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90" r:id="rId2"/>
    <p:sldId id="386" r:id="rId3"/>
    <p:sldId id="392" r:id="rId4"/>
    <p:sldId id="295" r:id="rId5"/>
    <p:sldId id="426" r:id="rId6"/>
    <p:sldId id="423" r:id="rId7"/>
    <p:sldId id="264" r:id="rId8"/>
    <p:sldId id="396" r:id="rId9"/>
    <p:sldId id="373" r:id="rId10"/>
    <p:sldId id="374" r:id="rId11"/>
    <p:sldId id="317" r:id="rId12"/>
    <p:sldId id="357" r:id="rId13"/>
    <p:sldId id="395" r:id="rId14"/>
    <p:sldId id="270" r:id="rId15"/>
    <p:sldId id="299" r:id="rId16"/>
    <p:sldId id="393" r:id="rId17"/>
    <p:sldId id="389" r:id="rId18"/>
    <p:sldId id="390" r:id="rId19"/>
    <p:sldId id="376" r:id="rId20"/>
    <p:sldId id="377" r:id="rId21"/>
    <p:sldId id="308" r:id="rId22"/>
    <p:sldId id="311" r:id="rId23"/>
    <p:sldId id="368" r:id="rId24"/>
    <p:sldId id="371" r:id="rId25"/>
    <p:sldId id="370" r:id="rId26"/>
    <p:sldId id="369" r:id="rId27"/>
    <p:sldId id="394" r:id="rId28"/>
    <p:sldId id="322" r:id="rId29"/>
    <p:sldId id="324" r:id="rId30"/>
    <p:sldId id="327" r:id="rId31"/>
    <p:sldId id="391" r:id="rId32"/>
    <p:sldId id="462" r:id="rId33"/>
    <p:sldId id="316" r:id="rId34"/>
    <p:sldId id="465" r:id="rId35"/>
    <p:sldId id="468" r:id="rId36"/>
    <p:sldId id="469" r:id="rId37"/>
    <p:sldId id="463" r:id="rId3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默认节" id="{B725A94A-3199-4A4A-8BB2-35C6167202C5}">
          <p14:sldIdLst>
            <p14:sldId id="290"/>
            <p14:sldId id="386"/>
            <p14:sldId id="392"/>
            <p14:sldId id="295"/>
            <p14:sldId id="426"/>
            <p14:sldId id="423"/>
            <p14:sldId id="264"/>
            <p14:sldId id="396"/>
            <p14:sldId id="373"/>
            <p14:sldId id="374"/>
            <p14:sldId id="317"/>
            <p14:sldId id="357"/>
            <p14:sldId id="395"/>
            <p14:sldId id="270"/>
            <p14:sldId id="299"/>
            <p14:sldId id="393"/>
            <p14:sldId id="389"/>
            <p14:sldId id="390"/>
            <p14:sldId id="376"/>
            <p14:sldId id="377"/>
            <p14:sldId id="308"/>
            <p14:sldId id="311"/>
            <p14:sldId id="368"/>
            <p14:sldId id="371"/>
            <p14:sldId id="370"/>
            <p14:sldId id="369"/>
            <p14:sldId id="394"/>
            <p14:sldId id="322"/>
            <p14:sldId id="324"/>
            <p14:sldId id="327"/>
            <p14:sldId id="391"/>
            <p14:sldId id="462"/>
            <p14:sldId id="316"/>
            <p14:sldId id="465"/>
            <p14:sldId id="468"/>
            <p14:sldId id="469"/>
            <p14:sldId id="4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6C407D"/>
    <a:srgbClr val="FFC000"/>
    <a:srgbClr val="FF5050"/>
    <a:srgbClr val="FFB03D"/>
    <a:srgbClr val="01ACBE"/>
    <a:srgbClr val="FCF8ED"/>
    <a:srgbClr val="C5B5CC"/>
    <a:srgbClr val="B6B6B6"/>
    <a:srgbClr val="6095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59" autoAdjust="0"/>
    <p:restoredTop sz="77332" autoAdjust="0"/>
  </p:normalViewPr>
  <p:slideViewPr>
    <p:cSldViewPr snapToGrid="0">
      <p:cViewPr varScale="1">
        <p:scale>
          <a:sx n="116" d="100"/>
          <a:sy n="116" d="100"/>
        </p:scale>
        <p:origin x="-1668" y="-102"/>
      </p:cViewPr>
      <p:guideLst>
        <p:guide orient="horz" pos="161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E5518-05FF-4764-AAD0-0EE0E0605E4D}" type="datetimeFigureOut">
              <a:rPr lang="zh-CN" altLang="en-US" smtClean="0"/>
              <a:pPr/>
              <a:t>2019/6/4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D101B-D118-41C2-9DB5-B1C1381AA9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D101B-D118-41C2-9DB5-B1C1381AA95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D101B-D118-41C2-9DB5-B1C1381AA95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D101B-D118-41C2-9DB5-B1C1381AA95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D101B-D118-41C2-9DB5-B1C1381AA95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D101B-D118-41C2-9DB5-B1C1381AA95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D101B-D118-41C2-9DB5-B1C1381AA95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D101B-D118-41C2-9DB5-B1C1381AA951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D101B-D118-41C2-9DB5-B1C1381AA951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D101B-D118-41C2-9DB5-B1C1381AA951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D101B-D118-41C2-9DB5-B1C1381AA951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D54CC-C819-4C74-A30E-A9474DC64469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D101B-D118-41C2-9DB5-B1C1381AA95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D54CC-C819-4C74-A30E-A9474DC64469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D101B-D118-41C2-9DB5-B1C1381AA951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D101B-D118-41C2-9DB5-B1C1381AA951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D101B-D118-41C2-9DB5-B1C1381AA951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D101B-D118-41C2-9DB5-B1C1381AA951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D101B-D118-41C2-9DB5-B1C1381AA951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D101B-D118-41C2-9DB5-B1C1381AA951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D101B-D118-41C2-9DB5-B1C1381AA951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D101B-D118-41C2-9DB5-B1C1381AA951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D101B-D118-41C2-9DB5-B1C1381AA951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D101B-D118-41C2-9DB5-B1C1381AA95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D54CC-C819-4C74-A30E-A9474DC64469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8D101B-D118-41C2-9DB5-B1C1381AA9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8D101B-D118-41C2-9DB5-B1C1381AA9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D101B-D118-41C2-9DB5-B1C1381AA951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D101B-D118-41C2-9DB5-B1C1381AA95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D101B-D118-41C2-9DB5-B1C1381AA95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D101B-D118-41C2-9DB5-B1C1381AA95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D101B-D118-41C2-9DB5-B1C1381AA95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D101B-D118-41C2-9DB5-B1C1381AA95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C862299-229D-45FE-9F9F-1F2494F82C69}" type="datetimeFigureOut">
              <a:rPr lang="zh-CN" altLang="en-US" smtClean="0"/>
              <a:pPr/>
              <a:t>2019/6/4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9B795AA-FAE0-4C25-9718-078AF4030C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C862299-229D-45FE-9F9F-1F2494F82C69}" type="datetimeFigureOut">
              <a:rPr lang="zh-CN" altLang="en-US" smtClean="0"/>
              <a:pPr/>
              <a:t>2019/6/4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9B795AA-FAE0-4C25-9718-078AF4030C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C862299-229D-45FE-9F9F-1F2494F82C69}" type="datetimeFigureOut">
              <a:rPr lang="zh-CN" altLang="en-US" smtClean="0"/>
              <a:pPr/>
              <a:t>2019/6/4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9B795AA-FAE0-4C25-9718-078AF4030C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C862299-229D-45FE-9F9F-1F2494F82C69}" type="datetimeFigureOut">
              <a:rPr lang="zh-CN" altLang="en-US" smtClean="0"/>
              <a:pPr/>
              <a:t>2019/6/4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9B795AA-FAE0-4C25-9718-078AF4030C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C862299-229D-45FE-9F9F-1F2494F82C69}" type="datetimeFigureOut">
              <a:rPr lang="zh-CN" altLang="en-US" smtClean="0"/>
              <a:pPr/>
              <a:t>2019/6/4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9B795AA-FAE0-4C25-9718-078AF4030C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C862299-229D-45FE-9F9F-1F2494F82C69}" type="datetimeFigureOut">
              <a:rPr lang="zh-CN" altLang="en-US" smtClean="0"/>
              <a:pPr/>
              <a:t>2019/6/4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9B795AA-FAE0-4C25-9718-078AF4030C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C862299-229D-45FE-9F9F-1F2494F82C69}" type="datetimeFigureOut">
              <a:rPr lang="zh-CN" altLang="en-US" smtClean="0"/>
              <a:pPr/>
              <a:t>2019/6/4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9B795AA-FAE0-4C25-9718-078AF4030C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C862299-229D-45FE-9F9F-1F2494F82C69}" type="datetimeFigureOut">
              <a:rPr lang="zh-CN" altLang="en-US" smtClean="0"/>
              <a:pPr/>
              <a:t>2019/6/4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9B795AA-FAE0-4C25-9718-078AF4030C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C862299-229D-45FE-9F9F-1F2494F82C69}" type="datetimeFigureOut">
              <a:rPr lang="zh-CN" altLang="en-US" smtClean="0"/>
              <a:pPr/>
              <a:t>2019/6/4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9B795AA-FAE0-4C25-9718-078AF4030C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C862299-229D-45FE-9F9F-1F2494F82C69}" type="datetimeFigureOut">
              <a:rPr lang="zh-CN" altLang="en-US" smtClean="0"/>
              <a:pPr/>
              <a:t>2019/6/4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9B795AA-FAE0-4C25-9718-078AF4030C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C862299-229D-45FE-9F9F-1F2494F82C69}" type="datetimeFigureOut">
              <a:rPr lang="zh-CN" altLang="en-US" smtClean="0"/>
              <a:pPr/>
              <a:t>2019/6/4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9B795AA-FAE0-4C25-9718-078AF4030C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7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4.xml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组合 98"/>
          <p:cNvGrpSpPr/>
          <p:nvPr/>
        </p:nvGrpSpPr>
        <p:grpSpPr>
          <a:xfrm>
            <a:off x="1630325" y="1027988"/>
            <a:ext cx="2095864" cy="2613314"/>
            <a:chOff x="1630325" y="1027988"/>
            <a:chExt cx="2095864" cy="2613314"/>
          </a:xfrm>
        </p:grpSpPr>
        <p:grpSp>
          <p:nvGrpSpPr>
            <p:cNvPr id="100" name="组合 99"/>
            <p:cNvGrpSpPr/>
            <p:nvPr/>
          </p:nvGrpSpPr>
          <p:grpSpPr>
            <a:xfrm>
              <a:off x="1630325" y="1027988"/>
              <a:ext cx="2095864" cy="2613314"/>
              <a:chOff x="3295850" y="1908877"/>
              <a:chExt cx="3738030" cy="4660916"/>
            </a:xfrm>
          </p:grpSpPr>
          <p:sp>
            <p:nvSpPr>
              <p:cNvPr id="102" name="圆角矩形 101"/>
              <p:cNvSpPr/>
              <p:nvPr/>
            </p:nvSpPr>
            <p:spPr>
              <a:xfrm rot="2760000">
                <a:off x="3098889" y="2634801"/>
                <a:ext cx="4660916" cy="320906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圆角矩形 103"/>
              <p:cNvSpPr/>
              <p:nvPr/>
            </p:nvSpPr>
            <p:spPr>
              <a:xfrm rot="2760000">
                <a:off x="3358628" y="2852802"/>
                <a:ext cx="3953506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C165"/>
                  </a:gs>
                  <a:gs pos="100000">
                    <a:srgbClr val="FF9A05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rgbClr val="FF9B09"/>
                    </a:gs>
                    <a:gs pos="100000">
                      <a:srgbClr val="FFDBA7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1" name="文本框 100"/>
            <p:cNvSpPr txBox="1"/>
            <p:nvPr/>
          </p:nvSpPr>
          <p:spPr>
            <a:xfrm>
              <a:off x="1985058" y="1479214"/>
              <a:ext cx="7728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超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3099413" y="1027988"/>
            <a:ext cx="2088642" cy="2613314"/>
            <a:chOff x="3099413" y="1027988"/>
            <a:chExt cx="2088642" cy="2613314"/>
          </a:xfrm>
        </p:grpSpPr>
        <p:grpSp>
          <p:nvGrpSpPr>
            <p:cNvPr id="107" name="组合 106"/>
            <p:cNvGrpSpPr/>
            <p:nvPr/>
          </p:nvGrpSpPr>
          <p:grpSpPr>
            <a:xfrm>
              <a:off x="3099413" y="1027988"/>
              <a:ext cx="2088642" cy="2613314"/>
              <a:chOff x="3295850" y="1895995"/>
              <a:chExt cx="3725149" cy="4660916"/>
            </a:xfrm>
          </p:grpSpPr>
          <p:sp>
            <p:nvSpPr>
              <p:cNvPr id="109" name="圆角矩形 108"/>
              <p:cNvSpPr/>
              <p:nvPr/>
            </p:nvSpPr>
            <p:spPr>
              <a:xfrm rot="2760000">
                <a:off x="3086007" y="2621919"/>
                <a:ext cx="4660916" cy="320906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圆角矩形 110"/>
              <p:cNvSpPr/>
              <p:nvPr/>
            </p:nvSpPr>
            <p:spPr>
              <a:xfrm rot="2760000">
                <a:off x="3384391" y="2878566"/>
                <a:ext cx="3953506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1BDD1"/>
                  </a:gs>
                  <a:gs pos="100000">
                    <a:srgbClr val="0194A3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rgbClr val="0194A3"/>
                    </a:gs>
                    <a:gs pos="100000">
                      <a:srgbClr val="01CFE5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8" name="文本框 107"/>
            <p:cNvSpPr txBox="1"/>
            <p:nvPr/>
          </p:nvSpPr>
          <p:spPr>
            <a:xfrm>
              <a:off x="3435010" y="1483285"/>
              <a:ext cx="8043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星</a:t>
              </a: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4589518" y="1003554"/>
            <a:ext cx="2088642" cy="2613314"/>
            <a:chOff x="4589518" y="1003554"/>
            <a:chExt cx="2088642" cy="2613314"/>
          </a:xfrm>
        </p:grpSpPr>
        <p:grpSp>
          <p:nvGrpSpPr>
            <p:cNvPr id="114" name="组合 113"/>
            <p:cNvGrpSpPr/>
            <p:nvPr/>
          </p:nvGrpSpPr>
          <p:grpSpPr>
            <a:xfrm>
              <a:off x="4589518" y="1003554"/>
              <a:ext cx="2088642" cy="2613314"/>
              <a:chOff x="3295850" y="1895995"/>
              <a:chExt cx="3725149" cy="4660916"/>
            </a:xfrm>
          </p:grpSpPr>
          <p:sp>
            <p:nvSpPr>
              <p:cNvPr id="116" name="圆角矩形 115"/>
              <p:cNvSpPr/>
              <p:nvPr/>
            </p:nvSpPr>
            <p:spPr>
              <a:xfrm rot="2760000">
                <a:off x="3086007" y="2621919"/>
                <a:ext cx="4660916" cy="320906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圆角矩形 117"/>
              <p:cNvSpPr/>
              <p:nvPr/>
            </p:nvSpPr>
            <p:spPr>
              <a:xfrm rot="2760000">
                <a:off x="3371510" y="2878566"/>
                <a:ext cx="3953505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C8C8C"/>
                  </a:gs>
                  <a:gs pos="100000">
                    <a:srgbClr val="E35353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rgbClr val="E35353"/>
                    </a:gs>
                    <a:gs pos="100000">
                      <a:srgbClr val="F1A9A9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5" name="文本框 114"/>
            <p:cNvSpPr txBox="1"/>
            <p:nvPr/>
          </p:nvSpPr>
          <p:spPr>
            <a:xfrm>
              <a:off x="4944235" y="1483284"/>
              <a:ext cx="7852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</a:t>
              </a: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6054605" y="1003554"/>
            <a:ext cx="2088642" cy="2613314"/>
            <a:chOff x="6054605" y="1003554"/>
            <a:chExt cx="2088642" cy="2613314"/>
          </a:xfrm>
        </p:grpSpPr>
        <p:grpSp>
          <p:nvGrpSpPr>
            <p:cNvPr id="121" name="组合 120"/>
            <p:cNvGrpSpPr/>
            <p:nvPr/>
          </p:nvGrpSpPr>
          <p:grpSpPr>
            <a:xfrm>
              <a:off x="6054605" y="1003554"/>
              <a:ext cx="2088642" cy="2613314"/>
              <a:chOff x="3295850" y="1895995"/>
              <a:chExt cx="3725149" cy="4660916"/>
            </a:xfrm>
          </p:grpSpPr>
          <p:sp>
            <p:nvSpPr>
              <p:cNvPr id="123" name="圆角矩形 122"/>
              <p:cNvSpPr/>
              <p:nvPr/>
            </p:nvSpPr>
            <p:spPr>
              <a:xfrm rot="2760000">
                <a:off x="3086007" y="2621919"/>
                <a:ext cx="4660916" cy="320906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圆角矩形 124"/>
              <p:cNvSpPr/>
              <p:nvPr/>
            </p:nvSpPr>
            <p:spPr>
              <a:xfrm rot="2760000">
                <a:off x="3371510" y="2878566"/>
                <a:ext cx="3953505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7468A"/>
                  </a:gs>
                  <a:gs pos="100000">
                    <a:srgbClr val="553363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100000">
                      <a:srgbClr val="8F54A6"/>
                    </a:gs>
                    <a:gs pos="0">
                      <a:srgbClr val="4A2C56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2" name="文本框 121"/>
            <p:cNvSpPr txBox="1"/>
            <p:nvPr/>
          </p:nvSpPr>
          <p:spPr>
            <a:xfrm>
              <a:off x="6429759" y="1463128"/>
              <a:ext cx="8196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</a:t>
              </a:r>
            </a:p>
          </p:txBody>
        </p:sp>
      </p:grpSp>
      <p:sp>
        <p:nvSpPr>
          <p:cNvPr id="127" name="TextBox 37"/>
          <p:cNvSpPr txBox="1"/>
          <p:nvPr/>
        </p:nvSpPr>
        <p:spPr>
          <a:xfrm>
            <a:off x="2732487" y="3730242"/>
            <a:ext cx="3833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02B3C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查阅资源  课题研究  论文考研  成果统计</a:t>
            </a:r>
          </a:p>
        </p:txBody>
      </p:sp>
      <p:sp>
        <p:nvSpPr>
          <p:cNvPr id="129" name="圆角矩形 128"/>
          <p:cNvSpPr/>
          <p:nvPr/>
        </p:nvSpPr>
        <p:spPr>
          <a:xfrm>
            <a:off x="1991871" y="3082292"/>
            <a:ext cx="4962545" cy="504056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TextBox 40"/>
          <p:cNvSpPr txBox="1"/>
          <p:nvPr/>
        </p:nvSpPr>
        <p:spPr>
          <a:xfrm>
            <a:off x="2635895" y="3167199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00" dirty="0">
                <a:solidFill>
                  <a:srgbClr val="FF5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读者知识发现服务的一站式解决方案</a:t>
            </a:r>
          </a:p>
        </p:txBody>
      </p:sp>
      <p:grpSp>
        <p:nvGrpSpPr>
          <p:cNvPr id="131" name="组合 130"/>
          <p:cNvGrpSpPr/>
          <p:nvPr/>
        </p:nvGrpSpPr>
        <p:grpSpPr>
          <a:xfrm>
            <a:off x="1831438" y="3075817"/>
            <a:ext cx="720079" cy="574619"/>
            <a:chOff x="899592" y="2377261"/>
            <a:chExt cx="720079" cy="574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2" name="圆角矩形 131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圆角矩形 132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34" name="Picture 2" descr="C:\Users\Administrator\Desktop\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10429" y="3285552"/>
            <a:ext cx="2959860" cy="2876318"/>
          </a:xfrm>
          <a:prstGeom prst="rect">
            <a:avLst/>
          </a:prstGeom>
          <a:noFill/>
        </p:spPr>
      </p:pic>
      <p:sp>
        <p:nvSpPr>
          <p:cNvPr id="135" name="Freeform 5"/>
          <p:cNvSpPr/>
          <p:nvPr/>
        </p:nvSpPr>
        <p:spPr bwMode="auto">
          <a:xfrm rot="10800000">
            <a:off x="8242371" y="1103460"/>
            <a:ext cx="239180" cy="21198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rgbClr val="FFC165"/>
              </a:gs>
              <a:gs pos="100000">
                <a:srgbClr val="FF9A05"/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rgbClr val="FF9B09"/>
                </a:gs>
                <a:gs pos="100000">
                  <a:srgbClr val="FFDBA7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Freeform 5"/>
          <p:cNvSpPr/>
          <p:nvPr/>
        </p:nvSpPr>
        <p:spPr bwMode="auto">
          <a:xfrm rot="10800000">
            <a:off x="6071842" y="1049999"/>
            <a:ext cx="210992" cy="18700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rgbClr val="01BDD1"/>
              </a:gs>
              <a:gs pos="100000">
                <a:srgbClr val="0194A3"/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rgbClr val="0194A3"/>
                </a:gs>
                <a:gs pos="100000">
                  <a:srgbClr val="01CFE5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7" name="Freeform 5"/>
          <p:cNvSpPr/>
          <p:nvPr/>
        </p:nvSpPr>
        <p:spPr bwMode="auto">
          <a:xfrm rot="10800000">
            <a:off x="7742892" y="1932175"/>
            <a:ext cx="118950" cy="10542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rgbClr val="EC8C8C"/>
              </a:gs>
              <a:gs pos="100000">
                <a:srgbClr val="E35353"/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rgbClr val="E35353"/>
                </a:gs>
                <a:gs pos="100000">
                  <a:srgbClr val="F1A9A9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Freeform 5"/>
          <p:cNvSpPr/>
          <p:nvPr/>
        </p:nvSpPr>
        <p:spPr bwMode="auto">
          <a:xfrm rot="10800000">
            <a:off x="4375925" y="2569330"/>
            <a:ext cx="213593" cy="18930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rgbClr val="77468A"/>
              </a:gs>
              <a:gs pos="100000">
                <a:srgbClr val="553363"/>
              </a:gs>
            </a:gsLst>
            <a:lin ang="2700000" scaled="1"/>
            <a:tileRect/>
          </a:gradFill>
          <a:ln w="25400">
            <a:gradFill flip="none" rotWithShape="1">
              <a:gsLst>
                <a:gs pos="100000">
                  <a:srgbClr val="8F54A6"/>
                </a:gs>
                <a:gs pos="0">
                  <a:srgbClr val="4A2C56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9" name="Freeform 5"/>
          <p:cNvSpPr/>
          <p:nvPr/>
        </p:nvSpPr>
        <p:spPr bwMode="auto">
          <a:xfrm rot="10800000">
            <a:off x="5880039" y="2554121"/>
            <a:ext cx="195587" cy="17334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rgbClr val="FFC165"/>
              </a:gs>
              <a:gs pos="100000">
                <a:srgbClr val="FF9A05"/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rgbClr val="FF9B09"/>
                </a:gs>
                <a:gs pos="100000">
                  <a:srgbClr val="FFDBA7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Freeform 5"/>
          <p:cNvSpPr/>
          <p:nvPr/>
        </p:nvSpPr>
        <p:spPr bwMode="auto">
          <a:xfrm rot="10800000">
            <a:off x="8022776" y="2209273"/>
            <a:ext cx="210992" cy="18700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rgbClr val="01BDD1"/>
              </a:gs>
              <a:gs pos="100000">
                <a:srgbClr val="0194A3"/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rgbClr val="0194A3"/>
                </a:gs>
                <a:gs pos="100000">
                  <a:srgbClr val="01CFE5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1" name="Freeform 5"/>
          <p:cNvSpPr/>
          <p:nvPr/>
        </p:nvSpPr>
        <p:spPr bwMode="auto">
          <a:xfrm rot="10800000">
            <a:off x="1052312" y="946436"/>
            <a:ext cx="213593" cy="18930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rgbClr val="77468A"/>
              </a:gs>
              <a:gs pos="100000">
                <a:srgbClr val="553363"/>
              </a:gs>
            </a:gsLst>
            <a:lin ang="2700000" scaled="1"/>
            <a:tileRect/>
          </a:gradFill>
          <a:ln w="25400">
            <a:gradFill flip="none" rotWithShape="1">
              <a:gsLst>
                <a:gs pos="100000">
                  <a:srgbClr val="8F54A6"/>
                </a:gs>
                <a:gs pos="0">
                  <a:srgbClr val="4A2C56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" name="Freeform 5"/>
          <p:cNvSpPr/>
          <p:nvPr/>
        </p:nvSpPr>
        <p:spPr bwMode="auto">
          <a:xfrm rot="10800000">
            <a:off x="2980642" y="1342435"/>
            <a:ext cx="195587" cy="17334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rgbClr val="FFC165"/>
              </a:gs>
              <a:gs pos="100000">
                <a:srgbClr val="FF9A05"/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rgbClr val="FF9B09"/>
                </a:gs>
                <a:gs pos="100000">
                  <a:srgbClr val="FFDBA7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" name="Freeform 5"/>
          <p:cNvSpPr/>
          <p:nvPr/>
        </p:nvSpPr>
        <p:spPr bwMode="auto">
          <a:xfrm rot="10800000">
            <a:off x="1360213" y="1833919"/>
            <a:ext cx="136710" cy="12116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rgbClr val="01BDD1"/>
              </a:gs>
              <a:gs pos="100000">
                <a:srgbClr val="0194A3"/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rgbClr val="0194A3"/>
                </a:gs>
                <a:gs pos="100000">
                  <a:srgbClr val="01CFE5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Freeform 5"/>
          <p:cNvSpPr/>
          <p:nvPr/>
        </p:nvSpPr>
        <p:spPr bwMode="auto">
          <a:xfrm rot="10800000">
            <a:off x="995851" y="2287636"/>
            <a:ext cx="202443" cy="17942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rgbClr val="EC8C8C"/>
              </a:gs>
              <a:gs pos="100000">
                <a:srgbClr val="E35353"/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rgbClr val="E35353"/>
                </a:gs>
                <a:gs pos="100000">
                  <a:srgbClr val="F1A9A9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5" name="Picture 3" descr="D:\360data\重要数据\桌面\未标题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8459" y="1295963"/>
            <a:ext cx="3149031" cy="423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4" descr="D:\360data\重要数据\桌面\未标题2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5651" y="1268415"/>
            <a:ext cx="3250286" cy="427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3710608" y="4664765"/>
            <a:ext cx="2199861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6C407D"/>
                </a:solidFill>
              </a:rPr>
              <a:t>北京超星集团    孙秀巍</a:t>
            </a:r>
            <a:endParaRPr lang="zh-CN" altLang="en-US" dirty="0">
              <a:solidFill>
                <a:srgbClr val="6C407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-3.45679E-6 L 0.33334 -3.45679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4.19753E-6 L -0.33333 4.19753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0.00463 L 0.5283 -0.0046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76" y="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7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0.5335 -4.44444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9" grpId="0" animBg="1"/>
      <p:bldP spid="130" grpId="0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六边形 2"/>
          <p:cNvSpPr/>
          <p:nvPr/>
        </p:nvSpPr>
        <p:spPr>
          <a:xfrm>
            <a:off x="5094027" y="1660430"/>
            <a:ext cx="1293230" cy="1114451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innerShdw blurRad="139700" dist="50800" dir="10800000">
              <a:srgbClr val="000000">
                <a:alpha val="43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3500</a:t>
            </a:r>
            <a:r>
              <a:rPr lang="zh-CN" altLang="en-US" sz="18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条学科分类表</a:t>
            </a:r>
          </a:p>
        </p:txBody>
      </p:sp>
      <p:sp>
        <p:nvSpPr>
          <p:cNvPr id="7" name="六边形 6"/>
          <p:cNvSpPr/>
          <p:nvPr/>
        </p:nvSpPr>
        <p:spPr>
          <a:xfrm>
            <a:off x="5097547" y="2864755"/>
            <a:ext cx="1293230" cy="1114451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139700" dist="50800" dir="10800000">
              <a:srgbClr val="000000">
                <a:alpha val="43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8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万同位词</a:t>
            </a:r>
          </a:p>
        </p:txBody>
      </p:sp>
      <p:sp>
        <p:nvSpPr>
          <p:cNvPr id="9" name="六边形 8"/>
          <p:cNvSpPr/>
          <p:nvPr/>
        </p:nvSpPr>
        <p:spPr>
          <a:xfrm>
            <a:off x="2903437" y="2855437"/>
            <a:ext cx="1293230" cy="1114451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innerShdw blurRad="139700" dist="50800" dir="10800000">
              <a:srgbClr val="000000">
                <a:alpha val="43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</a:t>
            </a:r>
            <a:r>
              <a:rPr lang="zh-CN" altLang="en-US" sz="18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万机构库</a:t>
            </a:r>
          </a:p>
        </p:txBody>
      </p:sp>
      <p:sp>
        <p:nvSpPr>
          <p:cNvPr id="10" name="六边形 9"/>
          <p:cNvSpPr/>
          <p:nvPr/>
        </p:nvSpPr>
        <p:spPr>
          <a:xfrm>
            <a:off x="2865986" y="1647609"/>
            <a:ext cx="1293230" cy="1114451"/>
          </a:xfrm>
          <a:prstGeom prst="hexagon">
            <a:avLst/>
          </a:prstGeom>
          <a:solidFill>
            <a:srgbClr val="FFB850"/>
          </a:solidFill>
          <a:ln>
            <a:noFill/>
          </a:ln>
          <a:effectLst>
            <a:innerShdw blurRad="139700" dist="50800" dir="10800000">
              <a:srgbClr val="000000">
                <a:alpha val="43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8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en-US" altLang="zh-CN" sz="18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刊名表</a:t>
            </a:r>
          </a:p>
        </p:txBody>
      </p:sp>
      <p:sp>
        <p:nvSpPr>
          <p:cNvPr id="17" name="六边形 16"/>
          <p:cNvSpPr/>
          <p:nvPr/>
        </p:nvSpPr>
        <p:spPr>
          <a:xfrm>
            <a:off x="1308462" y="2063278"/>
            <a:ext cx="1770355" cy="1513079"/>
          </a:xfrm>
          <a:prstGeom prst="hexagon">
            <a:avLst/>
          </a:prstGeom>
          <a:solidFill>
            <a:srgbClr val="01ACBE"/>
          </a:solidFill>
          <a:ln>
            <a:noFill/>
          </a:ln>
          <a:effectLst>
            <a:innerShdw blurRad="139700" dist="50800" dir="10800000">
              <a:srgbClr val="000000">
                <a:alpha val="43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700</a:t>
            </a:r>
            <a:r>
              <a:rPr lang="zh-CN" altLang="en-US" sz="18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个数据库收录来源表</a:t>
            </a:r>
          </a:p>
        </p:txBody>
      </p:sp>
      <p:sp>
        <p:nvSpPr>
          <p:cNvPr id="18" name="六边形 17"/>
          <p:cNvSpPr/>
          <p:nvPr/>
        </p:nvSpPr>
        <p:spPr>
          <a:xfrm>
            <a:off x="3982536" y="1045441"/>
            <a:ext cx="1300748" cy="1114451"/>
          </a:xfrm>
          <a:prstGeom prst="hexagon">
            <a:avLst/>
          </a:prstGeom>
          <a:solidFill>
            <a:srgbClr val="E87071"/>
          </a:solidFill>
          <a:ln>
            <a:noFill/>
          </a:ln>
          <a:effectLst>
            <a:innerShdw blurRad="139700" dist="50800" dir="10800000">
              <a:srgbClr val="000000">
                <a:alpha val="43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42</a:t>
            </a:r>
            <a:r>
              <a:rPr lang="zh-CN" altLang="en-US" sz="18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万主题词表</a:t>
            </a:r>
          </a:p>
        </p:txBody>
      </p:sp>
      <p:sp>
        <p:nvSpPr>
          <p:cNvPr id="19" name="六边形 18"/>
          <p:cNvSpPr/>
          <p:nvPr/>
        </p:nvSpPr>
        <p:spPr>
          <a:xfrm>
            <a:off x="3994971" y="3475098"/>
            <a:ext cx="1300510" cy="1133111"/>
          </a:xfrm>
          <a:prstGeom prst="hexagon">
            <a:avLst/>
          </a:prstGeom>
          <a:solidFill>
            <a:srgbClr val="6095C0"/>
          </a:solidFill>
          <a:ln>
            <a:noFill/>
          </a:ln>
          <a:effectLst>
            <a:innerShdw blurRad="139700" dist="50800" dir="10800000">
              <a:srgbClr val="000000">
                <a:alpha val="43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重要索引库</a:t>
            </a:r>
          </a:p>
        </p:txBody>
      </p:sp>
      <p:sp>
        <p:nvSpPr>
          <p:cNvPr id="20" name="六边形 19"/>
          <p:cNvSpPr/>
          <p:nvPr/>
        </p:nvSpPr>
        <p:spPr>
          <a:xfrm>
            <a:off x="6171966" y="2083853"/>
            <a:ext cx="1748844" cy="1502410"/>
          </a:xfrm>
          <a:prstGeom prst="hexagon">
            <a:avLst/>
          </a:prstGeom>
          <a:solidFill>
            <a:srgbClr val="C00000"/>
          </a:solidFill>
          <a:ln>
            <a:noFill/>
          </a:ln>
          <a:effectLst>
            <a:innerShdw blurRad="139700" dist="50800" dir="10800000">
              <a:srgbClr val="000000">
                <a:alpha val="43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2500</a:t>
            </a:r>
            <a:r>
              <a:rPr lang="zh-CN" altLang="en-US" sz="18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万学术专业词库</a:t>
            </a:r>
          </a:p>
        </p:txBody>
      </p:sp>
      <p:sp>
        <p:nvSpPr>
          <p:cNvPr id="21" name="六边形 20"/>
          <p:cNvSpPr/>
          <p:nvPr/>
        </p:nvSpPr>
        <p:spPr>
          <a:xfrm>
            <a:off x="3975871" y="2250385"/>
            <a:ext cx="1309564" cy="1148893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innerShdw blurRad="139700" dist="50800" dir="10800000">
              <a:srgbClr val="000000">
                <a:alpha val="43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610</a:t>
            </a:r>
            <a:r>
              <a:rPr lang="zh-CN" altLang="en-US" sz="18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万作者库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780157" y="339091"/>
            <a:ext cx="3583687" cy="494625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rgbClr val="FFB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专业级强大词表库保障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1073" y="1225268"/>
            <a:ext cx="4708358" cy="3702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" name="组合 7"/>
          <p:cNvGrpSpPr/>
          <p:nvPr/>
        </p:nvGrpSpPr>
        <p:grpSpPr>
          <a:xfrm>
            <a:off x="6694138" y="2321956"/>
            <a:ext cx="2172732" cy="1196491"/>
            <a:chOff x="6680886" y="2198797"/>
            <a:chExt cx="2172732" cy="1196491"/>
          </a:xfrm>
        </p:grpSpPr>
        <p:grpSp>
          <p:nvGrpSpPr>
            <p:cNvPr id="5" name="组合 4"/>
            <p:cNvGrpSpPr/>
            <p:nvPr/>
          </p:nvGrpSpPr>
          <p:grpSpPr>
            <a:xfrm>
              <a:off x="6751771" y="2198797"/>
              <a:ext cx="2101847" cy="1032776"/>
              <a:chOff x="2765122" y="3635879"/>
              <a:chExt cx="2802099" cy="904389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2772932" y="3640268"/>
                <a:ext cx="2794289" cy="900000"/>
              </a:xfrm>
              <a:prstGeom prst="rect">
                <a:avLst/>
              </a:prstGeom>
              <a:solidFill>
                <a:srgbClr val="01A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 rot="16200000">
                <a:off x="3958466" y="2442535"/>
                <a:ext cx="407598" cy="2794285"/>
              </a:xfrm>
              <a:prstGeom prst="rect">
                <a:avLst/>
              </a:prstGeom>
              <a:gradFill>
                <a:gsLst>
                  <a:gs pos="60000">
                    <a:schemeClr val="tx1">
                      <a:alpha val="10000"/>
                    </a:schemeClr>
                  </a:gs>
                  <a:gs pos="100000">
                    <a:schemeClr val="tx1">
                      <a:alpha val="41000"/>
                    </a:schemeClr>
                  </a:gs>
                  <a:gs pos="0">
                    <a:schemeClr val="bg1">
                      <a:lumMod val="95000"/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6680886" y="2233431"/>
              <a:ext cx="2166872" cy="1161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商务英语</a:t>
              </a:r>
              <a:endParaRPr lang="en-US" altLang="zh-CN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本单位的学术成果中</a:t>
              </a:r>
              <a:endParaRPr lang="en-US" altLang="zh-CN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2017</a:t>
              </a: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年发表的</a:t>
              </a:r>
              <a:endParaRPr lang="en-US" altLang="zh-CN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期刊有</a:t>
              </a:r>
              <a:r>
                <a:rPr lang="en-US" altLang="zh-CN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3088</a:t>
              </a: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篇</a:t>
              </a:r>
            </a:p>
            <a:p>
              <a:endParaRPr lang="zh-CN" altLang="en-US" dirty="0"/>
            </a:p>
          </p:txBody>
        </p:sp>
      </p:grpSp>
      <p:sp>
        <p:nvSpPr>
          <p:cNvPr id="10" name="圆角矩形 1"/>
          <p:cNvSpPr/>
          <p:nvPr/>
        </p:nvSpPr>
        <p:spPr>
          <a:xfrm>
            <a:off x="2727148" y="263467"/>
            <a:ext cx="3583687" cy="494625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rgbClr val="FFB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聚类精炼检索结果</a:t>
            </a:r>
            <a:r>
              <a:rPr lang="en-US" altLang="zh-CN" sz="1800" b="1" dirty="0">
                <a:solidFill>
                  <a:srgbClr val="FFB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800" b="1" dirty="0">
                <a:solidFill>
                  <a:srgbClr val="FFB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精准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2231073" y="2103167"/>
            <a:ext cx="719471" cy="14535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19050">
                <a:solidFill>
                  <a:srgbClr val="FF0000"/>
                </a:solidFill>
                <a:prstDash val="sysDash"/>
              </a:ln>
              <a:noFill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2300591" y="3354732"/>
            <a:ext cx="719471" cy="14535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19050">
                <a:solidFill>
                  <a:srgbClr val="FF0000"/>
                </a:solidFill>
                <a:prstDash val="sysDash"/>
              </a:ln>
              <a:noFill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2231072" y="4773390"/>
            <a:ext cx="719471" cy="14535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19050">
                <a:solidFill>
                  <a:srgbClr val="FF0000"/>
                </a:solidFill>
                <a:prstDash val="sysDash"/>
              </a:ln>
              <a:noFill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172" y="1217778"/>
            <a:ext cx="1296611" cy="27348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16983" y="1222922"/>
            <a:ext cx="1286833" cy="2514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1658" y="1225151"/>
            <a:ext cx="1173540" cy="3918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45154" y="1225268"/>
            <a:ext cx="1204852" cy="3270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90641" y="1225151"/>
            <a:ext cx="1355470" cy="32621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61061" y="1225568"/>
            <a:ext cx="1266958" cy="21932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49239" y="1225566"/>
            <a:ext cx="1153314" cy="1912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29270" y="1229077"/>
            <a:ext cx="1142655" cy="1152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2" name="组合 21"/>
          <p:cNvGrpSpPr/>
          <p:nvPr/>
        </p:nvGrpSpPr>
        <p:grpSpPr>
          <a:xfrm>
            <a:off x="1344280" y="2205208"/>
            <a:ext cx="1276986" cy="303011"/>
            <a:chOff x="1793812" y="4421987"/>
            <a:chExt cx="1702648" cy="404014"/>
          </a:xfrm>
        </p:grpSpPr>
        <p:sp>
          <p:nvSpPr>
            <p:cNvPr id="23" name="圆角矩形 20"/>
            <p:cNvSpPr/>
            <p:nvPr/>
          </p:nvSpPr>
          <p:spPr>
            <a:xfrm>
              <a:off x="1793812" y="4421987"/>
              <a:ext cx="1702648" cy="404014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02B3C1"/>
                </a:gs>
                <a:gs pos="0">
                  <a:srgbClr val="0699AC"/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02B3C1"/>
                  </a:gs>
                  <a:gs pos="100000">
                    <a:srgbClr val="0699AC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  <a:latin typeface="造字工房悦黑体验版细体" pitchFamily="50" charset="-122"/>
                <a:ea typeface="造字工房悦黑体验版细体" pitchFamily="50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175776" y="4450620"/>
              <a:ext cx="938719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1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文献类型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095498" y="2205208"/>
            <a:ext cx="1276986" cy="303011"/>
            <a:chOff x="4128769" y="4421987"/>
            <a:chExt cx="1702648" cy="404014"/>
          </a:xfrm>
        </p:grpSpPr>
        <p:sp>
          <p:nvSpPr>
            <p:cNvPr id="26" name="圆角矩形 23"/>
            <p:cNvSpPr/>
            <p:nvPr/>
          </p:nvSpPr>
          <p:spPr>
            <a:xfrm flipH="1">
              <a:off x="4128769" y="4421987"/>
              <a:ext cx="1702648" cy="40401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45C5B"/>
                </a:gs>
                <a:gs pos="100000">
                  <a:srgbClr val="EA8384"/>
                </a:gs>
              </a:gsLst>
              <a:lin ang="5400000" scaled="1"/>
            </a:gradFill>
            <a:ln w="28575" cap="flat">
              <a:gradFill>
                <a:gsLst>
                  <a:gs pos="100000">
                    <a:srgbClr val="E45C5B"/>
                  </a:gs>
                  <a:gs pos="0">
                    <a:srgbClr val="EA8384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  <a:latin typeface="造字工房悦黑体验版细体" pitchFamily="50" charset="-122"/>
                <a:ea typeface="造字工房悦黑体验版细体" pitchFamily="50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510733" y="4460643"/>
              <a:ext cx="938719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1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年代时间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846716" y="2205208"/>
            <a:ext cx="1276986" cy="303011"/>
            <a:chOff x="6463726" y="4421987"/>
            <a:chExt cx="1702648" cy="404014"/>
          </a:xfrm>
        </p:grpSpPr>
        <p:sp>
          <p:nvSpPr>
            <p:cNvPr id="29" name="圆角矩形 26"/>
            <p:cNvSpPr/>
            <p:nvPr/>
          </p:nvSpPr>
          <p:spPr>
            <a:xfrm>
              <a:off x="6463726" y="4421987"/>
              <a:ext cx="1702648" cy="404014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C165"/>
                </a:gs>
                <a:gs pos="0">
                  <a:srgbClr val="FF9A05"/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FFC165"/>
                  </a:gs>
                  <a:gs pos="100000">
                    <a:srgbClr val="FF9A05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  <a:latin typeface="造字工房悦黑体验版细体" pitchFamily="50" charset="-122"/>
                <a:ea typeface="造字工房悦黑体验版细体" pitchFamily="50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036345" y="4460892"/>
              <a:ext cx="592469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1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学科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597933" y="2205208"/>
            <a:ext cx="1276986" cy="303011"/>
            <a:chOff x="8798682" y="4421987"/>
            <a:chExt cx="1702648" cy="404014"/>
          </a:xfrm>
        </p:grpSpPr>
        <p:sp>
          <p:nvSpPr>
            <p:cNvPr id="32" name="圆角矩形 29"/>
            <p:cNvSpPr/>
            <p:nvPr/>
          </p:nvSpPr>
          <p:spPr>
            <a:xfrm flipH="1">
              <a:off x="8798682" y="4421987"/>
              <a:ext cx="1702648" cy="404014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77468A"/>
                </a:gs>
                <a:gs pos="0">
                  <a:srgbClr val="633B73"/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77468A"/>
                  </a:gs>
                  <a:gs pos="100000">
                    <a:srgbClr val="633B73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  <a:latin typeface="造字工房悦黑体验版细体" pitchFamily="50" charset="-122"/>
                <a:ea typeface="造字工房悦黑体验版细体" pitchFamily="50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424133" y="4460643"/>
              <a:ext cx="592469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1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作者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344280" y="2660453"/>
            <a:ext cx="1276986" cy="303011"/>
            <a:chOff x="1793812" y="4421987"/>
            <a:chExt cx="1702648" cy="404014"/>
          </a:xfrm>
        </p:grpSpPr>
        <p:sp>
          <p:nvSpPr>
            <p:cNvPr id="35" name="圆角矩形 20"/>
            <p:cNvSpPr/>
            <p:nvPr/>
          </p:nvSpPr>
          <p:spPr>
            <a:xfrm>
              <a:off x="1793812" y="4421987"/>
              <a:ext cx="1702648" cy="404014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02B3C1"/>
                </a:gs>
                <a:gs pos="0">
                  <a:srgbClr val="0699AC"/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02B3C1"/>
                  </a:gs>
                  <a:gs pos="100000">
                    <a:srgbClr val="0699AC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  <a:latin typeface="造字工房悦黑体验版细体" pitchFamily="50" charset="-122"/>
                <a:ea typeface="造字工房悦黑体验版细体" pitchFamily="50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262337" y="4458520"/>
              <a:ext cx="765595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1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095498" y="2660453"/>
            <a:ext cx="1276986" cy="303011"/>
            <a:chOff x="4128769" y="4421987"/>
            <a:chExt cx="1702648" cy="404014"/>
          </a:xfrm>
        </p:grpSpPr>
        <p:sp>
          <p:nvSpPr>
            <p:cNvPr id="38" name="圆角矩形 23"/>
            <p:cNvSpPr/>
            <p:nvPr/>
          </p:nvSpPr>
          <p:spPr>
            <a:xfrm flipH="1">
              <a:off x="4128769" y="4421987"/>
              <a:ext cx="1702648" cy="40401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45C5B"/>
                </a:gs>
                <a:gs pos="100000">
                  <a:srgbClr val="EA8384"/>
                </a:gs>
              </a:gsLst>
              <a:lin ang="5400000" scaled="1"/>
            </a:gradFill>
            <a:ln w="28575" cap="flat">
              <a:gradFill>
                <a:gsLst>
                  <a:gs pos="100000">
                    <a:srgbClr val="E45C5B"/>
                  </a:gs>
                  <a:gs pos="0">
                    <a:srgbClr val="EA8384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  <a:latin typeface="造字工房悦黑体验版细体" pitchFamily="50" charset="-122"/>
                <a:ea typeface="造字工房悦黑体验版细体" pitchFamily="50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510733" y="4460643"/>
              <a:ext cx="938719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1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重要收录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846716" y="2660453"/>
            <a:ext cx="1276986" cy="303011"/>
            <a:chOff x="6463726" y="4421987"/>
            <a:chExt cx="1702648" cy="404014"/>
          </a:xfrm>
        </p:grpSpPr>
        <p:sp>
          <p:nvSpPr>
            <p:cNvPr id="41" name="圆角矩形 26"/>
            <p:cNvSpPr/>
            <p:nvPr/>
          </p:nvSpPr>
          <p:spPr>
            <a:xfrm>
              <a:off x="6463726" y="4421987"/>
              <a:ext cx="1702648" cy="404014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C165"/>
                </a:gs>
                <a:gs pos="0">
                  <a:srgbClr val="FF9A05"/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FFC165"/>
                  </a:gs>
                  <a:gs pos="100000">
                    <a:srgbClr val="FF9A05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  <a:latin typeface="造字工房悦黑体验版细体" pitchFamily="50" charset="-122"/>
                <a:ea typeface="造字工房悦黑体验版细体" pitchFamily="50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7036345" y="4460642"/>
              <a:ext cx="592469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1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基金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597933" y="2660453"/>
            <a:ext cx="1276986" cy="303011"/>
            <a:chOff x="8798682" y="4421987"/>
            <a:chExt cx="1702648" cy="404014"/>
          </a:xfrm>
        </p:grpSpPr>
        <p:sp>
          <p:nvSpPr>
            <p:cNvPr id="44" name="圆角矩形 29"/>
            <p:cNvSpPr/>
            <p:nvPr/>
          </p:nvSpPr>
          <p:spPr>
            <a:xfrm flipH="1">
              <a:off x="8798682" y="4421987"/>
              <a:ext cx="1702648" cy="404014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77468A"/>
                </a:gs>
                <a:gs pos="0">
                  <a:srgbClr val="633B73"/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77468A"/>
                  </a:gs>
                  <a:gs pos="100000">
                    <a:srgbClr val="633B73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  <a:latin typeface="造字工房悦黑体验版细体" pitchFamily="50" charset="-122"/>
                <a:ea typeface="造字工房悦黑体验版细体" pitchFamily="50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9456193" y="4436860"/>
              <a:ext cx="528349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1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1742661" y="824229"/>
            <a:ext cx="692426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超星专业级的词表库，为用户精准、快速的获取资源提供了强大的支持</a:t>
            </a:r>
            <a:endParaRPr lang="zh-CN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5022" y="1491047"/>
            <a:ext cx="6613956" cy="29856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6100982" y="2832388"/>
            <a:ext cx="1276986" cy="303011"/>
            <a:chOff x="1793812" y="4421987"/>
            <a:chExt cx="1702648" cy="404014"/>
          </a:xfrm>
        </p:grpSpPr>
        <p:sp>
          <p:nvSpPr>
            <p:cNvPr id="10" name="圆角矩形 20"/>
            <p:cNvSpPr/>
            <p:nvPr/>
          </p:nvSpPr>
          <p:spPr>
            <a:xfrm>
              <a:off x="1793812" y="4421987"/>
              <a:ext cx="1702648" cy="404014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02B3C1"/>
                </a:gs>
                <a:gs pos="0">
                  <a:srgbClr val="0699AC"/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02B3C1"/>
                  </a:gs>
                  <a:gs pos="100000">
                    <a:srgbClr val="0699AC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solidFill>
                  <a:prstClr val="black"/>
                </a:solidFill>
                <a:latin typeface="造字工房悦黑体验版细体" pitchFamily="50" charset="-122"/>
                <a:ea typeface="造字工房悦黑体验版细体" pitchFamily="50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175776" y="4470478"/>
              <a:ext cx="938719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1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智能导航</a:t>
              </a:r>
            </a:p>
          </p:txBody>
        </p:sp>
      </p:grpSp>
      <p:sp>
        <p:nvSpPr>
          <p:cNvPr id="13" name="圆角矩形 1"/>
          <p:cNvSpPr/>
          <p:nvPr/>
        </p:nvSpPr>
        <p:spPr>
          <a:xfrm>
            <a:off x="2780157" y="339091"/>
            <a:ext cx="3583687" cy="494625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rgbClr val="FFB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期刊、报纸智能匹配</a:t>
            </a:r>
            <a:r>
              <a:rPr lang="en-US" altLang="zh-CN" sz="1800" b="1" dirty="0">
                <a:solidFill>
                  <a:srgbClr val="FFB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800" b="1" dirty="0">
                <a:solidFill>
                  <a:srgbClr val="FFB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2835" y="978723"/>
            <a:ext cx="4091783" cy="35505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圆角矩形 1"/>
          <p:cNvSpPr/>
          <p:nvPr/>
        </p:nvSpPr>
        <p:spPr>
          <a:xfrm>
            <a:off x="2780157" y="339091"/>
            <a:ext cx="3583687" cy="494625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rgbClr val="FFB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高级检索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367" y="1145770"/>
            <a:ext cx="2592903" cy="1794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65536" y="1542761"/>
            <a:ext cx="928070" cy="24220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33436" y="1542761"/>
            <a:ext cx="850820" cy="2729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4086" y="1534524"/>
            <a:ext cx="1098072" cy="2130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64609" y="1534524"/>
            <a:ext cx="1638833" cy="2495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45893" y="1544306"/>
            <a:ext cx="2047003" cy="2420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41763" y="1981177"/>
            <a:ext cx="910605" cy="2358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85513" y="1981177"/>
            <a:ext cx="909173" cy="25670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1"/>
          <p:cNvSpPr/>
          <p:nvPr/>
        </p:nvSpPr>
        <p:spPr>
          <a:xfrm>
            <a:off x="2780157" y="339091"/>
            <a:ext cx="3583687" cy="494625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rgbClr val="FFB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专业检索</a:t>
            </a:r>
            <a:r>
              <a:rPr lang="en-US" altLang="zh-CN" sz="1800" b="1" dirty="0">
                <a:solidFill>
                  <a:srgbClr val="FFB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800" b="1" dirty="0">
                <a:solidFill>
                  <a:srgbClr val="FFB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主动推送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5421" y="880933"/>
            <a:ext cx="4301858" cy="3766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4949" y="1738818"/>
            <a:ext cx="5183715" cy="1058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0022" y="2148263"/>
            <a:ext cx="6758377" cy="683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5757466" y="1799316"/>
            <a:ext cx="1276986" cy="303011"/>
            <a:chOff x="4128769" y="4421987"/>
            <a:chExt cx="1702648" cy="404014"/>
          </a:xfrm>
        </p:grpSpPr>
        <p:sp>
          <p:nvSpPr>
            <p:cNvPr id="10" name="圆角矩形 23"/>
            <p:cNvSpPr/>
            <p:nvPr/>
          </p:nvSpPr>
          <p:spPr>
            <a:xfrm flipH="1">
              <a:off x="4128769" y="4421987"/>
              <a:ext cx="1702648" cy="40401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45C5B"/>
                </a:gs>
                <a:gs pos="100000">
                  <a:srgbClr val="EA8384"/>
                </a:gs>
              </a:gsLst>
              <a:lin ang="5400000" scaled="1"/>
            </a:gradFill>
            <a:ln w="28575" cap="flat">
              <a:gradFill>
                <a:gsLst>
                  <a:gs pos="100000">
                    <a:srgbClr val="E45C5B"/>
                  </a:gs>
                  <a:gs pos="0">
                    <a:srgbClr val="EA8384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造字工房悦黑体验版细体" pitchFamily="50" charset="-122"/>
                <a:ea typeface="造字工房悦黑体验版细体" pitchFamily="50" charset="-122"/>
                <a:cs typeface="+mn-cs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510733" y="4460643"/>
              <a:ext cx="1111844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1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保存检索式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52943" y="1301897"/>
            <a:ext cx="6593306" cy="3162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780157" y="339091"/>
            <a:ext cx="3583687" cy="494625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rgbClr val="FFB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资源整合，一站式获取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1876975" y="1969913"/>
            <a:ext cx="5771532" cy="901211"/>
            <a:chOff x="1909926" y="2223248"/>
            <a:chExt cx="5771532" cy="901211"/>
          </a:xfrm>
        </p:grpSpPr>
        <p:grpSp>
          <p:nvGrpSpPr>
            <p:cNvPr id="121" name="组合 120"/>
            <p:cNvGrpSpPr/>
            <p:nvPr/>
          </p:nvGrpSpPr>
          <p:grpSpPr>
            <a:xfrm>
              <a:off x="6404472" y="2537820"/>
              <a:ext cx="1276986" cy="303011"/>
              <a:chOff x="4117785" y="4378051"/>
              <a:chExt cx="1702648" cy="404014"/>
            </a:xfrm>
          </p:grpSpPr>
          <p:sp>
            <p:nvSpPr>
              <p:cNvPr id="122" name="圆角矩形 23"/>
              <p:cNvSpPr/>
              <p:nvPr/>
            </p:nvSpPr>
            <p:spPr>
              <a:xfrm flipH="1">
                <a:off x="4117785" y="4378051"/>
                <a:ext cx="1702648" cy="40401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E45C5B"/>
                  </a:gs>
                  <a:gs pos="100000">
                    <a:srgbClr val="EA8384"/>
                  </a:gs>
                </a:gsLst>
                <a:lin ang="5400000" scaled="1"/>
              </a:gradFill>
              <a:ln w="28575" cap="flat">
                <a:gradFill>
                  <a:gsLst>
                    <a:gs pos="100000">
                      <a:srgbClr val="E45C5B"/>
                    </a:gs>
                    <a:gs pos="0">
                      <a:srgbClr val="EA8384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  <a:latin typeface="造字工房悦黑体验版细体" pitchFamily="50" charset="-122"/>
                  <a:ea typeface="造字工房悦黑体验版细体" pitchFamily="50" charset="-122"/>
                </a:endParaRPr>
              </a:p>
            </p:txBody>
          </p:sp>
          <p:sp>
            <p:nvSpPr>
              <p:cNvPr id="123" name="文本框 122"/>
              <p:cNvSpPr txBox="1"/>
              <p:nvPr/>
            </p:nvSpPr>
            <p:spPr>
              <a:xfrm>
                <a:off x="4510733" y="4416707"/>
                <a:ext cx="938719" cy="330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1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对接读秀</a:t>
                </a:r>
              </a:p>
            </p:txBody>
          </p:sp>
        </p:grpSp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9926" y="2223248"/>
              <a:ext cx="4342785" cy="90121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81" name="组合 80"/>
          <p:cNvGrpSpPr/>
          <p:nvPr/>
        </p:nvGrpSpPr>
        <p:grpSpPr>
          <a:xfrm>
            <a:off x="1860498" y="3879413"/>
            <a:ext cx="5810406" cy="904148"/>
            <a:chOff x="1879290" y="3864425"/>
            <a:chExt cx="5810406" cy="904148"/>
          </a:xfrm>
        </p:grpSpPr>
        <p:grpSp>
          <p:nvGrpSpPr>
            <p:cNvPr id="127" name="组合 126"/>
            <p:cNvGrpSpPr/>
            <p:nvPr/>
          </p:nvGrpSpPr>
          <p:grpSpPr>
            <a:xfrm>
              <a:off x="6412710" y="4228153"/>
              <a:ext cx="1276986" cy="303011"/>
              <a:chOff x="8798682" y="4421987"/>
              <a:chExt cx="1702648" cy="404014"/>
            </a:xfrm>
          </p:grpSpPr>
          <p:sp>
            <p:nvSpPr>
              <p:cNvPr id="128" name="圆角矩形 29"/>
              <p:cNvSpPr/>
              <p:nvPr/>
            </p:nvSpPr>
            <p:spPr>
              <a:xfrm flipH="1">
                <a:off x="8798682" y="4421987"/>
                <a:ext cx="1702648" cy="40401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rgbClr val="77468A"/>
                  </a:gs>
                  <a:gs pos="0">
                    <a:srgbClr val="633B73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77468A"/>
                    </a:gs>
                    <a:gs pos="100000">
                      <a:srgbClr val="633B73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  <a:latin typeface="造字工房悦黑体验版细体" pitchFamily="50" charset="-122"/>
                  <a:ea typeface="造字工房悦黑体验版细体" pitchFamily="50" charset="-122"/>
                </a:endParaRPr>
              </a:p>
            </p:txBody>
          </p:sp>
          <p:sp>
            <p:nvSpPr>
              <p:cNvPr id="129" name="文本框 128"/>
              <p:cNvSpPr txBox="1"/>
              <p:nvPr/>
            </p:nvSpPr>
            <p:spPr>
              <a:xfrm>
                <a:off x="8844390" y="4458520"/>
                <a:ext cx="1631216" cy="330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1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对接第三方数据商</a:t>
                </a:r>
              </a:p>
            </p:txBody>
          </p:sp>
        </p:grpSp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9290" y="3864425"/>
              <a:ext cx="4356944" cy="90414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76" name="组合 75"/>
          <p:cNvGrpSpPr/>
          <p:nvPr/>
        </p:nvGrpSpPr>
        <p:grpSpPr>
          <a:xfrm>
            <a:off x="1876971" y="958746"/>
            <a:ext cx="5771536" cy="924933"/>
            <a:chOff x="1918160" y="1351005"/>
            <a:chExt cx="5771536" cy="924933"/>
          </a:xfrm>
        </p:grpSpPr>
        <p:grpSp>
          <p:nvGrpSpPr>
            <p:cNvPr id="124" name="组合 123"/>
            <p:cNvGrpSpPr/>
            <p:nvPr/>
          </p:nvGrpSpPr>
          <p:grpSpPr>
            <a:xfrm>
              <a:off x="6412710" y="1742082"/>
              <a:ext cx="1276986" cy="303011"/>
              <a:chOff x="6463726" y="4421987"/>
              <a:chExt cx="1702648" cy="404014"/>
            </a:xfrm>
          </p:grpSpPr>
          <p:sp>
            <p:nvSpPr>
              <p:cNvPr id="125" name="圆角矩形 26"/>
              <p:cNvSpPr/>
              <p:nvPr/>
            </p:nvSpPr>
            <p:spPr>
              <a:xfrm>
                <a:off x="6463726" y="4421987"/>
                <a:ext cx="1702648" cy="40401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rgbClr val="FFC165"/>
                  </a:gs>
                  <a:gs pos="0">
                    <a:srgbClr val="FF9A05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FFC165"/>
                    </a:gs>
                    <a:gs pos="100000">
                      <a:srgbClr val="FF9A05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  <a:latin typeface="造字工房悦黑体验版细体" pitchFamily="50" charset="-122"/>
                  <a:ea typeface="造字工房悦黑体验版细体" pitchFamily="50" charset="-122"/>
                </a:endParaRPr>
              </a:p>
            </p:txBody>
          </p:sp>
          <p:sp>
            <p:nvSpPr>
              <p:cNvPr id="126" name="文本框 125"/>
              <p:cNvSpPr txBox="1"/>
              <p:nvPr/>
            </p:nvSpPr>
            <p:spPr>
              <a:xfrm>
                <a:off x="6613095" y="4455487"/>
                <a:ext cx="1423895" cy="330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1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对接馆藏</a:t>
                </a:r>
                <a:r>
                  <a:rPr lang="en-US" altLang="zh-CN" sz="101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OPAC</a:t>
                </a:r>
                <a:endParaRPr lang="zh-CN" altLang="en-US" sz="101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77" name="图片 7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8160" y="1351005"/>
              <a:ext cx="4339292" cy="92493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80" name="组合 79"/>
          <p:cNvGrpSpPr/>
          <p:nvPr/>
        </p:nvGrpSpPr>
        <p:grpSpPr>
          <a:xfrm>
            <a:off x="1868733" y="2978137"/>
            <a:ext cx="5809794" cy="820337"/>
            <a:chOff x="1887524" y="3087664"/>
            <a:chExt cx="5809794" cy="820337"/>
          </a:xfrm>
        </p:grpSpPr>
        <p:grpSp>
          <p:nvGrpSpPr>
            <p:cNvPr id="118" name="组合 117"/>
            <p:cNvGrpSpPr/>
            <p:nvPr/>
          </p:nvGrpSpPr>
          <p:grpSpPr>
            <a:xfrm>
              <a:off x="6420332" y="3378446"/>
              <a:ext cx="1276986" cy="303010"/>
              <a:chOff x="1760860" y="4334115"/>
              <a:chExt cx="1702648" cy="404014"/>
            </a:xfrm>
          </p:grpSpPr>
          <p:sp>
            <p:nvSpPr>
              <p:cNvPr id="119" name="圆角矩形 20"/>
              <p:cNvSpPr/>
              <p:nvPr/>
            </p:nvSpPr>
            <p:spPr>
              <a:xfrm>
                <a:off x="1760860" y="4334115"/>
                <a:ext cx="1702648" cy="40401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rgbClr val="02B3C1"/>
                  </a:gs>
                  <a:gs pos="0">
                    <a:srgbClr val="0699AC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02B3C1"/>
                    </a:gs>
                    <a:gs pos="100000">
                      <a:srgbClr val="0699AC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  <a:latin typeface="造字工房悦黑体验版细体" pitchFamily="50" charset="-122"/>
                  <a:ea typeface="造字工房悦黑体验版细体" pitchFamily="50" charset="-122"/>
                </a:endParaRPr>
              </a:p>
            </p:txBody>
          </p:sp>
          <p:sp>
            <p:nvSpPr>
              <p:cNvPr id="120" name="文本框 119"/>
              <p:cNvSpPr txBox="1"/>
              <p:nvPr/>
            </p:nvSpPr>
            <p:spPr>
              <a:xfrm>
                <a:off x="2113671" y="4370647"/>
                <a:ext cx="938719" cy="330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1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对接百链</a:t>
                </a:r>
              </a:p>
            </p:txBody>
          </p:sp>
        </p:grpSp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87524" y="3087664"/>
              <a:ext cx="4342785" cy="82033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1724042" y="1506589"/>
            <a:ext cx="2065817" cy="2584754"/>
            <a:chOff x="3295850" y="1895995"/>
            <a:chExt cx="3725149" cy="4660916"/>
          </a:xfrm>
        </p:grpSpPr>
        <p:sp>
          <p:nvSpPr>
            <p:cNvPr id="40" name="圆角矩形 25"/>
            <p:cNvSpPr/>
            <p:nvPr/>
          </p:nvSpPr>
          <p:spPr>
            <a:xfrm rot="2760000">
              <a:off x="3086007" y="2621919"/>
              <a:ext cx="4660916" cy="3209068"/>
            </a:xfrm>
            <a:prstGeom prst="roundRect">
              <a:avLst>
                <a:gd name="adj" fmla="val 50000"/>
              </a:avLst>
            </a:prstGeom>
            <a:gradFill>
              <a:gsLst>
                <a:gs pos="37000">
                  <a:srgbClr val="6C6C6C">
                    <a:alpha val="5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41" name="Freeform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42" name="圆角矩形 27"/>
            <p:cNvSpPr/>
            <p:nvPr/>
          </p:nvSpPr>
          <p:spPr>
            <a:xfrm rot="2760000">
              <a:off x="3384391" y="2878566"/>
              <a:ext cx="3953506" cy="2592561"/>
            </a:xfrm>
            <a:prstGeom prst="roundRect">
              <a:avLst>
                <a:gd name="adj" fmla="val 50000"/>
              </a:avLst>
            </a:prstGeom>
            <a:gradFill>
              <a:gsLst>
                <a:gs pos="37000">
                  <a:srgbClr val="6C6C6C">
                    <a:alpha val="5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43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1BDD1"/>
                </a:gs>
                <a:gs pos="100000">
                  <a:srgbClr val="0194A3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rgbClr val="0194A3"/>
                  </a:gs>
                  <a:gs pos="100000">
                    <a:srgbClr val="01CFE5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sp>
        <p:nvSpPr>
          <p:cNvPr id="44" name="圆角矩形 29"/>
          <p:cNvSpPr/>
          <p:nvPr/>
        </p:nvSpPr>
        <p:spPr>
          <a:xfrm>
            <a:off x="3269582" y="1981583"/>
            <a:ext cx="3894951" cy="751080"/>
          </a:xfrm>
          <a:prstGeom prst="roundRect">
            <a:avLst>
              <a:gd name="adj" fmla="val 9976"/>
            </a:avLst>
          </a:prstGeom>
          <a:solidFill>
            <a:srgbClr val="01ACBE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grpSp>
        <p:nvGrpSpPr>
          <p:cNvPr id="45" name="组合 44"/>
          <p:cNvGrpSpPr/>
          <p:nvPr/>
        </p:nvGrpSpPr>
        <p:grpSpPr>
          <a:xfrm>
            <a:off x="3339871" y="2295440"/>
            <a:ext cx="118508" cy="118509"/>
            <a:chOff x="4486616" y="3001075"/>
            <a:chExt cx="274695" cy="274699"/>
          </a:xfrm>
        </p:grpSpPr>
        <p:sp>
          <p:nvSpPr>
            <p:cNvPr id="46" name="椭圆 45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040366" y="2295440"/>
            <a:ext cx="118508" cy="118509"/>
            <a:chOff x="4486616" y="3001075"/>
            <a:chExt cx="274695" cy="274699"/>
          </a:xfrm>
        </p:grpSpPr>
        <p:sp>
          <p:nvSpPr>
            <p:cNvPr id="49" name="椭圆 48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106925" y="2329102"/>
            <a:ext cx="288238" cy="46073"/>
            <a:chOff x="4312849" y="3104300"/>
            <a:chExt cx="384317" cy="61430"/>
          </a:xfrm>
        </p:grpSpPr>
        <p:sp>
          <p:nvSpPr>
            <p:cNvPr id="52" name="圆角矩形 37"/>
            <p:cNvSpPr/>
            <p:nvPr/>
          </p:nvSpPr>
          <p:spPr>
            <a:xfrm rot="16200000">
              <a:off x="4493802" y="296236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53" name="圆角矩形 38"/>
            <p:cNvSpPr/>
            <p:nvPr/>
          </p:nvSpPr>
          <p:spPr>
            <a:xfrm rot="16200000">
              <a:off x="4493803" y="292334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645485" y="2163957"/>
            <a:ext cx="513267" cy="429667"/>
            <a:chOff x="5030931" y="2884106"/>
            <a:chExt cx="684356" cy="572889"/>
          </a:xfrm>
        </p:grpSpPr>
        <p:sp>
          <p:nvSpPr>
            <p:cNvPr id="55" name="椭圆 54"/>
            <p:cNvSpPr/>
            <p:nvPr/>
          </p:nvSpPr>
          <p:spPr>
            <a:xfrm>
              <a:off x="5055353" y="2884106"/>
              <a:ext cx="562742" cy="5627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5030931" y="2902999"/>
              <a:ext cx="684356" cy="553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rgbClr val="01ACBE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100" dirty="0">
                <a:solidFill>
                  <a:srgbClr val="01ACB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2157653" y="2088997"/>
            <a:ext cx="598901" cy="497016"/>
            <a:chOff x="9404083" y="1238855"/>
            <a:chExt cx="801342" cy="665020"/>
          </a:xfrm>
          <a:solidFill>
            <a:schemeClr val="bg1"/>
          </a:solidFill>
        </p:grpSpPr>
        <p:sp>
          <p:nvSpPr>
            <p:cNvPr id="58" name="Freeform 583"/>
            <p:cNvSpPr/>
            <p:nvPr/>
          </p:nvSpPr>
          <p:spPr bwMode="auto">
            <a:xfrm>
              <a:off x="9404083" y="1238855"/>
              <a:ext cx="801342" cy="308708"/>
            </a:xfrm>
            <a:custGeom>
              <a:avLst/>
              <a:gdLst>
                <a:gd name="T0" fmla="*/ 924 w 1111"/>
                <a:gd name="T1" fmla="*/ 0 h 428"/>
                <a:gd name="T2" fmla="*/ 958 w 1111"/>
                <a:gd name="T3" fmla="*/ 55 h 428"/>
                <a:gd name="T4" fmla="*/ 542 w 1111"/>
                <a:gd name="T5" fmla="*/ 281 h 428"/>
                <a:gd name="T6" fmla="*/ 0 w 1111"/>
                <a:gd name="T7" fmla="*/ 355 h 428"/>
                <a:gd name="T8" fmla="*/ 3 w 1111"/>
                <a:gd name="T9" fmla="*/ 428 h 428"/>
                <a:gd name="T10" fmla="*/ 570 w 1111"/>
                <a:gd name="T11" fmla="*/ 355 h 428"/>
                <a:gd name="T12" fmla="*/ 986 w 1111"/>
                <a:gd name="T13" fmla="*/ 121 h 428"/>
                <a:gd name="T14" fmla="*/ 1021 w 1111"/>
                <a:gd name="T15" fmla="*/ 184 h 428"/>
                <a:gd name="T16" fmla="*/ 1111 w 1111"/>
                <a:gd name="T17" fmla="*/ 0 h 428"/>
                <a:gd name="T18" fmla="*/ 924 w 1111"/>
                <a:gd name="T1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1" h="428">
                  <a:moveTo>
                    <a:pt x="924" y="0"/>
                  </a:moveTo>
                  <a:lnTo>
                    <a:pt x="958" y="55"/>
                  </a:lnTo>
                  <a:lnTo>
                    <a:pt x="542" y="281"/>
                  </a:lnTo>
                  <a:lnTo>
                    <a:pt x="0" y="355"/>
                  </a:lnTo>
                  <a:lnTo>
                    <a:pt x="3" y="428"/>
                  </a:lnTo>
                  <a:lnTo>
                    <a:pt x="570" y="355"/>
                  </a:lnTo>
                  <a:lnTo>
                    <a:pt x="986" y="121"/>
                  </a:lnTo>
                  <a:lnTo>
                    <a:pt x="1021" y="184"/>
                  </a:lnTo>
                  <a:lnTo>
                    <a:pt x="1111" y="0"/>
                  </a:lnTo>
                  <a:lnTo>
                    <a:pt x="9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9" name="Freeform 584"/>
            <p:cNvSpPr/>
            <p:nvPr/>
          </p:nvSpPr>
          <p:spPr bwMode="auto">
            <a:xfrm>
              <a:off x="9915470" y="1392487"/>
              <a:ext cx="208450" cy="511387"/>
            </a:xfrm>
            <a:custGeom>
              <a:avLst/>
              <a:gdLst>
                <a:gd name="T0" fmla="*/ 0 w 289"/>
                <a:gd name="T1" fmla="*/ 709 h 709"/>
                <a:gd name="T2" fmla="*/ 289 w 289"/>
                <a:gd name="T3" fmla="*/ 709 h 709"/>
                <a:gd name="T4" fmla="*/ 289 w 289"/>
                <a:gd name="T5" fmla="*/ 0 h 709"/>
                <a:gd name="T6" fmla="*/ 0 w 289"/>
                <a:gd name="T7" fmla="*/ 161 h 709"/>
                <a:gd name="T8" fmla="*/ 0 w 289"/>
                <a:gd name="T9" fmla="*/ 70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709">
                  <a:moveTo>
                    <a:pt x="0" y="709"/>
                  </a:moveTo>
                  <a:lnTo>
                    <a:pt x="289" y="709"/>
                  </a:lnTo>
                  <a:lnTo>
                    <a:pt x="289" y="0"/>
                  </a:lnTo>
                  <a:lnTo>
                    <a:pt x="0" y="161"/>
                  </a:lnTo>
                  <a:lnTo>
                    <a:pt x="0" y="7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0" name="Freeform 585"/>
            <p:cNvSpPr/>
            <p:nvPr/>
          </p:nvSpPr>
          <p:spPr bwMode="auto">
            <a:xfrm>
              <a:off x="9663743" y="1528809"/>
              <a:ext cx="180320" cy="375065"/>
            </a:xfrm>
            <a:custGeom>
              <a:avLst/>
              <a:gdLst>
                <a:gd name="T0" fmla="*/ 0 w 250"/>
                <a:gd name="T1" fmla="*/ 520 h 520"/>
                <a:gd name="T2" fmla="*/ 250 w 250"/>
                <a:gd name="T3" fmla="*/ 520 h 520"/>
                <a:gd name="T4" fmla="*/ 250 w 250"/>
                <a:gd name="T5" fmla="*/ 0 h 520"/>
                <a:gd name="T6" fmla="*/ 0 w 250"/>
                <a:gd name="T7" fmla="*/ 42 h 520"/>
                <a:gd name="T8" fmla="*/ 0 w 250"/>
                <a:gd name="T9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520">
                  <a:moveTo>
                    <a:pt x="0" y="520"/>
                  </a:moveTo>
                  <a:lnTo>
                    <a:pt x="250" y="520"/>
                  </a:lnTo>
                  <a:lnTo>
                    <a:pt x="250" y="0"/>
                  </a:lnTo>
                  <a:lnTo>
                    <a:pt x="0" y="42"/>
                  </a:lnTo>
                  <a:lnTo>
                    <a:pt x="0" y="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1" name="Freeform 586"/>
            <p:cNvSpPr/>
            <p:nvPr/>
          </p:nvSpPr>
          <p:spPr bwMode="auto">
            <a:xfrm>
              <a:off x="9404083" y="1569922"/>
              <a:ext cx="189697" cy="333953"/>
            </a:xfrm>
            <a:custGeom>
              <a:avLst/>
              <a:gdLst>
                <a:gd name="T0" fmla="*/ 0 w 263"/>
                <a:gd name="T1" fmla="*/ 463 h 463"/>
                <a:gd name="T2" fmla="*/ 263 w 263"/>
                <a:gd name="T3" fmla="*/ 463 h 463"/>
                <a:gd name="T4" fmla="*/ 263 w 263"/>
                <a:gd name="T5" fmla="*/ 0 h 463"/>
                <a:gd name="T6" fmla="*/ 0 w 263"/>
                <a:gd name="T7" fmla="*/ 30 h 463"/>
                <a:gd name="T8" fmla="*/ 0 w 263"/>
                <a:gd name="T9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463">
                  <a:moveTo>
                    <a:pt x="0" y="463"/>
                  </a:moveTo>
                  <a:lnTo>
                    <a:pt x="263" y="463"/>
                  </a:lnTo>
                  <a:lnTo>
                    <a:pt x="263" y="0"/>
                  </a:lnTo>
                  <a:lnTo>
                    <a:pt x="0" y="30"/>
                  </a:lnTo>
                  <a:lnTo>
                    <a:pt x="0" y="4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4125007" y="2115924"/>
            <a:ext cx="2629909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700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数据分析与挖掘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8048367" y="4886298"/>
            <a:ext cx="12521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图片来自百度</a:t>
            </a: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040" y="342900"/>
            <a:ext cx="8110855" cy="392049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511800" y="2556912"/>
            <a:ext cx="1753235" cy="1083543"/>
            <a:chOff x="5511800" y="2760400"/>
            <a:chExt cx="692150" cy="279005"/>
          </a:xfrm>
        </p:grpSpPr>
        <p:sp>
          <p:nvSpPr>
            <p:cNvPr id="7" name="对话气泡: 圆角矩形 81"/>
            <p:cNvSpPr/>
            <p:nvPr/>
          </p:nvSpPr>
          <p:spPr>
            <a:xfrm rot="10800000">
              <a:off x="5511800" y="2760400"/>
              <a:ext cx="692150" cy="279005"/>
            </a:xfrm>
            <a:prstGeom prst="wedgeRoundRectCallout">
              <a:avLst>
                <a:gd name="adj1" fmla="val -49311"/>
                <a:gd name="adj2" fmla="val 152652"/>
                <a:gd name="adj3" fmla="val 16667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579978" y="2821282"/>
              <a:ext cx="584200" cy="150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可视化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8988" y="2108400"/>
            <a:ext cx="3137554" cy="1269984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8048367" y="4886298"/>
            <a:ext cx="12521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图片来自百度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6275" y="2987119"/>
            <a:ext cx="2628167" cy="1273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36878" y="596397"/>
            <a:ext cx="3945226" cy="5104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1237805"/>
            <a:ext cx="3056851" cy="15809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52939" y="1443192"/>
            <a:ext cx="1884450" cy="1676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99264" y="3378384"/>
            <a:ext cx="2973937" cy="13637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354053" y="1478554"/>
            <a:ext cx="2897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可视化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40878" y="2161947"/>
            <a:ext cx="2897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数据挖掘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48227" y="2916719"/>
            <a:ext cx="2897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知识关联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628851" y="1365383"/>
            <a:ext cx="2897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学术动态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628851" y="2086093"/>
            <a:ext cx="2897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资源分布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989248" y="3039848"/>
            <a:ext cx="736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</a:p>
        </p:txBody>
      </p:sp>
      <p:sp>
        <p:nvSpPr>
          <p:cNvPr id="18" name="圆角矩形 3"/>
          <p:cNvSpPr/>
          <p:nvPr/>
        </p:nvSpPr>
        <p:spPr>
          <a:xfrm>
            <a:off x="2522221" y="339091"/>
            <a:ext cx="4099559" cy="494625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课题研究</a:t>
            </a:r>
            <a:endParaRPr lang="zh-CN" altLang="en-US" sz="1800" b="1" dirty="0">
              <a:solidFill>
                <a:srgbClr val="01AC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8285" y="993931"/>
            <a:ext cx="506682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对雾霾这个关键词进行数据解读：</a:t>
            </a:r>
          </a:p>
        </p:txBody>
      </p:sp>
      <p:pic>
        <p:nvPicPr>
          <p:cNvPr id="7" name="图片 6" descr="C:\Users\Administrator\Desktop\1.jpg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72540" y="1475740"/>
            <a:ext cx="7015480" cy="1888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1551323" y="3421055"/>
            <a:ext cx="58735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年，“雾霾”成为年度关键词。这一年的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次雾霾过程笼罩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个省（区、市），在北京，仅有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天不是雾霾天。有报告显示，中国最大的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个城市中，只有不到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1%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的城市达到世界卫生组织推荐的空气质量标准，与此同时，世界上污染最严重的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个城市有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个在中国。</a:t>
            </a:r>
          </a:p>
        </p:txBody>
      </p:sp>
      <p:sp>
        <p:nvSpPr>
          <p:cNvPr id="2" name="下箭头 1"/>
          <p:cNvSpPr/>
          <p:nvPr/>
        </p:nvSpPr>
        <p:spPr>
          <a:xfrm>
            <a:off x="6533515" y="2467610"/>
            <a:ext cx="253365" cy="3340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2"/>
          <p:cNvPicPr>
            <a:picLocks noChangeAspect="1"/>
          </p:cNvPicPr>
          <p:nvPr/>
        </p:nvPicPr>
        <p:blipFill>
          <a:blip r:embed="rId5"/>
          <a:srcRect t="8166" r="1059" b="3076"/>
          <a:stretch>
            <a:fillRect/>
          </a:stretch>
        </p:blipFill>
        <p:spPr>
          <a:xfrm>
            <a:off x="1272540" y="2356485"/>
            <a:ext cx="3264535" cy="10077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5"/>
          <p:cNvSpPr txBox="1">
            <a:spLocks noChangeArrowheads="1"/>
          </p:cNvSpPr>
          <p:nvPr/>
        </p:nvSpPr>
        <p:spPr bwMode="auto">
          <a:xfrm>
            <a:off x="550755" y="235148"/>
            <a:ext cx="804249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  <a:sym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  <a:sym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  <a:sym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  <a:sym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  <a:sym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  <a:sym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  <a:sym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  <a:sym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  <a:sym typeface="Franklin Gothic Book" panose="020B05030201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大数据思想，给我们带来了哪些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1148066" y="3958170"/>
            <a:ext cx="863600" cy="28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30" tIns="25715" rIns="51430" bIns="25715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5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信息垃圾</a:t>
            </a: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7104715" y="3957707"/>
            <a:ext cx="863600" cy="28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30" tIns="25715" rIns="51430" bIns="25715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5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重复信息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385" y="1687830"/>
            <a:ext cx="2892425" cy="2157095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2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1675" y="1686560"/>
            <a:ext cx="2823210" cy="2146300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750" y="1688465"/>
            <a:ext cx="2817495" cy="2144395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4046220" y="3940175"/>
            <a:ext cx="868680" cy="299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F5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信息碎片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3"/>
          <p:cNvSpPr/>
          <p:nvPr/>
        </p:nvSpPr>
        <p:spPr>
          <a:xfrm>
            <a:off x="2522221" y="339091"/>
            <a:ext cx="4099559" cy="494625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课题研究</a:t>
            </a:r>
            <a:endParaRPr lang="zh-CN" altLang="en-US" sz="1800" b="1" dirty="0">
              <a:solidFill>
                <a:srgbClr val="01AC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84165" y="1315711"/>
            <a:ext cx="6023834" cy="2859363"/>
            <a:chOff x="864027" y="1315711"/>
            <a:chExt cx="6023834" cy="2859363"/>
          </a:xfrm>
        </p:grpSpPr>
        <p:sp>
          <p:nvSpPr>
            <p:cNvPr id="25" name="文本框 24"/>
            <p:cNvSpPr txBox="1"/>
            <p:nvPr/>
          </p:nvSpPr>
          <p:spPr>
            <a:xfrm>
              <a:off x="864027" y="1315711"/>
              <a:ext cx="3578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透过文献类型看雾霾的研究情况：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8892" y="1821196"/>
              <a:ext cx="5138969" cy="23538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5" name="组合 4"/>
          <p:cNvGrpSpPr/>
          <p:nvPr/>
        </p:nvGrpSpPr>
        <p:grpSpPr>
          <a:xfrm>
            <a:off x="1261083" y="1315711"/>
            <a:ext cx="6046916" cy="2859363"/>
            <a:chOff x="864027" y="2016728"/>
            <a:chExt cx="6046916" cy="2859363"/>
          </a:xfrm>
        </p:grpSpPr>
        <p:sp>
          <p:nvSpPr>
            <p:cNvPr id="19" name="文本框 18"/>
            <p:cNvSpPr txBox="1"/>
            <p:nvPr/>
          </p:nvSpPr>
          <p:spPr>
            <a:xfrm>
              <a:off x="864027" y="2016728"/>
              <a:ext cx="36860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分析与雾霾相关的行业分布：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18140" y="2522213"/>
              <a:ext cx="5092803" cy="23538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8" name="组合 7"/>
          <p:cNvGrpSpPr/>
          <p:nvPr/>
        </p:nvGrpSpPr>
        <p:grpSpPr>
          <a:xfrm>
            <a:off x="1270330" y="1315711"/>
            <a:ext cx="6046916" cy="2859363"/>
            <a:chOff x="294768" y="2251652"/>
            <a:chExt cx="6046916" cy="2859363"/>
          </a:xfrm>
        </p:grpSpPr>
        <p:sp>
          <p:nvSpPr>
            <p:cNvPr id="15" name="矩形 14"/>
            <p:cNvSpPr/>
            <p:nvPr/>
          </p:nvSpPr>
          <p:spPr>
            <a:xfrm>
              <a:off x="294768" y="2251652"/>
              <a:ext cx="215956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分析与雾霾的地区分布：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11249" y="2757137"/>
              <a:ext cx="5130435" cy="2353878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84261" y="1713080"/>
            <a:ext cx="5708505" cy="1585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93510" y="2408674"/>
            <a:ext cx="5699256" cy="17488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01230" y="3043574"/>
            <a:ext cx="5708506" cy="1608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3913" y="1042153"/>
            <a:ext cx="7199871" cy="3310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圆角矩形 3"/>
          <p:cNvSpPr/>
          <p:nvPr/>
        </p:nvSpPr>
        <p:spPr>
          <a:xfrm>
            <a:off x="2780157" y="339091"/>
            <a:ext cx="3583687" cy="494625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写论文</a:t>
            </a:r>
            <a:r>
              <a:rPr lang="en-US" altLang="zh-CN" sz="18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18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多主题对比确定选题</a:t>
            </a: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3462086" y="4352663"/>
            <a:ext cx="2219828" cy="28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30" tIns="25715" rIns="51430" bIns="25715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01ACB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人工智能研究呈上升趋势</a:t>
            </a:r>
          </a:p>
        </p:txBody>
      </p:sp>
      <p:sp>
        <p:nvSpPr>
          <p:cNvPr id="5" name="对话气泡: 圆角矩形 4"/>
          <p:cNvSpPr/>
          <p:nvPr/>
        </p:nvSpPr>
        <p:spPr>
          <a:xfrm>
            <a:off x="6618489" y="907298"/>
            <a:ext cx="1408670" cy="479020"/>
          </a:xfrm>
          <a:prstGeom prst="wedgeRoundRectCallout">
            <a:avLst>
              <a:gd name="adj1" fmla="val -100950"/>
              <a:gd name="adj2" fmla="val 81417"/>
              <a:gd name="adj3" fmla="val 16667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可支持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个检索词</a:t>
            </a:r>
            <a:endParaRPr lang="en-US" altLang="zh-CN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同时检索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780157" y="339091"/>
            <a:ext cx="3583687" cy="494625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写论文</a:t>
            </a:r>
            <a:r>
              <a:rPr lang="en-US" altLang="zh-CN" sz="18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8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知识扩展</a:t>
            </a:r>
          </a:p>
        </p:txBody>
      </p: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670242" y="4034008"/>
            <a:ext cx="2027468" cy="28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30" tIns="25715" rIns="51430" bIns="25715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01ACB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人工智能相关研究领域</a:t>
            </a:r>
          </a:p>
        </p:txBody>
      </p:sp>
      <p:sp>
        <p:nvSpPr>
          <p:cNvPr id="21" name="矩形 3"/>
          <p:cNvSpPr>
            <a:spLocks noChangeArrowheads="1"/>
          </p:cNvSpPr>
          <p:nvPr/>
        </p:nvSpPr>
        <p:spPr bwMode="auto">
          <a:xfrm>
            <a:off x="5278909" y="4034007"/>
            <a:ext cx="2989270" cy="28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30" tIns="25715" rIns="51430" bIns="25715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01ACB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人工智能相关同义词、上下位词等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7727" y="1523567"/>
            <a:ext cx="4084859" cy="23293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椭圆 5"/>
          <p:cNvSpPr/>
          <p:nvPr/>
        </p:nvSpPr>
        <p:spPr>
          <a:xfrm>
            <a:off x="1293341" y="2224216"/>
            <a:ext cx="436605" cy="42013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91906" y="1523567"/>
            <a:ext cx="3535568" cy="2334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椭圆 10"/>
          <p:cNvSpPr/>
          <p:nvPr/>
        </p:nvSpPr>
        <p:spPr>
          <a:xfrm>
            <a:off x="1528119" y="2901291"/>
            <a:ext cx="436605" cy="448789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6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780157" y="339091"/>
            <a:ext cx="3583687" cy="494625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写论文</a:t>
            </a:r>
            <a:r>
              <a:rPr lang="en-US" altLang="zh-CN" sz="18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8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投稿方向</a:t>
            </a:r>
          </a:p>
        </p:txBody>
      </p:sp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3259887" y="3998210"/>
            <a:ext cx="2412189" cy="28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30" tIns="25715" rIns="51430" bIns="25715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500" b="1" dirty="0">
                <a:solidFill>
                  <a:srgbClr val="01ACB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人工智能相关收录刊种</a:t>
            </a:r>
            <a:r>
              <a:rPr lang="zh-CN" altLang="en-US" sz="1500" b="1" dirty="0" smtClean="0">
                <a:solidFill>
                  <a:srgbClr val="01ACB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分布</a:t>
            </a:r>
            <a:endParaRPr lang="zh-CN" altLang="en-US" sz="1600" b="1" dirty="0" smtClean="0">
              <a:solidFill>
                <a:srgbClr val="00B0F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9750" y="1258831"/>
            <a:ext cx="5702737" cy="2625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447722" y="1696278"/>
            <a:ext cx="16962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780157" y="339091"/>
            <a:ext cx="3583687" cy="494625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写论文</a:t>
            </a:r>
            <a:r>
              <a:rPr lang="en-US" altLang="zh-CN" sz="18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18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了解发文参考引证情况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3912" y="942992"/>
            <a:ext cx="4299932" cy="4050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3" name="组合 12"/>
          <p:cNvGrpSpPr/>
          <p:nvPr/>
        </p:nvGrpSpPr>
        <p:grpSpPr>
          <a:xfrm>
            <a:off x="6650084" y="2821254"/>
            <a:ext cx="2046353" cy="1225433"/>
            <a:chOff x="6120031" y="1326203"/>
            <a:chExt cx="2483641" cy="1225433"/>
          </a:xfrm>
        </p:grpSpPr>
        <p:sp>
          <p:nvSpPr>
            <p:cNvPr id="8" name="文本框 7"/>
            <p:cNvSpPr txBox="1"/>
            <p:nvPr/>
          </p:nvSpPr>
          <p:spPr>
            <a:xfrm>
              <a:off x="6120031" y="2028416"/>
              <a:ext cx="2483639" cy="523220"/>
            </a:xfrm>
            <a:prstGeom prst="rect">
              <a:avLst/>
            </a:prstGeom>
            <a:solidFill>
              <a:srgbClr val="01ACBE"/>
            </a:solidFill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图书、期刊、论文</a:t>
              </a:r>
              <a:endParaRPr lang="en-US" altLang="zh-CN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的立体引证关系</a:t>
              </a:r>
              <a:endParaRPr lang="en-US" altLang="zh-CN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120031" y="1326203"/>
              <a:ext cx="2483639" cy="523220"/>
            </a:xfrm>
            <a:prstGeom prst="rect">
              <a:avLst/>
            </a:prstGeom>
            <a:solidFill>
              <a:srgbClr val="01ACBE"/>
            </a:solidFill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完善的中文期刊</a:t>
              </a:r>
              <a:r>
                <a:rPr lang="zh-CN" altLang="en-US" sz="14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引证</a:t>
              </a:r>
              <a:endParaRPr lang="en-US" altLang="zh-CN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8000</a:t>
              </a: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多万篇</a:t>
              </a:r>
              <a:endParaRPr lang="en-US" altLang="zh-CN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 rot="16200000">
              <a:off x="7129121" y="1019327"/>
              <a:ext cx="465461" cy="2483640"/>
            </a:xfrm>
            <a:prstGeom prst="rect">
              <a:avLst/>
            </a:prstGeom>
            <a:gradFill>
              <a:gsLst>
                <a:gs pos="60000">
                  <a:schemeClr val="tx1">
                    <a:alpha val="10000"/>
                  </a:schemeClr>
                </a:gs>
                <a:gs pos="100000">
                  <a:schemeClr val="tx1">
                    <a:alpha val="41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solidFill>
                  <a:prstClr val="white"/>
                </a:solidFill>
              </a:endParaRPr>
            </a:p>
          </p:txBody>
        </p:sp>
      </p:grpSp>
      <p:sp>
        <p:nvSpPr>
          <p:cNvPr id="14" name="文本框 11"/>
          <p:cNvSpPr txBox="1"/>
          <p:nvPr/>
        </p:nvSpPr>
        <p:spPr>
          <a:xfrm>
            <a:off x="6643458" y="2114707"/>
            <a:ext cx="2046351" cy="523220"/>
          </a:xfrm>
          <a:prstGeom prst="rect">
            <a:avLst/>
          </a:prstGeom>
          <a:solidFill>
            <a:srgbClr val="01ACBE"/>
          </a:solidFill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唯一拥有中文图书引证分析</a:t>
            </a:r>
            <a:endParaRPr lang="en-US" altLang="zh-CN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780157" y="339091"/>
            <a:ext cx="3583687" cy="494625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考研</a:t>
            </a:r>
            <a:r>
              <a:rPr lang="en-US" altLang="zh-CN" sz="18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8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确定学校</a:t>
            </a: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3396183" y="4253527"/>
            <a:ext cx="2219828" cy="28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30" tIns="25715" rIns="51430" bIns="25715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01ACB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该领域的重点高校、地区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90794" y="1453264"/>
            <a:ext cx="5291758" cy="2574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298" y="1453264"/>
            <a:ext cx="2654648" cy="2579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椭圆 6"/>
          <p:cNvSpPr/>
          <p:nvPr/>
        </p:nvSpPr>
        <p:spPr>
          <a:xfrm>
            <a:off x="1532237" y="2990333"/>
            <a:ext cx="436605" cy="42013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2236458" y="2100649"/>
            <a:ext cx="436605" cy="42013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263775" y="968375"/>
            <a:ext cx="42665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/>
              <a:t>    </a:t>
            </a:r>
            <a:r>
              <a:rPr lang="zh-CN" altLang="en-US" sz="2000" b="1"/>
              <a:t>石油与天然气工程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780157" y="339091"/>
            <a:ext cx="3583687" cy="494625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考研</a:t>
            </a:r>
            <a:r>
              <a:rPr lang="en-US" altLang="zh-CN" sz="18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8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确定导师</a:t>
            </a:r>
          </a:p>
        </p:txBody>
      </p: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3654446" y="4216646"/>
            <a:ext cx="1835108" cy="28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30" tIns="25715" rIns="51430" bIns="25715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01ACB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该领域的学科带头人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4858" y="1223350"/>
            <a:ext cx="4742357" cy="2836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2577" y="1223350"/>
            <a:ext cx="2910396" cy="2836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椭圆 6"/>
          <p:cNvSpPr/>
          <p:nvPr/>
        </p:nvSpPr>
        <p:spPr>
          <a:xfrm>
            <a:off x="1659563" y="2940907"/>
            <a:ext cx="436605" cy="42013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2413684" y="1968843"/>
            <a:ext cx="436605" cy="42013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1913791" y="1620421"/>
            <a:ext cx="2065817" cy="2584754"/>
            <a:chOff x="3295850" y="1895995"/>
            <a:chExt cx="3725149" cy="4660916"/>
          </a:xfrm>
        </p:grpSpPr>
        <p:sp>
          <p:nvSpPr>
            <p:cNvPr id="64" name="圆角矩形 2"/>
            <p:cNvSpPr/>
            <p:nvPr/>
          </p:nvSpPr>
          <p:spPr>
            <a:xfrm rot="2760000">
              <a:off x="3086007" y="2621919"/>
              <a:ext cx="4660916" cy="3209068"/>
            </a:xfrm>
            <a:prstGeom prst="roundRect">
              <a:avLst>
                <a:gd name="adj" fmla="val 50000"/>
              </a:avLst>
            </a:prstGeom>
            <a:gradFill>
              <a:gsLst>
                <a:gs pos="37000">
                  <a:srgbClr val="6C6C6C">
                    <a:alpha val="5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65" name="Freeform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66" name="圆角矩形 4"/>
            <p:cNvSpPr/>
            <p:nvPr/>
          </p:nvSpPr>
          <p:spPr>
            <a:xfrm rot="2760000">
              <a:off x="3371510" y="2878566"/>
              <a:ext cx="3953505" cy="2592561"/>
            </a:xfrm>
            <a:prstGeom prst="roundRect">
              <a:avLst>
                <a:gd name="adj" fmla="val 50000"/>
              </a:avLst>
            </a:prstGeom>
            <a:gradFill>
              <a:gsLst>
                <a:gs pos="37000">
                  <a:srgbClr val="6C6C6C">
                    <a:alpha val="5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67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C8C8C"/>
                </a:gs>
                <a:gs pos="100000">
                  <a:srgbClr val="E35353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rgbClr val="E35353"/>
                  </a:gs>
                  <a:gs pos="100000">
                    <a:srgbClr val="F1A9A9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sp>
        <p:nvSpPr>
          <p:cNvPr id="68" name="圆角矩形 6"/>
          <p:cNvSpPr/>
          <p:nvPr/>
        </p:nvSpPr>
        <p:spPr>
          <a:xfrm>
            <a:off x="3466483" y="2094380"/>
            <a:ext cx="3894951" cy="751080"/>
          </a:xfrm>
          <a:prstGeom prst="roundRect">
            <a:avLst>
              <a:gd name="adj" fmla="val 9976"/>
            </a:avLst>
          </a:prstGeom>
          <a:solidFill>
            <a:srgbClr val="E8797A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grpSp>
        <p:nvGrpSpPr>
          <p:cNvPr id="69" name="组合 68"/>
          <p:cNvGrpSpPr/>
          <p:nvPr/>
        </p:nvGrpSpPr>
        <p:grpSpPr>
          <a:xfrm>
            <a:off x="3536772" y="2408237"/>
            <a:ext cx="118508" cy="118509"/>
            <a:chOff x="4486616" y="3001075"/>
            <a:chExt cx="274695" cy="274699"/>
          </a:xfrm>
        </p:grpSpPr>
        <p:sp>
          <p:nvSpPr>
            <p:cNvPr id="70" name="椭圆 69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237267" y="2408237"/>
            <a:ext cx="118508" cy="118509"/>
            <a:chOff x="4486616" y="3001075"/>
            <a:chExt cx="274695" cy="274699"/>
          </a:xfrm>
        </p:grpSpPr>
        <p:sp>
          <p:nvSpPr>
            <p:cNvPr id="73" name="椭圆 72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3303826" y="2441899"/>
            <a:ext cx="288238" cy="46073"/>
            <a:chOff x="4317617" y="3104300"/>
            <a:chExt cx="384317" cy="61430"/>
          </a:xfrm>
        </p:grpSpPr>
        <p:sp>
          <p:nvSpPr>
            <p:cNvPr id="76" name="圆角矩形 14"/>
            <p:cNvSpPr/>
            <p:nvPr/>
          </p:nvSpPr>
          <p:spPr>
            <a:xfrm rot="16200000">
              <a:off x="4498570" y="296236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77" name="圆角矩形 15"/>
            <p:cNvSpPr/>
            <p:nvPr/>
          </p:nvSpPr>
          <p:spPr>
            <a:xfrm rot="16200000">
              <a:off x="4498571" y="292334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3838812" y="2276754"/>
            <a:ext cx="491776" cy="429667"/>
            <a:chOff x="5030931" y="2884106"/>
            <a:chExt cx="655701" cy="572889"/>
          </a:xfrm>
        </p:grpSpPr>
        <p:sp>
          <p:nvSpPr>
            <p:cNvPr id="79" name="椭圆 78"/>
            <p:cNvSpPr/>
            <p:nvPr/>
          </p:nvSpPr>
          <p:spPr>
            <a:xfrm>
              <a:off x="5055353" y="2884106"/>
              <a:ext cx="562742" cy="5627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5030931" y="2902999"/>
              <a:ext cx="655701" cy="553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rgbClr val="E8797A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100" dirty="0">
                <a:solidFill>
                  <a:srgbClr val="E8797A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2371888" y="2267888"/>
            <a:ext cx="539637" cy="423360"/>
            <a:chOff x="4172643" y="3997027"/>
            <a:chExt cx="736426" cy="577745"/>
          </a:xfrm>
          <a:solidFill>
            <a:schemeClr val="bg1"/>
          </a:solidFill>
        </p:grpSpPr>
        <p:sp>
          <p:nvSpPr>
            <p:cNvPr id="82" name="Freeform 14"/>
            <p:cNvSpPr/>
            <p:nvPr/>
          </p:nvSpPr>
          <p:spPr bwMode="auto">
            <a:xfrm>
              <a:off x="4409944" y="4129742"/>
              <a:ext cx="499125" cy="385885"/>
            </a:xfrm>
            <a:custGeom>
              <a:avLst/>
              <a:gdLst>
                <a:gd name="T0" fmla="*/ 272 w 293"/>
                <a:gd name="T1" fmla="*/ 48 h 226"/>
                <a:gd name="T2" fmla="*/ 255 w 293"/>
                <a:gd name="T3" fmla="*/ 46 h 226"/>
                <a:gd name="T4" fmla="*/ 96 w 293"/>
                <a:gd name="T5" fmla="*/ 46 h 226"/>
                <a:gd name="T6" fmla="*/ 96 w 293"/>
                <a:gd name="T7" fmla="*/ 0 h 226"/>
                <a:gd name="T8" fmla="*/ 89 w 293"/>
                <a:gd name="T9" fmla="*/ 0 h 226"/>
                <a:gd name="T10" fmla="*/ 73 w 293"/>
                <a:gd name="T11" fmla="*/ 0 h 226"/>
                <a:gd name="T12" fmla="*/ 23 w 293"/>
                <a:gd name="T13" fmla="*/ 0 h 226"/>
                <a:gd name="T14" fmla="*/ 2 w 293"/>
                <a:gd name="T15" fmla="*/ 25 h 226"/>
                <a:gd name="T16" fmla="*/ 2 w 293"/>
                <a:gd name="T17" fmla="*/ 38 h 226"/>
                <a:gd name="T18" fmla="*/ 89 w 293"/>
                <a:gd name="T19" fmla="*/ 155 h 226"/>
                <a:gd name="T20" fmla="*/ 66 w 293"/>
                <a:gd name="T21" fmla="*/ 226 h 226"/>
                <a:gd name="T22" fmla="*/ 96 w 293"/>
                <a:gd name="T23" fmla="*/ 226 h 226"/>
                <a:gd name="T24" fmla="*/ 255 w 293"/>
                <a:gd name="T25" fmla="*/ 226 h 226"/>
                <a:gd name="T26" fmla="*/ 293 w 293"/>
                <a:gd name="T27" fmla="*/ 201 h 226"/>
                <a:gd name="T28" fmla="*/ 293 w 293"/>
                <a:gd name="T29" fmla="*/ 74 h 226"/>
                <a:gd name="T30" fmla="*/ 272 w 293"/>
                <a:gd name="T31" fmla="*/ 4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3" h="226">
                  <a:moveTo>
                    <a:pt x="272" y="48"/>
                  </a:moveTo>
                  <a:cubicBezTo>
                    <a:pt x="263" y="46"/>
                    <a:pt x="255" y="46"/>
                    <a:pt x="255" y="46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3" y="0"/>
                    <a:pt x="73" y="0"/>
                  </a:cubicBezTo>
                  <a:cubicBezTo>
                    <a:pt x="59" y="0"/>
                    <a:pt x="37" y="0"/>
                    <a:pt x="23" y="0"/>
                  </a:cubicBezTo>
                  <a:cubicBezTo>
                    <a:pt x="0" y="0"/>
                    <a:pt x="2" y="25"/>
                    <a:pt x="2" y="25"/>
                  </a:cubicBezTo>
                  <a:cubicBezTo>
                    <a:pt x="2" y="25"/>
                    <a:pt x="2" y="30"/>
                    <a:pt x="2" y="38"/>
                  </a:cubicBezTo>
                  <a:cubicBezTo>
                    <a:pt x="52" y="53"/>
                    <a:pt x="89" y="100"/>
                    <a:pt x="89" y="155"/>
                  </a:cubicBezTo>
                  <a:cubicBezTo>
                    <a:pt x="89" y="182"/>
                    <a:pt x="80" y="206"/>
                    <a:pt x="66" y="226"/>
                  </a:cubicBezTo>
                  <a:cubicBezTo>
                    <a:pt x="96" y="226"/>
                    <a:pt x="96" y="226"/>
                    <a:pt x="96" y="226"/>
                  </a:cubicBezTo>
                  <a:cubicBezTo>
                    <a:pt x="96" y="226"/>
                    <a:pt x="219" y="226"/>
                    <a:pt x="255" y="226"/>
                  </a:cubicBezTo>
                  <a:cubicBezTo>
                    <a:pt x="292" y="226"/>
                    <a:pt x="293" y="201"/>
                    <a:pt x="293" y="201"/>
                  </a:cubicBezTo>
                  <a:cubicBezTo>
                    <a:pt x="293" y="74"/>
                    <a:pt x="293" y="74"/>
                    <a:pt x="293" y="74"/>
                  </a:cubicBezTo>
                  <a:cubicBezTo>
                    <a:pt x="293" y="58"/>
                    <a:pt x="282" y="51"/>
                    <a:pt x="272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3" name="Freeform 15"/>
            <p:cNvSpPr>
              <a:spLocks noEditPoints="1"/>
            </p:cNvSpPr>
            <p:nvPr/>
          </p:nvSpPr>
          <p:spPr bwMode="auto">
            <a:xfrm>
              <a:off x="4534004" y="3997027"/>
              <a:ext cx="339001" cy="188975"/>
            </a:xfrm>
            <a:custGeom>
              <a:avLst/>
              <a:gdLst>
                <a:gd name="T0" fmla="*/ 83 w 470"/>
                <a:gd name="T1" fmla="*/ 262 h 262"/>
                <a:gd name="T2" fmla="*/ 397 w 470"/>
                <a:gd name="T3" fmla="*/ 262 h 262"/>
                <a:gd name="T4" fmla="*/ 470 w 470"/>
                <a:gd name="T5" fmla="*/ 262 h 262"/>
                <a:gd name="T6" fmla="*/ 470 w 470"/>
                <a:gd name="T7" fmla="*/ 0 h 262"/>
                <a:gd name="T8" fmla="*/ 0 w 470"/>
                <a:gd name="T9" fmla="*/ 0 h 262"/>
                <a:gd name="T10" fmla="*/ 0 w 470"/>
                <a:gd name="T11" fmla="*/ 158 h 262"/>
                <a:gd name="T12" fmla="*/ 83 w 470"/>
                <a:gd name="T13" fmla="*/ 158 h 262"/>
                <a:gd name="T14" fmla="*/ 83 w 470"/>
                <a:gd name="T15" fmla="*/ 262 h 262"/>
                <a:gd name="T16" fmla="*/ 123 w 470"/>
                <a:gd name="T17" fmla="*/ 83 h 262"/>
                <a:gd name="T18" fmla="*/ 362 w 470"/>
                <a:gd name="T19" fmla="*/ 83 h 262"/>
                <a:gd name="T20" fmla="*/ 362 w 470"/>
                <a:gd name="T21" fmla="*/ 102 h 262"/>
                <a:gd name="T22" fmla="*/ 123 w 470"/>
                <a:gd name="T23" fmla="*/ 102 h 262"/>
                <a:gd name="T24" fmla="*/ 123 w 470"/>
                <a:gd name="T25" fmla="*/ 83 h 262"/>
                <a:gd name="T26" fmla="*/ 121 w 470"/>
                <a:gd name="T27" fmla="*/ 140 h 262"/>
                <a:gd name="T28" fmla="*/ 362 w 470"/>
                <a:gd name="T29" fmla="*/ 140 h 262"/>
                <a:gd name="T30" fmla="*/ 362 w 470"/>
                <a:gd name="T31" fmla="*/ 158 h 262"/>
                <a:gd name="T32" fmla="*/ 121 w 470"/>
                <a:gd name="T33" fmla="*/ 158 h 262"/>
                <a:gd name="T34" fmla="*/ 121 w 470"/>
                <a:gd name="T35" fmla="*/ 140 h 262"/>
                <a:gd name="T36" fmla="*/ 121 w 470"/>
                <a:gd name="T37" fmla="*/ 196 h 262"/>
                <a:gd name="T38" fmla="*/ 362 w 470"/>
                <a:gd name="T39" fmla="*/ 196 h 262"/>
                <a:gd name="T40" fmla="*/ 362 w 470"/>
                <a:gd name="T41" fmla="*/ 215 h 262"/>
                <a:gd name="T42" fmla="*/ 121 w 470"/>
                <a:gd name="T43" fmla="*/ 215 h 262"/>
                <a:gd name="T44" fmla="*/ 121 w 470"/>
                <a:gd name="T45" fmla="*/ 19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0" h="262">
                  <a:moveTo>
                    <a:pt x="83" y="262"/>
                  </a:moveTo>
                  <a:lnTo>
                    <a:pt x="397" y="262"/>
                  </a:lnTo>
                  <a:lnTo>
                    <a:pt x="470" y="262"/>
                  </a:lnTo>
                  <a:lnTo>
                    <a:pt x="470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83" y="158"/>
                  </a:lnTo>
                  <a:lnTo>
                    <a:pt x="83" y="262"/>
                  </a:lnTo>
                  <a:close/>
                  <a:moveTo>
                    <a:pt x="123" y="83"/>
                  </a:moveTo>
                  <a:lnTo>
                    <a:pt x="362" y="83"/>
                  </a:lnTo>
                  <a:lnTo>
                    <a:pt x="362" y="102"/>
                  </a:lnTo>
                  <a:lnTo>
                    <a:pt x="123" y="102"/>
                  </a:lnTo>
                  <a:lnTo>
                    <a:pt x="123" y="83"/>
                  </a:lnTo>
                  <a:close/>
                  <a:moveTo>
                    <a:pt x="121" y="140"/>
                  </a:moveTo>
                  <a:lnTo>
                    <a:pt x="362" y="140"/>
                  </a:lnTo>
                  <a:lnTo>
                    <a:pt x="362" y="158"/>
                  </a:lnTo>
                  <a:lnTo>
                    <a:pt x="121" y="158"/>
                  </a:lnTo>
                  <a:lnTo>
                    <a:pt x="121" y="140"/>
                  </a:lnTo>
                  <a:close/>
                  <a:moveTo>
                    <a:pt x="121" y="196"/>
                  </a:moveTo>
                  <a:lnTo>
                    <a:pt x="362" y="196"/>
                  </a:lnTo>
                  <a:lnTo>
                    <a:pt x="362" y="215"/>
                  </a:lnTo>
                  <a:lnTo>
                    <a:pt x="121" y="215"/>
                  </a:lnTo>
                  <a:lnTo>
                    <a:pt x="121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4" name="Freeform 16"/>
            <p:cNvSpPr>
              <a:spLocks noEditPoints="1"/>
            </p:cNvSpPr>
            <p:nvPr/>
          </p:nvSpPr>
          <p:spPr bwMode="auto">
            <a:xfrm>
              <a:off x="4172643" y="4213411"/>
              <a:ext cx="361361" cy="361361"/>
            </a:xfrm>
            <a:custGeom>
              <a:avLst/>
              <a:gdLst>
                <a:gd name="T0" fmla="*/ 141 w 212"/>
                <a:gd name="T1" fmla="*/ 6 h 212"/>
                <a:gd name="T2" fmla="*/ 106 w 212"/>
                <a:gd name="T3" fmla="*/ 0 h 212"/>
                <a:gd name="T4" fmla="*/ 0 w 212"/>
                <a:gd name="T5" fmla="*/ 106 h 212"/>
                <a:gd name="T6" fmla="*/ 106 w 212"/>
                <a:gd name="T7" fmla="*/ 212 h 212"/>
                <a:gd name="T8" fmla="*/ 185 w 212"/>
                <a:gd name="T9" fmla="*/ 177 h 212"/>
                <a:gd name="T10" fmla="*/ 212 w 212"/>
                <a:gd name="T11" fmla="*/ 106 h 212"/>
                <a:gd name="T12" fmla="*/ 141 w 212"/>
                <a:gd name="T13" fmla="*/ 6 h 212"/>
                <a:gd name="T14" fmla="*/ 106 w 212"/>
                <a:gd name="T15" fmla="*/ 178 h 212"/>
                <a:gd name="T16" fmla="*/ 34 w 212"/>
                <a:gd name="T17" fmla="*/ 106 h 212"/>
                <a:gd name="T18" fmla="*/ 106 w 212"/>
                <a:gd name="T19" fmla="*/ 34 h 212"/>
                <a:gd name="T20" fmla="*/ 141 w 212"/>
                <a:gd name="T21" fmla="*/ 43 h 212"/>
                <a:gd name="T22" fmla="*/ 178 w 212"/>
                <a:gd name="T23" fmla="*/ 106 h 212"/>
                <a:gd name="T24" fmla="*/ 147 w 212"/>
                <a:gd name="T25" fmla="*/ 165 h 212"/>
                <a:gd name="T26" fmla="*/ 106 w 212"/>
                <a:gd name="T27" fmla="*/ 17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2" h="212">
                  <a:moveTo>
                    <a:pt x="141" y="6"/>
                  </a:moveTo>
                  <a:cubicBezTo>
                    <a:pt x="130" y="2"/>
                    <a:pt x="118" y="0"/>
                    <a:pt x="106" y="0"/>
                  </a:cubicBezTo>
                  <a:cubicBezTo>
                    <a:pt x="47" y="0"/>
                    <a:pt x="0" y="47"/>
                    <a:pt x="0" y="106"/>
                  </a:cubicBezTo>
                  <a:cubicBezTo>
                    <a:pt x="0" y="165"/>
                    <a:pt x="47" y="212"/>
                    <a:pt x="106" y="212"/>
                  </a:cubicBezTo>
                  <a:cubicBezTo>
                    <a:pt x="137" y="212"/>
                    <a:pt x="165" y="199"/>
                    <a:pt x="185" y="177"/>
                  </a:cubicBezTo>
                  <a:cubicBezTo>
                    <a:pt x="202" y="159"/>
                    <a:pt x="212" y="133"/>
                    <a:pt x="212" y="106"/>
                  </a:cubicBezTo>
                  <a:cubicBezTo>
                    <a:pt x="212" y="60"/>
                    <a:pt x="182" y="20"/>
                    <a:pt x="141" y="6"/>
                  </a:cubicBezTo>
                  <a:close/>
                  <a:moveTo>
                    <a:pt x="106" y="178"/>
                  </a:moveTo>
                  <a:cubicBezTo>
                    <a:pt x="66" y="178"/>
                    <a:pt x="34" y="146"/>
                    <a:pt x="34" y="106"/>
                  </a:cubicBezTo>
                  <a:cubicBezTo>
                    <a:pt x="34" y="66"/>
                    <a:pt x="66" y="34"/>
                    <a:pt x="106" y="34"/>
                  </a:cubicBezTo>
                  <a:cubicBezTo>
                    <a:pt x="119" y="34"/>
                    <a:pt x="131" y="38"/>
                    <a:pt x="141" y="43"/>
                  </a:cubicBezTo>
                  <a:cubicBezTo>
                    <a:pt x="163" y="56"/>
                    <a:pt x="178" y="79"/>
                    <a:pt x="178" y="106"/>
                  </a:cubicBezTo>
                  <a:cubicBezTo>
                    <a:pt x="178" y="130"/>
                    <a:pt x="166" y="152"/>
                    <a:pt x="147" y="165"/>
                  </a:cubicBezTo>
                  <a:cubicBezTo>
                    <a:pt x="136" y="173"/>
                    <a:pt x="121" y="178"/>
                    <a:pt x="106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5" name="Freeform 17"/>
            <p:cNvSpPr/>
            <p:nvPr/>
          </p:nvSpPr>
          <p:spPr bwMode="auto">
            <a:xfrm>
              <a:off x="4288769" y="4324488"/>
              <a:ext cx="83668" cy="102422"/>
            </a:xfrm>
            <a:custGeom>
              <a:avLst/>
              <a:gdLst>
                <a:gd name="T0" fmla="*/ 45 w 49"/>
                <a:gd name="T1" fmla="*/ 0 h 60"/>
                <a:gd name="T2" fmla="*/ 41 w 49"/>
                <a:gd name="T3" fmla="*/ 3 h 60"/>
                <a:gd name="T4" fmla="*/ 41 w 49"/>
                <a:gd name="T5" fmla="*/ 41 h 60"/>
                <a:gd name="T6" fmla="*/ 3 w 49"/>
                <a:gd name="T7" fmla="*/ 52 h 60"/>
                <a:gd name="T8" fmla="*/ 0 w 49"/>
                <a:gd name="T9" fmla="*/ 55 h 60"/>
                <a:gd name="T10" fmla="*/ 1 w 49"/>
                <a:gd name="T11" fmla="*/ 57 h 60"/>
                <a:gd name="T12" fmla="*/ 5 w 49"/>
                <a:gd name="T13" fmla="*/ 60 h 60"/>
                <a:gd name="T14" fmla="*/ 43 w 49"/>
                <a:gd name="T15" fmla="*/ 50 h 60"/>
                <a:gd name="T16" fmla="*/ 47 w 49"/>
                <a:gd name="T17" fmla="*/ 49 h 60"/>
                <a:gd name="T18" fmla="*/ 49 w 49"/>
                <a:gd name="T19" fmla="*/ 45 h 60"/>
                <a:gd name="T20" fmla="*/ 49 w 49"/>
                <a:gd name="T21" fmla="*/ 3 h 60"/>
                <a:gd name="T22" fmla="*/ 48 w 49"/>
                <a:gd name="T23" fmla="*/ 1 h 60"/>
                <a:gd name="T24" fmla="*/ 45 w 49"/>
                <a:gd name="T2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60">
                  <a:moveTo>
                    <a:pt x="45" y="0"/>
                  </a:moveTo>
                  <a:cubicBezTo>
                    <a:pt x="43" y="0"/>
                    <a:pt x="41" y="1"/>
                    <a:pt x="41" y="3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1" y="52"/>
                    <a:pt x="0" y="53"/>
                    <a:pt x="0" y="55"/>
                  </a:cubicBezTo>
                  <a:cubicBezTo>
                    <a:pt x="0" y="56"/>
                    <a:pt x="0" y="56"/>
                    <a:pt x="1" y="57"/>
                  </a:cubicBezTo>
                  <a:cubicBezTo>
                    <a:pt x="1" y="59"/>
                    <a:pt x="3" y="60"/>
                    <a:pt x="5" y="6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9" y="48"/>
                    <a:pt x="49" y="47"/>
                    <a:pt x="49" y="45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1"/>
                    <a:pt x="48" y="1"/>
                  </a:cubicBezTo>
                  <a:cubicBezTo>
                    <a:pt x="47" y="0"/>
                    <a:pt x="46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86" name="文本框 85"/>
          <p:cNvSpPr txBox="1"/>
          <p:nvPr/>
        </p:nvSpPr>
        <p:spPr>
          <a:xfrm>
            <a:off x="4101162" y="2228721"/>
            <a:ext cx="26299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700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成果统计分析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780157" y="339091"/>
            <a:ext cx="3583687" cy="494625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rgbClr val="FF5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高校学术成果统计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04042" y="4596660"/>
            <a:ext cx="68137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100" dirty="0">
                <a:solidFill>
                  <a:srgbClr val="FF5050"/>
                </a:solidFill>
              </a:rPr>
              <a:t>     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可视化分析中能提供整体产出类比的发展趋势</a:t>
            </a:r>
          </a:p>
        </p:txBody>
      </p:sp>
      <p:pic>
        <p:nvPicPr>
          <p:cNvPr id="3" name="图片 2" descr="C:\Users\Administrator\Desktop\1.jpg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73935" y="918845"/>
            <a:ext cx="4948555" cy="36785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780157" y="339091"/>
            <a:ext cx="3583687" cy="494625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rgbClr val="FF5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高校学术成果统计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23784" y="4225466"/>
            <a:ext cx="83845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各分析图表都提供了相应的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表格导出功能，方便工作人员来进行统计。</a:t>
            </a:r>
          </a:p>
          <a:p>
            <a:pPr algn="just"/>
            <a:endParaRPr lang="zh-CN" altLang="en-US" sz="2000" dirty="0">
              <a:solidFill>
                <a:srgbClr val="FF5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C:\Users\Administrator\Desktop\1.jpg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08953" y="1752193"/>
            <a:ext cx="3895725" cy="1893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图片 6" descr="C:\Users\Administrator\Desktop\2.jpg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1685" y="1570391"/>
            <a:ext cx="3754120" cy="22569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1463185" y="1111921"/>
            <a:ext cx="2633943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学术成果收录状况统计：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623886" y="1118446"/>
            <a:ext cx="2523336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不同学术成果所占比例：</a:t>
            </a:r>
          </a:p>
        </p:txBody>
      </p:sp>
      <p:pic>
        <p:nvPicPr>
          <p:cNvPr id="11" name="图片 10" descr="C:\Users\Administrator\Desktop\2.jpg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12775" y="1728470"/>
            <a:ext cx="4177030" cy="2099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图片 11" descr="C:\Users\Administrator\Desktop\1.jpg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208270" y="1447800"/>
            <a:ext cx="2759075" cy="2379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715857" y="392642"/>
            <a:ext cx="2072960" cy="2584754"/>
            <a:chOff x="3295850" y="1908877"/>
            <a:chExt cx="3738030" cy="4660916"/>
          </a:xfrm>
        </p:grpSpPr>
        <p:sp>
          <p:nvSpPr>
            <p:cNvPr id="12" name="圆角矩形 2"/>
            <p:cNvSpPr/>
            <p:nvPr/>
          </p:nvSpPr>
          <p:spPr>
            <a:xfrm rot="2760000">
              <a:off x="3098889" y="2634801"/>
              <a:ext cx="4660916" cy="3209067"/>
            </a:xfrm>
            <a:prstGeom prst="roundRect">
              <a:avLst>
                <a:gd name="adj" fmla="val 50000"/>
              </a:avLst>
            </a:prstGeom>
            <a:gradFill>
              <a:gsLst>
                <a:gs pos="33000">
                  <a:srgbClr val="6C6C6C">
                    <a:alpha val="42000"/>
                  </a:srgbClr>
                </a:gs>
                <a:gs pos="0">
                  <a:schemeClr val="tx1">
                    <a:alpha val="54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3" name="Freeform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4" name="圆角矩形 4"/>
            <p:cNvSpPr/>
            <p:nvPr/>
          </p:nvSpPr>
          <p:spPr>
            <a:xfrm rot="2760000">
              <a:off x="3358628" y="2852802"/>
              <a:ext cx="3953506" cy="2592561"/>
            </a:xfrm>
            <a:prstGeom prst="roundRect">
              <a:avLst>
                <a:gd name="adj" fmla="val 50000"/>
              </a:avLst>
            </a:prstGeom>
            <a:gradFill>
              <a:gsLst>
                <a:gs pos="37000">
                  <a:srgbClr val="6C6C6C">
                    <a:alpha val="5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5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165"/>
                </a:gs>
                <a:gs pos="100000">
                  <a:srgbClr val="FF9A05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rgbClr val="FF9B09"/>
                  </a:gs>
                  <a:gs pos="100000">
                    <a:srgbClr val="FFDBA7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sp>
        <p:nvSpPr>
          <p:cNvPr id="16" name="圆角矩形 6"/>
          <p:cNvSpPr/>
          <p:nvPr/>
        </p:nvSpPr>
        <p:spPr>
          <a:xfrm>
            <a:off x="3269582" y="857169"/>
            <a:ext cx="3894951" cy="751080"/>
          </a:xfrm>
          <a:prstGeom prst="roundRect">
            <a:avLst>
              <a:gd name="adj" fmla="val 9976"/>
            </a:avLst>
          </a:prstGeom>
          <a:solidFill>
            <a:srgbClr val="FFB85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grpSp>
        <p:nvGrpSpPr>
          <p:cNvPr id="17" name="组合 16"/>
          <p:cNvGrpSpPr/>
          <p:nvPr/>
        </p:nvGrpSpPr>
        <p:grpSpPr>
          <a:xfrm>
            <a:off x="3339871" y="1171026"/>
            <a:ext cx="118508" cy="118509"/>
            <a:chOff x="4486616" y="3001075"/>
            <a:chExt cx="274695" cy="274699"/>
          </a:xfrm>
        </p:grpSpPr>
        <p:sp>
          <p:nvSpPr>
            <p:cNvPr id="18" name="椭圆 17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040366" y="1171026"/>
            <a:ext cx="118508" cy="118509"/>
            <a:chOff x="4486616" y="3001075"/>
            <a:chExt cx="274695" cy="274699"/>
          </a:xfrm>
        </p:grpSpPr>
        <p:sp>
          <p:nvSpPr>
            <p:cNvPr id="21" name="椭圆 20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106923" y="1204688"/>
            <a:ext cx="288238" cy="46073"/>
            <a:chOff x="4318304" y="3089060"/>
            <a:chExt cx="384317" cy="61430"/>
          </a:xfrm>
        </p:grpSpPr>
        <p:sp>
          <p:nvSpPr>
            <p:cNvPr id="24" name="圆角矩形 14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25" name="圆角矩形 15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3900170" y="982345"/>
            <a:ext cx="324993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700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高校的老师和同学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2161103" y="960737"/>
            <a:ext cx="589923" cy="553376"/>
            <a:chOff x="3108756" y="2110160"/>
            <a:chExt cx="745081" cy="698920"/>
          </a:xfrm>
          <a:solidFill>
            <a:schemeClr val="bg1"/>
          </a:solidFill>
        </p:grpSpPr>
        <p:sp>
          <p:nvSpPr>
            <p:cNvPr id="28" name="Freeform 489"/>
            <p:cNvSpPr/>
            <p:nvPr/>
          </p:nvSpPr>
          <p:spPr bwMode="auto">
            <a:xfrm>
              <a:off x="3608602" y="2110160"/>
              <a:ext cx="245235" cy="303659"/>
            </a:xfrm>
            <a:custGeom>
              <a:avLst/>
              <a:gdLst>
                <a:gd name="T0" fmla="*/ 248 w 340"/>
                <a:gd name="T1" fmla="*/ 0 h 421"/>
                <a:gd name="T2" fmla="*/ 0 w 340"/>
                <a:gd name="T3" fmla="*/ 357 h 421"/>
                <a:gd name="T4" fmla="*/ 94 w 340"/>
                <a:gd name="T5" fmla="*/ 421 h 421"/>
                <a:gd name="T6" fmla="*/ 340 w 340"/>
                <a:gd name="T7" fmla="*/ 66 h 421"/>
                <a:gd name="T8" fmla="*/ 248 w 340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21">
                  <a:moveTo>
                    <a:pt x="248" y="0"/>
                  </a:moveTo>
                  <a:lnTo>
                    <a:pt x="0" y="357"/>
                  </a:lnTo>
                  <a:lnTo>
                    <a:pt x="94" y="421"/>
                  </a:lnTo>
                  <a:lnTo>
                    <a:pt x="340" y="66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9" name="Freeform 490"/>
            <p:cNvSpPr/>
            <p:nvPr/>
          </p:nvSpPr>
          <p:spPr bwMode="auto">
            <a:xfrm>
              <a:off x="3584800" y="2379197"/>
              <a:ext cx="81505" cy="68522"/>
            </a:xfrm>
            <a:custGeom>
              <a:avLst/>
              <a:gdLst>
                <a:gd name="T0" fmla="*/ 14 w 113"/>
                <a:gd name="T1" fmla="*/ 12 h 95"/>
                <a:gd name="T2" fmla="*/ 0 w 113"/>
                <a:gd name="T3" fmla="*/ 33 h 95"/>
                <a:gd name="T4" fmla="*/ 14 w 113"/>
                <a:gd name="T5" fmla="*/ 43 h 95"/>
                <a:gd name="T6" fmla="*/ 26 w 113"/>
                <a:gd name="T7" fmla="*/ 52 h 95"/>
                <a:gd name="T8" fmla="*/ 90 w 113"/>
                <a:gd name="T9" fmla="*/ 95 h 95"/>
                <a:gd name="T10" fmla="*/ 113 w 113"/>
                <a:gd name="T11" fmla="*/ 62 h 95"/>
                <a:gd name="T12" fmla="*/ 23 w 113"/>
                <a:gd name="T13" fmla="*/ 0 h 95"/>
                <a:gd name="T14" fmla="*/ 14 w 113"/>
                <a:gd name="T15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95">
                  <a:moveTo>
                    <a:pt x="14" y="12"/>
                  </a:moveTo>
                  <a:lnTo>
                    <a:pt x="0" y="33"/>
                  </a:lnTo>
                  <a:lnTo>
                    <a:pt x="14" y="43"/>
                  </a:lnTo>
                  <a:lnTo>
                    <a:pt x="26" y="52"/>
                  </a:lnTo>
                  <a:lnTo>
                    <a:pt x="90" y="95"/>
                  </a:lnTo>
                  <a:lnTo>
                    <a:pt x="113" y="62"/>
                  </a:lnTo>
                  <a:lnTo>
                    <a:pt x="23" y="0"/>
                  </a:lnTo>
                  <a:lnTo>
                    <a:pt x="1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0" name="Freeform 491"/>
            <p:cNvSpPr/>
            <p:nvPr/>
          </p:nvSpPr>
          <p:spPr bwMode="auto">
            <a:xfrm>
              <a:off x="3463625" y="2415261"/>
              <a:ext cx="177435" cy="226482"/>
            </a:xfrm>
            <a:custGeom>
              <a:avLst/>
              <a:gdLst>
                <a:gd name="T0" fmla="*/ 66 w 104"/>
                <a:gd name="T1" fmla="*/ 0 h 133"/>
                <a:gd name="T2" fmla="*/ 60 w 104"/>
                <a:gd name="T3" fmla="*/ 8 h 133"/>
                <a:gd name="T4" fmla="*/ 59 w 104"/>
                <a:gd name="T5" fmla="*/ 10 h 133"/>
                <a:gd name="T6" fmla="*/ 11 w 104"/>
                <a:gd name="T7" fmla="*/ 29 h 133"/>
                <a:gd name="T8" fmla="*/ 0 w 104"/>
                <a:gd name="T9" fmla="*/ 129 h 133"/>
                <a:gd name="T10" fmla="*/ 37 w 104"/>
                <a:gd name="T11" fmla="*/ 76 h 133"/>
                <a:gd name="T12" fmla="*/ 37 w 104"/>
                <a:gd name="T13" fmla="*/ 51 h 133"/>
                <a:gd name="T14" fmla="*/ 60 w 104"/>
                <a:gd name="T15" fmla="*/ 43 h 133"/>
                <a:gd name="T16" fmla="*/ 63 w 104"/>
                <a:gd name="T17" fmla="*/ 44 h 133"/>
                <a:gd name="T18" fmla="*/ 66 w 104"/>
                <a:gd name="T19" fmla="*/ 71 h 133"/>
                <a:gd name="T20" fmla="*/ 60 w 104"/>
                <a:gd name="T21" fmla="*/ 77 h 133"/>
                <a:gd name="T22" fmla="*/ 42 w 104"/>
                <a:gd name="T23" fmla="*/ 80 h 133"/>
                <a:gd name="T24" fmla="*/ 6 w 104"/>
                <a:gd name="T25" fmla="*/ 133 h 133"/>
                <a:gd name="T26" fmla="*/ 54 w 104"/>
                <a:gd name="T27" fmla="*/ 109 h 133"/>
                <a:gd name="T28" fmla="*/ 60 w 104"/>
                <a:gd name="T29" fmla="*/ 106 h 133"/>
                <a:gd name="T30" fmla="*/ 77 w 104"/>
                <a:gd name="T31" fmla="*/ 98 h 133"/>
                <a:gd name="T32" fmla="*/ 96 w 104"/>
                <a:gd name="T33" fmla="*/ 88 h 133"/>
                <a:gd name="T34" fmla="*/ 97 w 104"/>
                <a:gd name="T35" fmla="*/ 37 h 133"/>
                <a:gd name="T36" fmla="*/ 104 w 104"/>
                <a:gd name="T37" fmla="*/ 26 h 133"/>
                <a:gd name="T38" fmla="*/ 77 w 104"/>
                <a:gd name="T39" fmla="*/ 7 h 133"/>
                <a:gd name="T40" fmla="*/ 66 w 104"/>
                <a:gd name="T4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33">
                  <a:moveTo>
                    <a:pt x="66" y="0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2" y="70"/>
                    <a:pt x="31" y="60"/>
                    <a:pt x="37" y="51"/>
                  </a:cubicBezTo>
                  <a:cubicBezTo>
                    <a:pt x="43" y="43"/>
                    <a:pt x="52" y="40"/>
                    <a:pt x="60" y="43"/>
                  </a:cubicBezTo>
                  <a:cubicBezTo>
                    <a:pt x="61" y="43"/>
                    <a:pt x="62" y="44"/>
                    <a:pt x="63" y="44"/>
                  </a:cubicBezTo>
                  <a:cubicBezTo>
                    <a:pt x="71" y="50"/>
                    <a:pt x="72" y="62"/>
                    <a:pt x="66" y="71"/>
                  </a:cubicBezTo>
                  <a:cubicBezTo>
                    <a:pt x="64" y="74"/>
                    <a:pt x="62" y="76"/>
                    <a:pt x="60" y="77"/>
                  </a:cubicBezTo>
                  <a:cubicBezTo>
                    <a:pt x="55" y="81"/>
                    <a:pt x="48" y="82"/>
                    <a:pt x="42" y="80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77" y="98"/>
                    <a:pt x="77" y="98"/>
                    <a:pt x="77" y="9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77" y="7"/>
                    <a:pt x="77" y="7"/>
                    <a:pt x="77" y="7"/>
                  </a:cubicBez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1" name="Rectangle 492"/>
            <p:cNvSpPr>
              <a:spLocks noChangeArrowheads="1"/>
            </p:cNvSpPr>
            <p:nvPr/>
          </p:nvSpPr>
          <p:spPr bwMode="auto">
            <a:xfrm>
              <a:off x="3237144" y="2495323"/>
              <a:ext cx="168779" cy="151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2" name="Rectangle 493"/>
            <p:cNvSpPr>
              <a:spLocks noChangeArrowheads="1"/>
            </p:cNvSpPr>
            <p:nvPr/>
          </p:nvSpPr>
          <p:spPr bwMode="auto">
            <a:xfrm>
              <a:off x="3237144" y="2449161"/>
              <a:ext cx="168779" cy="173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3" name="Rectangle 494"/>
            <p:cNvSpPr>
              <a:spLocks noChangeArrowheads="1"/>
            </p:cNvSpPr>
            <p:nvPr/>
          </p:nvSpPr>
          <p:spPr bwMode="auto">
            <a:xfrm>
              <a:off x="3237144" y="2403000"/>
              <a:ext cx="168779" cy="158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4" name="Rectangle 495"/>
            <p:cNvSpPr>
              <a:spLocks noChangeArrowheads="1"/>
            </p:cNvSpPr>
            <p:nvPr/>
          </p:nvSpPr>
          <p:spPr bwMode="auto">
            <a:xfrm>
              <a:off x="3237144" y="2357559"/>
              <a:ext cx="168779" cy="151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5" name="Freeform 496"/>
            <p:cNvSpPr/>
            <p:nvPr/>
          </p:nvSpPr>
          <p:spPr bwMode="auto">
            <a:xfrm>
              <a:off x="3108756" y="2215467"/>
              <a:ext cx="489749" cy="593613"/>
            </a:xfrm>
            <a:custGeom>
              <a:avLst/>
              <a:gdLst>
                <a:gd name="T0" fmla="*/ 268 w 287"/>
                <a:gd name="T1" fmla="*/ 303 h 348"/>
                <a:gd name="T2" fmla="*/ 245 w 287"/>
                <a:gd name="T3" fmla="*/ 331 h 348"/>
                <a:gd name="T4" fmla="*/ 90 w 287"/>
                <a:gd name="T5" fmla="*/ 331 h 348"/>
                <a:gd name="T6" fmla="*/ 90 w 287"/>
                <a:gd name="T7" fmla="*/ 281 h 348"/>
                <a:gd name="T8" fmla="*/ 76 w 287"/>
                <a:gd name="T9" fmla="*/ 263 h 348"/>
                <a:gd name="T10" fmla="*/ 17 w 287"/>
                <a:gd name="T11" fmla="*/ 263 h 348"/>
                <a:gd name="T12" fmla="*/ 17 w 287"/>
                <a:gd name="T13" fmla="*/ 59 h 348"/>
                <a:gd name="T14" fmla="*/ 40 w 287"/>
                <a:gd name="T15" fmla="*/ 27 h 348"/>
                <a:gd name="T16" fmla="*/ 251 w 287"/>
                <a:gd name="T17" fmla="*/ 27 h 348"/>
                <a:gd name="T18" fmla="*/ 268 w 287"/>
                <a:gd name="T19" fmla="*/ 52 h 348"/>
                <a:gd name="T20" fmla="*/ 268 w 287"/>
                <a:gd name="T21" fmla="*/ 104 h 348"/>
                <a:gd name="T22" fmla="*/ 268 w 287"/>
                <a:gd name="T23" fmla="*/ 104 h 348"/>
                <a:gd name="T24" fmla="*/ 285 w 287"/>
                <a:gd name="T25" fmla="*/ 83 h 348"/>
                <a:gd name="T26" fmla="*/ 285 w 287"/>
                <a:gd name="T27" fmla="*/ 45 h 348"/>
                <a:gd name="T28" fmla="*/ 252 w 287"/>
                <a:gd name="T29" fmla="*/ 8 h 348"/>
                <a:gd name="T30" fmla="*/ 70 w 287"/>
                <a:gd name="T31" fmla="*/ 8 h 348"/>
                <a:gd name="T32" fmla="*/ 40 w 287"/>
                <a:gd name="T33" fmla="*/ 8 h 348"/>
                <a:gd name="T34" fmla="*/ 0 w 287"/>
                <a:gd name="T35" fmla="*/ 44 h 348"/>
                <a:gd name="T36" fmla="*/ 0 w 287"/>
                <a:gd name="T37" fmla="*/ 294 h 348"/>
                <a:gd name="T38" fmla="*/ 82 w 287"/>
                <a:gd name="T39" fmla="*/ 346 h 348"/>
                <a:gd name="T40" fmla="*/ 252 w 287"/>
                <a:gd name="T41" fmla="*/ 346 h 348"/>
                <a:gd name="T42" fmla="*/ 285 w 287"/>
                <a:gd name="T43" fmla="*/ 321 h 348"/>
                <a:gd name="T44" fmla="*/ 285 w 287"/>
                <a:gd name="T45" fmla="*/ 228 h 348"/>
                <a:gd name="T46" fmla="*/ 268 w 287"/>
                <a:gd name="T47" fmla="*/ 238 h 348"/>
                <a:gd name="T48" fmla="*/ 268 w 287"/>
                <a:gd name="T49" fmla="*/ 30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7" h="348">
                  <a:moveTo>
                    <a:pt x="268" y="303"/>
                  </a:moveTo>
                  <a:cubicBezTo>
                    <a:pt x="268" y="303"/>
                    <a:pt x="272" y="331"/>
                    <a:pt x="245" y="331"/>
                  </a:cubicBezTo>
                  <a:cubicBezTo>
                    <a:pt x="217" y="331"/>
                    <a:pt x="90" y="331"/>
                    <a:pt x="90" y="331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0" y="281"/>
                    <a:pt x="91" y="263"/>
                    <a:pt x="76" y="263"/>
                  </a:cubicBezTo>
                  <a:cubicBezTo>
                    <a:pt x="60" y="263"/>
                    <a:pt x="17" y="263"/>
                    <a:pt x="17" y="263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3" y="27"/>
                    <a:pt x="40" y="27"/>
                  </a:cubicBezTo>
                  <a:cubicBezTo>
                    <a:pt x="251" y="27"/>
                    <a:pt x="251" y="27"/>
                    <a:pt x="251" y="27"/>
                  </a:cubicBezTo>
                  <a:cubicBezTo>
                    <a:pt x="251" y="27"/>
                    <a:pt x="268" y="30"/>
                    <a:pt x="268" y="52"/>
                  </a:cubicBezTo>
                  <a:cubicBezTo>
                    <a:pt x="268" y="57"/>
                    <a:pt x="268" y="77"/>
                    <a:pt x="268" y="104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5" y="83"/>
                    <a:pt x="285" y="83"/>
                    <a:pt x="285" y="83"/>
                  </a:cubicBezTo>
                  <a:cubicBezTo>
                    <a:pt x="285" y="60"/>
                    <a:pt x="285" y="45"/>
                    <a:pt x="285" y="45"/>
                  </a:cubicBezTo>
                  <a:cubicBezTo>
                    <a:pt x="285" y="45"/>
                    <a:pt x="287" y="8"/>
                    <a:pt x="252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0" y="0"/>
                    <a:pt x="0" y="44"/>
                  </a:cubicBezTo>
                  <a:cubicBezTo>
                    <a:pt x="0" y="87"/>
                    <a:pt x="0" y="294"/>
                    <a:pt x="0" y="294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252" y="346"/>
                    <a:pt x="252" y="346"/>
                    <a:pt x="252" y="346"/>
                  </a:cubicBezTo>
                  <a:cubicBezTo>
                    <a:pt x="252" y="346"/>
                    <a:pt x="285" y="348"/>
                    <a:pt x="285" y="321"/>
                  </a:cubicBezTo>
                  <a:cubicBezTo>
                    <a:pt x="285" y="312"/>
                    <a:pt x="285" y="274"/>
                    <a:pt x="285" y="228"/>
                  </a:cubicBezTo>
                  <a:cubicBezTo>
                    <a:pt x="268" y="238"/>
                    <a:pt x="268" y="238"/>
                    <a:pt x="268" y="238"/>
                  </a:cubicBezTo>
                  <a:cubicBezTo>
                    <a:pt x="268" y="275"/>
                    <a:pt x="268" y="303"/>
                    <a:pt x="268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37" name="椭圆 36"/>
          <p:cNvSpPr/>
          <p:nvPr/>
        </p:nvSpPr>
        <p:spPr>
          <a:xfrm>
            <a:off x="3535680" y="1050925"/>
            <a:ext cx="422275" cy="4222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" name="箭头: 右 1"/>
          <p:cNvSpPr/>
          <p:nvPr/>
        </p:nvSpPr>
        <p:spPr>
          <a:xfrm>
            <a:off x="5560542" y="2472739"/>
            <a:ext cx="1771136" cy="1210962"/>
          </a:xfrm>
          <a:prstGeom prst="rightArrow">
            <a:avLst/>
          </a:prstGeom>
          <a:solidFill>
            <a:srgbClr val="FFB0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查准率</a:t>
            </a:r>
          </a:p>
        </p:txBody>
      </p:sp>
      <p:sp>
        <p:nvSpPr>
          <p:cNvPr id="6" name="箭头: 左 5"/>
          <p:cNvSpPr/>
          <p:nvPr/>
        </p:nvSpPr>
        <p:spPr>
          <a:xfrm>
            <a:off x="1985317" y="2472739"/>
            <a:ext cx="1771136" cy="1210962"/>
          </a:xfrm>
          <a:prstGeom prst="leftArrow">
            <a:avLst/>
          </a:prstGeom>
          <a:solidFill>
            <a:srgbClr val="01ACBE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查全率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89404" y="2878165"/>
            <a:ext cx="202651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检索需求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C:\Users\Administrator\Desktop\1.jpg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93850" y="1085215"/>
            <a:ext cx="6203315" cy="3796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圆角矩形 3"/>
          <p:cNvSpPr/>
          <p:nvPr/>
        </p:nvSpPr>
        <p:spPr>
          <a:xfrm>
            <a:off x="2780157" y="339091"/>
            <a:ext cx="3583687" cy="494625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rgbClr val="FF5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本校学者产出统计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3930" y="1449817"/>
            <a:ext cx="1519237" cy="1716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圆角矩形 1"/>
          <p:cNvSpPr/>
          <p:nvPr/>
        </p:nvSpPr>
        <p:spPr>
          <a:xfrm>
            <a:off x="2780157" y="339091"/>
            <a:ext cx="3583687" cy="494625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个人学术成果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45" y="1214120"/>
            <a:ext cx="4312920" cy="225552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222500" y="917575"/>
            <a:ext cx="4771390" cy="4187190"/>
            <a:chOff x="3068" y="1445"/>
            <a:chExt cx="7659" cy="7212"/>
          </a:xfrm>
        </p:grpSpPr>
        <p:pic>
          <p:nvPicPr>
            <p:cNvPr id="11" name="图片 10" descr="C:\Users\Administrator\Desktop\1.jpg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3068" y="1445"/>
              <a:ext cx="7659" cy="716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7894" name="圆角矩形 11"/>
            <p:cNvSpPr>
              <a:spLocks noChangeArrowheads="1"/>
            </p:cNvSpPr>
            <p:nvPr/>
          </p:nvSpPr>
          <p:spPr bwMode="auto">
            <a:xfrm>
              <a:off x="3113" y="1766"/>
              <a:ext cx="1461" cy="517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圆角矩形 11"/>
            <p:cNvSpPr>
              <a:spLocks noChangeArrowheads="1"/>
            </p:cNvSpPr>
            <p:nvPr/>
          </p:nvSpPr>
          <p:spPr bwMode="auto">
            <a:xfrm>
              <a:off x="3140" y="4685"/>
              <a:ext cx="1461" cy="517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圆角矩形 11"/>
            <p:cNvSpPr>
              <a:spLocks noChangeArrowheads="1"/>
            </p:cNvSpPr>
            <p:nvPr/>
          </p:nvSpPr>
          <p:spPr bwMode="auto">
            <a:xfrm>
              <a:off x="9021" y="8179"/>
              <a:ext cx="1706" cy="479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" name="圆角矩形标注 12"/>
          <p:cNvSpPr/>
          <p:nvPr/>
        </p:nvSpPr>
        <p:spPr>
          <a:xfrm>
            <a:off x="3568325" y="3302986"/>
            <a:ext cx="2434792" cy="689907"/>
          </a:xfrm>
          <a:prstGeom prst="wedgeRoundRectCallout">
            <a:avLst>
              <a:gd name="adj1" fmla="val 9191"/>
              <a:gd name="adj2" fmla="val -2014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被核心期刊收录情况</a:t>
            </a:r>
            <a:endParaRPr lang="zh-CN" altLang="en-US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4893422" y="1449773"/>
            <a:ext cx="1912938" cy="522287"/>
          </a:xfrm>
          <a:prstGeom prst="wedgeRoundRectCallout">
            <a:avLst>
              <a:gd name="adj1" fmla="val -27101"/>
              <a:gd name="adj2" fmla="val -1120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文献数量</a:t>
            </a:r>
            <a:r>
              <a:rPr lang="zh-CN" altLang="en-US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r>
              <a:rPr lang="en-US" altLang="zh-CN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542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bldLvl="0" animBg="1"/>
      <p:bldP spid="1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00" t="707" r="7860" b="-3023"/>
          <a:stretch>
            <a:fillRect/>
          </a:stretch>
        </p:blipFill>
        <p:spPr>
          <a:xfrm>
            <a:off x="1393190" y="229235"/>
            <a:ext cx="6818630" cy="4685665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1722232" y="1007178"/>
            <a:ext cx="1912938" cy="522287"/>
          </a:xfrm>
          <a:prstGeom prst="wedgeRoundRectCallout">
            <a:avLst>
              <a:gd name="adj1" fmla="val 45262"/>
              <a:gd name="adj2" fmla="val -1363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文献数量</a:t>
            </a:r>
            <a:r>
              <a:rPr lang="zh-CN" altLang="en-US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r>
              <a:rPr lang="en-US" altLang="zh-CN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102</a:t>
            </a:r>
            <a:endParaRPr lang="zh-CN" altLang="en-US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5352414" y="416808"/>
            <a:ext cx="2486025" cy="590550"/>
          </a:xfrm>
          <a:prstGeom prst="wedgeRoundRectCallout">
            <a:avLst>
              <a:gd name="adj1" fmla="val -74360"/>
              <a:gd name="adj2" fmla="val -324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文献总被引用频次</a:t>
            </a:r>
            <a:r>
              <a:rPr lang="zh-CN" altLang="en-US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r>
              <a:rPr lang="en-US" altLang="zh-CN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353</a:t>
            </a:r>
            <a:endParaRPr lang="zh-CN" altLang="en-US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3354965" y="2227296"/>
            <a:ext cx="2434792" cy="689907"/>
          </a:xfrm>
          <a:prstGeom prst="wedgeRoundRectCallout">
            <a:avLst>
              <a:gd name="adj1" fmla="val 45184"/>
              <a:gd name="adj2" fmla="val -1061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被核心期刊收录情况</a:t>
            </a:r>
            <a:endParaRPr lang="zh-CN" altLang="en-US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4418069" y="3437381"/>
            <a:ext cx="2434792" cy="689907"/>
          </a:xfrm>
          <a:prstGeom prst="wedgeRoundRectCallout">
            <a:avLst>
              <a:gd name="adj1" fmla="val -89787"/>
              <a:gd name="adj2" fmla="val 133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具体文献被引用</a:t>
            </a:r>
            <a:r>
              <a:rPr lang="zh-CN" altLang="en-US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情况</a:t>
            </a:r>
            <a:endParaRPr lang="zh-CN" altLang="en-US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15" grpId="0" bldLvl="0" animBg="1"/>
      <p:bldP spid="16" grpId="0" bldLvl="0" animBg="1"/>
      <p:bldP spid="18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2331768" y="1573319"/>
            <a:ext cx="1837251" cy="733508"/>
          </a:xfrm>
          <a:custGeom>
            <a:avLst/>
            <a:gdLst>
              <a:gd name="T0" fmla="*/ 281 w 1245"/>
              <a:gd name="T1" fmla="*/ 0 h 427"/>
              <a:gd name="T2" fmla="*/ 0 w 1245"/>
              <a:gd name="T3" fmla="*/ 427 h 427"/>
              <a:gd name="T4" fmla="*/ 1245 w 1245"/>
              <a:gd name="T5" fmla="*/ 427 h 427"/>
              <a:gd name="T6" fmla="*/ 963 w 1245"/>
              <a:gd name="T7" fmla="*/ 0 h 427"/>
              <a:gd name="T8" fmla="*/ 281 w 1245"/>
              <a:gd name="T9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5" h="427">
                <a:moveTo>
                  <a:pt x="281" y="0"/>
                </a:moveTo>
                <a:lnTo>
                  <a:pt x="0" y="427"/>
                </a:lnTo>
                <a:lnTo>
                  <a:pt x="1245" y="427"/>
                </a:lnTo>
                <a:lnTo>
                  <a:pt x="963" y="0"/>
                </a:lnTo>
                <a:lnTo>
                  <a:pt x="281" y="0"/>
                </a:lnTo>
                <a:close/>
              </a:path>
            </a:pathLst>
          </a:custGeom>
          <a:solidFill>
            <a:srgbClr val="FF5050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dirty="0"/>
          </a:p>
        </p:txBody>
      </p:sp>
      <p:sp>
        <p:nvSpPr>
          <p:cNvPr id="5" name="Freeform 6"/>
          <p:cNvSpPr/>
          <p:nvPr/>
        </p:nvSpPr>
        <p:spPr bwMode="auto">
          <a:xfrm>
            <a:off x="1914145" y="2306827"/>
            <a:ext cx="2671025" cy="731790"/>
          </a:xfrm>
          <a:custGeom>
            <a:avLst/>
            <a:gdLst>
              <a:gd name="T0" fmla="*/ 283 w 1810"/>
              <a:gd name="T1" fmla="*/ 0 h 426"/>
              <a:gd name="T2" fmla="*/ 0 w 1810"/>
              <a:gd name="T3" fmla="*/ 426 h 426"/>
              <a:gd name="T4" fmla="*/ 1810 w 1810"/>
              <a:gd name="T5" fmla="*/ 426 h 426"/>
              <a:gd name="T6" fmla="*/ 1528 w 1810"/>
              <a:gd name="T7" fmla="*/ 0 h 426"/>
              <a:gd name="T8" fmla="*/ 283 w 1810"/>
              <a:gd name="T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426">
                <a:moveTo>
                  <a:pt x="283" y="0"/>
                </a:moveTo>
                <a:lnTo>
                  <a:pt x="0" y="426"/>
                </a:lnTo>
                <a:lnTo>
                  <a:pt x="1810" y="426"/>
                </a:lnTo>
                <a:lnTo>
                  <a:pt x="1528" y="0"/>
                </a:lnTo>
                <a:lnTo>
                  <a:pt x="283" y="0"/>
                </a:lnTo>
                <a:close/>
              </a:path>
            </a:pathLst>
          </a:custGeom>
          <a:solidFill>
            <a:srgbClr val="FFB03D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/>
          </a:p>
        </p:txBody>
      </p:sp>
      <p:sp>
        <p:nvSpPr>
          <p:cNvPr id="6" name="Freeform 7"/>
          <p:cNvSpPr/>
          <p:nvPr/>
        </p:nvSpPr>
        <p:spPr bwMode="auto">
          <a:xfrm>
            <a:off x="1499471" y="3038617"/>
            <a:ext cx="3500370" cy="730073"/>
          </a:xfrm>
          <a:custGeom>
            <a:avLst/>
            <a:gdLst>
              <a:gd name="T0" fmla="*/ 281 w 2372"/>
              <a:gd name="T1" fmla="*/ 0 h 425"/>
              <a:gd name="T2" fmla="*/ 0 w 2372"/>
              <a:gd name="T3" fmla="*/ 425 h 425"/>
              <a:gd name="T4" fmla="*/ 2372 w 2372"/>
              <a:gd name="T5" fmla="*/ 425 h 425"/>
              <a:gd name="T6" fmla="*/ 2091 w 2372"/>
              <a:gd name="T7" fmla="*/ 0 h 425"/>
              <a:gd name="T8" fmla="*/ 281 w 2372"/>
              <a:gd name="T9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2" h="425">
                <a:moveTo>
                  <a:pt x="281" y="0"/>
                </a:moveTo>
                <a:lnTo>
                  <a:pt x="0" y="425"/>
                </a:lnTo>
                <a:lnTo>
                  <a:pt x="2372" y="425"/>
                </a:lnTo>
                <a:lnTo>
                  <a:pt x="2091" y="0"/>
                </a:lnTo>
                <a:lnTo>
                  <a:pt x="281" y="0"/>
                </a:lnTo>
                <a:close/>
              </a:path>
            </a:pathLst>
          </a:custGeom>
          <a:solidFill>
            <a:srgbClr val="7030A0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/>
          </a:p>
        </p:txBody>
      </p:sp>
      <p:sp>
        <p:nvSpPr>
          <p:cNvPr id="7" name="Freeform 8"/>
          <p:cNvSpPr/>
          <p:nvPr/>
        </p:nvSpPr>
        <p:spPr bwMode="auto">
          <a:xfrm>
            <a:off x="1081848" y="3768689"/>
            <a:ext cx="4335619" cy="731790"/>
          </a:xfrm>
          <a:custGeom>
            <a:avLst/>
            <a:gdLst>
              <a:gd name="T0" fmla="*/ 283 w 2938"/>
              <a:gd name="T1" fmla="*/ 0 h 426"/>
              <a:gd name="T2" fmla="*/ 2655 w 2938"/>
              <a:gd name="T3" fmla="*/ 0 h 426"/>
              <a:gd name="T4" fmla="*/ 2938 w 2938"/>
              <a:gd name="T5" fmla="*/ 426 h 426"/>
              <a:gd name="T6" fmla="*/ 0 w 2938"/>
              <a:gd name="T7" fmla="*/ 426 h 426"/>
              <a:gd name="T8" fmla="*/ 283 w 2938"/>
              <a:gd name="T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38" h="426">
                <a:moveTo>
                  <a:pt x="283" y="0"/>
                </a:moveTo>
                <a:lnTo>
                  <a:pt x="2655" y="0"/>
                </a:lnTo>
                <a:lnTo>
                  <a:pt x="2938" y="426"/>
                </a:lnTo>
                <a:lnTo>
                  <a:pt x="0" y="426"/>
                </a:lnTo>
                <a:lnTo>
                  <a:pt x="283" y="0"/>
                </a:lnTo>
                <a:close/>
              </a:path>
            </a:pathLst>
          </a:custGeom>
          <a:solidFill>
            <a:srgbClr val="01ACBE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175218" y="4010469"/>
            <a:ext cx="2147232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8390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数据基础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03704" y="4028479"/>
            <a:ext cx="212210" cy="212210"/>
          </a:xfrm>
          <a:prstGeom prst="ellipse">
            <a:avLst/>
          </a:prstGeom>
          <a:solidFill>
            <a:srgbClr val="01ACBE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5315915" y="4116698"/>
            <a:ext cx="398480" cy="1"/>
          </a:xfrm>
          <a:prstGeom prst="line">
            <a:avLst/>
          </a:prstGeom>
          <a:noFill/>
          <a:ln w="19050" cap="flat" cmpd="sng">
            <a:solidFill>
              <a:srgbClr val="01ACBE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6" name="矩形 25"/>
          <p:cNvSpPr/>
          <p:nvPr/>
        </p:nvSpPr>
        <p:spPr>
          <a:xfrm>
            <a:off x="5874699" y="3985872"/>
            <a:ext cx="561678" cy="323159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5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基石</a:t>
            </a:r>
            <a:endParaRPr lang="en-US" altLang="zh-CN" sz="1650" b="1" dirty="0">
              <a:solidFill>
                <a:srgbClr val="01AC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5874699" y="4248520"/>
            <a:ext cx="2676972" cy="4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rgbClr val="00B0F0"/>
                </a:solidFill>
                <a:sym typeface="+mn-ea"/>
              </a:rPr>
              <a:t>为分析与挖掘提供了数据基础，使得分析更加准确</a:t>
            </a:r>
            <a:endParaRPr lang="zh-CN" altLang="en-US" sz="1050" dirty="0">
              <a:solidFill>
                <a:srgbClr val="00B0F0"/>
              </a:solidFill>
              <a:sym typeface="微软雅黑" panose="020B0503020204020204" pitchFamily="34" charset="-122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176040" y="3280396"/>
            <a:ext cx="2147232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8390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全面、精准检索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17" name="Oval 13"/>
          <p:cNvSpPr/>
          <p:nvPr/>
        </p:nvSpPr>
        <p:spPr>
          <a:xfrm>
            <a:off x="4685970" y="3275641"/>
            <a:ext cx="212210" cy="212210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8" name="直接连接符 17"/>
          <p:cNvCxnSpPr>
            <a:stCxn id="17" idx="6"/>
          </p:cNvCxnSpPr>
          <p:nvPr/>
        </p:nvCxnSpPr>
        <p:spPr>
          <a:xfrm flipV="1">
            <a:off x="4898180" y="3375880"/>
            <a:ext cx="816215" cy="5867"/>
          </a:xfrm>
          <a:prstGeom prst="line">
            <a:avLst/>
          </a:prstGeom>
          <a:noFill/>
          <a:ln w="19050" cap="flat" cmpd="sng">
            <a:solidFill>
              <a:srgbClr val="7030A0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5874699" y="3221512"/>
            <a:ext cx="2237487" cy="25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7030A0"/>
                </a:solidFill>
              </a:rPr>
              <a:t>检索全面率、准确率</a:t>
            </a:r>
            <a:endParaRPr lang="zh-CN" altLang="en-US" sz="1050" dirty="0">
              <a:solidFill>
                <a:srgbClr val="7030A0"/>
              </a:solidFill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874699" y="2952482"/>
            <a:ext cx="561678" cy="323159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5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保障</a:t>
            </a:r>
            <a:endParaRPr lang="en-US" altLang="zh-CN" sz="165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176041" y="2534223"/>
            <a:ext cx="2147232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8390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资源整合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176040" y="1835754"/>
            <a:ext cx="2147232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8390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分析发掘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33" name="Oval 12"/>
          <p:cNvSpPr/>
          <p:nvPr/>
        </p:nvSpPr>
        <p:spPr>
          <a:xfrm>
            <a:off x="4260011" y="2569934"/>
            <a:ext cx="212210" cy="212210"/>
          </a:xfrm>
          <a:prstGeom prst="ellipse">
            <a:avLst/>
          </a:prstGeom>
          <a:solidFill>
            <a:srgbClr val="FFB03D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肘形接點 23"/>
          <p:cNvSpPr>
            <a:spLocks noChangeShapeType="1"/>
          </p:cNvSpPr>
          <p:nvPr/>
        </p:nvSpPr>
        <p:spPr bwMode="auto">
          <a:xfrm rot="5400000" flipH="1" flipV="1">
            <a:off x="4921439" y="1823074"/>
            <a:ext cx="343739" cy="1242173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-1" fmla="*/ 0 w 626447"/>
              <a:gd name="connsiteY0-2" fmla="*/ 0 h 2732562"/>
              <a:gd name="connsiteX1-3" fmla="*/ 626447 w 626447"/>
              <a:gd name="connsiteY1-4" fmla="*/ 464024 h 2732562"/>
              <a:gd name="connsiteX2-5" fmla="*/ 626447 w 626447"/>
              <a:gd name="connsiteY2-6" fmla="*/ 2732562 h 2732562"/>
              <a:gd name="connsiteX0-7" fmla="*/ 0 w 626447"/>
              <a:gd name="connsiteY0-8" fmla="*/ 0 h 2084046"/>
              <a:gd name="connsiteX1-9" fmla="*/ 626447 w 626447"/>
              <a:gd name="connsiteY1-10" fmla="*/ 464024 h 2084046"/>
              <a:gd name="connsiteX2-11" fmla="*/ 626446 w 626447"/>
              <a:gd name="connsiteY2-12" fmla="*/ 2084046 h 20840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6447" h="2084046" fill="none">
                <a:moveTo>
                  <a:pt x="0" y="0"/>
                </a:moveTo>
                <a:lnTo>
                  <a:pt x="626447" y="464024"/>
                </a:lnTo>
                <a:cubicBezTo>
                  <a:pt x="626447" y="1220203"/>
                  <a:pt x="626446" y="1327867"/>
                  <a:pt x="626446" y="2084046"/>
                </a:cubicBezTo>
              </a:path>
            </a:pathLst>
          </a:custGeom>
          <a:noFill/>
          <a:ln w="19050" cap="flat" cmpd="sng">
            <a:solidFill>
              <a:srgbClr val="FFB03D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015" dirty="0"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874699" y="1979026"/>
            <a:ext cx="561678" cy="323159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50" b="1" dirty="0">
                <a:solidFill>
                  <a:srgbClr val="FFB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堡垒</a:t>
            </a:r>
            <a:endParaRPr lang="en-US" altLang="zh-CN" sz="1650" b="1" dirty="0">
              <a:solidFill>
                <a:srgbClr val="FFB0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5874699" y="2241674"/>
            <a:ext cx="2686205" cy="4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zh-CN" sz="1050" dirty="0">
                <a:solidFill>
                  <a:srgbClr val="FFC000"/>
                </a:solidFill>
              </a:rPr>
              <a:t>优化整合各类型国内外知名、综合性、权威的文献服务系统资源与本地资源</a:t>
            </a:r>
            <a:endParaRPr lang="zh-CN" altLang="en-US" sz="1050" dirty="0">
              <a:solidFill>
                <a:srgbClr val="FFC000"/>
              </a:solidFill>
              <a:sym typeface="微软雅黑" panose="020B0503020204020204" pitchFamily="34" charset="-122"/>
            </a:endParaRPr>
          </a:p>
        </p:txBody>
      </p:sp>
      <p:sp>
        <p:nvSpPr>
          <p:cNvPr id="37" name="Oval 11"/>
          <p:cNvSpPr/>
          <p:nvPr/>
        </p:nvSpPr>
        <p:spPr>
          <a:xfrm>
            <a:off x="3860535" y="1786846"/>
            <a:ext cx="212210" cy="212210"/>
          </a:xfrm>
          <a:prstGeom prst="ellipse">
            <a:avLst/>
          </a:prstGeom>
          <a:solidFill>
            <a:srgbClr val="FF5050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肘形接點 23"/>
          <p:cNvSpPr>
            <a:spLocks noChangeShapeType="1"/>
          </p:cNvSpPr>
          <p:nvPr/>
        </p:nvSpPr>
        <p:spPr bwMode="auto">
          <a:xfrm rot="5400000" flipH="1" flipV="1">
            <a:off x="4634264" y="685482"/>
            <a:ext cx="527832" cy="1674896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-1" fmla="*/ 0 w 626447"/>
              <a:gd name="connsiteY0-2" fmla="*/ 0 h 2732562"/>
              <a:gd name="connsiteX1-3" fmla="*/ 626447 w 626447"/>
              <a:gd name="connsiteY1-4" fmla="*/ 464024 h 2732562"/>
              <a:gd name="connsiteX2-5" fmla="*/ 626447 w 626447"/>
              <a:gd name="connsiteY2-6" fmla="*/ 2732562 h 2732562"/>
              <a:gd name="connsiteX0-7" fmla="*/ 0 w 626447"/>
              <a:gd name="connsiteY0-8" fmla="*/ 0 h 2200551"/>
              <a:gd name="connsiteX1-9" fmla="*/ 626447 w 626447"/>
              <a:gd name="connsiteY1-10" fmla="*/ 464024 h 2200551"/>
              <a:gd name="connsiteX2-11" fmla="*/ 622250 w 626447"/>
              <a:gd name="connsiteY2-12" fmla="*/ 2200551 h 22005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6447" h="2200551" fill="none">
                <a:moveTo>
                  <a:pt x="0" y="0"/>
                </a:moveTo>
                <a:lnTo>
                  <a:pt x="626447" y="464024"/>
                </a:lnTo>
                <a:cubicBezTo>
                  <a:pt x="626447" y="1220203"/>
                  <a:pt x="622250" y="1444372"/>
                  <a:pt x="622250" y="2200551"/>
                </a:cubicBezTo>
              </a:path>
            </a:pathLst>
          </a:custGeom>
          <a:solidFill>
            <a:srgbClr val="FF5050"/>
          </a:solidFill>
          <a:ln w="19050" cap="flat" cmpd="sng">
            <a:solidFill>
              <a:srgbClr val="FF0000"/>
            </a:solidFill>
            <a:prstDash val="dash"/>
            <a:bevel/>
            <a:headEnd type="oval" w="med" len="med"/>
            <a:tailEnd type="oval" w="med" len="med"/>
          </a:ln>
        </p:spPr>
        <p:txBody>
          <a:bodyPr/>
          <a:lstStyle/>
          <a:p>
            <a:endParaRPr lang="zh-CN" altLang="en-US" sz="1015" dirty="0"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895932" y="964432"/>
            <a:ext cx="561678" cy="323159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50" b="1" dirty="0">
                <a:solidFill>
                  <a:srgbClr val="FF5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</a:t>
            </a:r>
            <a:endParaRPr lang="en-US" altLang="zh-CN" sz="1650" b="1" dirty="0">
              <a:solidFill>
                <a:srgbClr val="FF5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5895932" y="1227080"/>
            <a:ext cx="2704729" cy="4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rgbClr val="FF5050"/>
                </a:solidFill>
                <a:sym typeface="微软雅黑" panose="020B0503020204020204" pitchFamily="34" charset="-122"/>
              </a:rPr>
              <a:t>利用信息分析工具挖掘数据，避免学术研究的精力浪费，极大地提高学术研究的效率</a:t>
            </a:r>
            <a:endParaRPr lang="zh-CN" altLang="en-US" sz="1050" dirty="0">
              <a:solidFill>
                <a:srgbClr val="FF5050"/>
              </a:solidFill>
              <a:sym typeface="微软雅黑" panose="020B0503020204020204" pitchFamily="34" charset="-122"/>
            </a:endParaRPr>
          </a:p>
        </p:txBody>
      </p:sp>
      <p:sp>
        <p:nvSpPr>
          <p:cNvPr id="32" name="圆角矩形 3"/>
          <p:cNvSpPr/>
          <p:nvPr/>
        </p:nvSpPr>
        <p:spPr>
          <a:xfrm>
            <a:off x="2522221" y="339091"/>
            <a:ext cx="4099559" cy="494625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rgbClr val="6C407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发现服务</a:t>
            </a:r>
            <a:endParaRPr lang="zh-CN" altLang="en-US" sz="1800" b="1" dirty="0">
              <a:solidFill>
                <a:srgbClr val="6C40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4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2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  <p:bldP spid="8" grpId="1"/>
      <p:bldP spid="15" grpId="0" animBg="1"/>
      <p:bldP spid="15" grpId="1" animBg="1"/>
      <p:bldP spid="26" grpId="0"/>
      <p:bldP spid="26" grpId="1"/>
      <p:bldP spid="27" grpId="0"/>
      <p:bldP spid="27" grpId="1"/>
      <p:bldP spid="16" grpId="0"/>
      <p:bldP spid="16" grpId="1"/>
      <p:bldP spid="17" grpId="0" animBg="1"/>
      <p:bldP spid="17" grpId="1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6" grpId="1"/>
      <p:bldP spid="37" grpId="0" animBg="1"/>
      <p:bldP spid="37" grpId="1" animBg="1"/>
      <p:bldP spid="38" grpId="0" animBg="1"/>
      <p:bldP spid="38" grpId="1" animBg="1"/>
      <p:bldP spid="39" grpId="0"/>
      <p:bldP spid="39" grpId="1"/>
      <p:bldP spid="40" grpId="0"/>
      <p:bldP spid="40" grpId="1"/>
      <p:bldP spid="32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5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有奖问答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991360"/>
            <a:ext cx="7886700" cy="974725"/>
          </a:xfrm>
        </p:spPr>
        <p:txBody>
          <a:bodyPr/>
          <a:lstStyle/>
          <a:p>
            <a:pPr algn="ctr"/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超星发现的访问方式有几种？超星发现的网址？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5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有奖问答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17504"/>
            <a:ext cx="7886700" cy="3263504"/>
          </a:xfrm>
        </p:spPr>
        <p:txBody>
          <a:bodyPr/>
          <a:lstStyle/>
          <a:p>
            <a:pPr marL="0" indent="0">
              <a:buNone/>
            </a:pPr>
            <a:endParaRPr lang="zh-CN" altLang="en-US"/>
          </a:p>
          <a:p>
            <a:pPr algn="ctr"/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如何查看数据分析的可视化图谱？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5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有奖问答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71479"/>
            <a:ext cx="7886700" cy="3263504"/>
          </a:xfrm>
        </p:spPr>
        <p:txBody>
          <a:bodyPr/>
          <a:lstStyle/>
          <a:p>
            <a:pPr marL="0" indent="0">
              <a:buNone/>
            </a:pPr>
            <a:endParaRPr lang="zh-CN" altLang="en-US"/>
          </a:p>
          <a:p>
            <a:pPr algn="ctr"/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截止目前超星的元数据量有多少条？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295297" y="1245206"/>
            <a:ext cx="1350257" cy="1350258"/>
            <a:chOff x="2380201" y="1546167"/>
            <a:chExt cx="1800343" cy="1800344"/>
          </a:xfrm>
        </p:grpSpPr>
        <p:sp>
          <p:nvSpPr>
            <p:cNvPr id="5" name="菱形 4"/>
            <p:cNvSpPr/>
            <p:nvPr>
              <p:custDataLst>
                <p:tags r:id="rId5"/>
              </p:custDataLst>
            </p:nvPr>
          </p:nvSpPr>
          <p:spPr>
            <a:xfrm>
              <a:off x="2380201" y="1546167"/>
              <a:ext cx="1800343" cy="1800344"/>
            </a:xfrm>
            <a:prstGeom prst="diamond">
              <a:avLst/>
            </a:prstGeom>
            <a:gradFill>
              <a:gsLst>
                <a:gs pos="0">
                  <a:srgbClr val="DEDEDE"/>
                </a:gs>
                <a:gs pos="100000">
                  <a:srgbClr val="FBFBFB"/>
                </a:gs>
              </a:gsLst>
              <a:lin ang="5400000" scaled="1"/>
            </a:gradFill>
            <a:ln w="31750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101600" dir="5400000" algn="t" rotWithShape="0">
                <a:schemeClr val="tx1">
                  <a:lumMod val="85000"/>
                  <a:lumOff val="15000"/>
                  <a:alpha val="33000"/>
                </a:scheme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800">
                <a:solidFill>
                  <a:prstClr val="black"/>
                </a:solidFill>
                <a:latin typeface="造字工房悦黑体验版细体" pitchFamily="50" charset="-122"/>
                <a:ea typeface="造字工房悦黑体验版细体" pitchFamily="50" charset="-122"/>
              </a:endParaRPr>
            </a:p>
          </p:txBody>
        </p:sp>
        <p:sp>
          <p:nvSpPr>
            <p:cNvPr id="6" name="菱形 5"/>
            <p:cNvSpPr/>
            <p:nvPr>
              <p:custDataLst>
                <p:tags r:id="rId6"/>
              </p:custDataLst>
            </p:nvPr>
          </p:nvSpPr>
          <p:spPr>
            <a:xfrm>
              <a:off x="2668216" y="1834183"/>
              <a:ext cx="1223439" cy="1223439"/>
            </a:xfrm>
            <a:prstGeom prst="diamond">
              <a:avLst/>
            </a:prstGeom>
            <a:solidFill>
              <a:srgbClr val="FF9A05"/>
            </a:solidFill>
            <a:ln>
              <a:noFill/>
            </a:ln>
            <a:effectLst>
              <a:innerShdw blurRad="63500" dist="254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000">
                  <a:solidFill>
                    <a:srgbClr val="FFFFFF"/>
                  </a:solidFill>
                  <a:latin typeface="造字工房悦黑体验版细体" pitchFamily="50" charset="-122"/>
                  <a:ea typeface="造字工房悦黑体验版细体" pitchFamily="50" charset="-122"/>
                </a:rPr>
                <a:t>谢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706039" y="1245206"/>
            <a:ext cx="1348622" cy="1350258"/>
            <a:chOff x="4261190" y="1546167"/>
            <a:chExt cx="1798163" cy="1800344"/>
          </a:xfrm>
        </p:grpSpPr>
        <p:sp>
          <p:nvSpPr>
            <p:cNvPr id="8" name="菱形 7"/>
            <p:cNvSpPr/>
            <p:nvPr>
              <p:custDataLst>
                <p:tags r:id="rId3"/>
              </p:custDataLst>
            </p:nvPr>
          </p:nvSpPr>
          <p:spPr>
            <a:xfrm>
              <a:off x="4261190" y="1546167"/>
              <a:ext cx="1798163" cy="1800344"/>
            </a:xfrm>
            <a:prstGeom prst="diamond">
              <a:avLst/>
            </a:prstGeom>
            <a:gradFill>
              <a:gsLst>
                <a:gs pos="0">
                  <a:srgbClr val="DEDEDE"/>
                </a:gs>
                <a:gs pos="100000">
                  <a:srgbClr val="FBFBFB"/>
                </a:gs>
              </a:gsLst>
              <a:lin ang="5400000" scaled="1"/>
            </a:gradFill>
            <a:ln w="31750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101600" dir="5400000" algn="t" rotWithShape="0">
                <a:schemeClr val="tx1">
                  <a:lumMod val="85000"/>
                  <a:lumOff val="15000"/>
                  <a:alpha val="33000"/>
                </a:scheme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800">
                <a:solidFill>
                  <a:prstClr val="black"/>
                </a:solidFill>
                <a:latin typeface="造字工房悦黑体验版细体" pitchFamily="50" charset="-122"/>
                <a:ea typeface="造字工房悦黑体验版细体" pitchFamily="50" charset="-122"/>
              </a:endParaRPr>
            </a:p>
          </p:txBody>
        </p:sp>
        <p:sp>
          <p:nvSpPr>
            <p:cNvPr id="9" name="菱形 8"/>
            <p:cNvSpPr/>
            <p:nvPr>
              <p:custDataLst>
                <p:tags r:id="rId4"/>
              </p:custDataLst>
            </p:nvPr>
          </p:nvSpPr>
          <p:spPr>
            <a:xfrm>
              <a:off x="4548548" y="1834183"/>
              <a:ext cx="1223439" cy="1223439"/>
            </a:xfrm>
            <a:prstGeom prst="diamond">
              <a:avLst/>
            </a:prstGeom>
            <a:solidFill>
              <a:srgbClr val="02B3C1"/>
            </a:solidFill>
            <a:ln>
              <a:noFill/>
            </a:ln>
            <a:effectLst>
              <a:innerShdw blurRad="63500" dist="254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000">
                  <a:solidFill>
                    <a:srgbClr val="FFFFFF"/>
                  </a:solidFill>
                  <a:latin typeface="造字工房悦黑体验版细体" pitchFamily="50" charset="-122"/>
                  <a:ea typeface="造字工房悦黑体验版细体" pitchFamily="50" charset="-122"/>
                </a:rPr>
                <a:t>谢</a:t>
              </a:r>
            </a:p>
          </p:txBody>
        </p:sp>
      </p:grpSp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3480590" y="2940368"/>
            <a:ext cx="2368154" cy="251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超星集团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828841" y="3080267"/>
            <a:ext cx="1231276" cy="34289"/>
            <a:chOff x="3060700" y="4724400"/>
            <a:chExt cx="5955507" cy="31432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5196994" y="3066217"/>
            <a:ext cx="1231276" cy="34289"/>
            <a:chOff x="3060700" y="4724400"/>
            <a:chExt cx="5955507" cy="31432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矩形 23"/>
          <p:cNvSpPr/>
          <p:nvPr>
            <p:custDataLst>
              <p:tags r:id="rId2"/>
            </p:custDataLst>
          </p:nvPr>
        </p:nvSpPr>
        <p:spPr>
          <a:xfrm>
            <a:off x="3511308" y="3192065"/>
            <a:ext cx="2368154" cy="251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2019.5</a:t>
            </a:r>
          </a:p>
        </p:txBody>
      </p:sp>
      <p:grpSp>
        <p:nvGrpSpPr>
          <p:cNvPr id="25" name="Group 4"/>
          <p:cNvGrpSpPr>
            <a:grpSpLocks noChangeAspect="1"/>
          </p:cNvGrpSpPr>
          <p:nvPr/>
        </p:nvGrpSpPr>
        <p:grpSpPr bwMode="auto">
          <a:xfrm>
            <a:off x="107361" y="3788930"/>
            <a:ext cx="1653284" cy="1102190"/>
            <a:chOff x="2637" y="1359"/>
            <a:chExt cx="2406" cy="1604"/>
          </a:xfrm>
          <a:solidFill>
            <a:schemeClr val="tx1">
              <a:lumMod val="65000"/>
              <a:lumOff val="35000"/>
            </a:schemeClr>
          </a:solidFill>
        </p:grpSpPr>
        <p:grpSp>
          <p:nvGrpSpPr>
            <p:cNvPr id="26" name="Group 205"/>
            <p:cNvGrpSpPr/>
            <p:nvPr/>
          </p:nvGrpSpPr>
          <p:grpSpPr bwMode="auto">
            <a:xfrm>
              <a:off x="3459" y="1364"/>
              <a:ext cx="905" cy="1564"/>
              <a:chOff x="3459" y="1364"/>
              <a:chExt cx="905" cy="1564"/>
            </a:xfrm>
            <a:grpFill/>
          </p:grpSpPr>
          <p:sp>
            <p:nvSpPr>
              <p:cNvPr id="57" name="Freeform 5"/>
              <p:cNvSpPr>
                <a:spLocks noEditPoints="1"/>
              </p:cNvSpPr>
              <p:nvPr/>
            </p:nvSpPr>
            <p:spPr bwMode="auto">
              <a:xfrm>
                <a:off x="3932" y="1470"/>
                <a:ext cx="12" cy="12"/>
              </a:xfrm>
              <a:custGeom>
                <a:avLst/>
                <a:gdLst>
                  <a:gd name="T0" fmla="*/ 5 w 5"/>
                  <a:gd name="T1" fmla="*/ 3 h 5"/>
                  <a:gd name="T2" fmla="*/ 4 w 5"/>
                  <a:gd name="T3" fmla="*/ 3 h 5"/>
                  <a:gd name="T4" fmla="*/ 4 w 5"/>
                  <a:gd name="T5" fmla="*/ 2 h 5"/>
                  <a:gd name="T6" fmla="*/ 5 w 5"/>
                  <a:gd name="T7" fmla="*/ 2 h 5"/>
                  <a:gd name="T8" fmla="*/ 5 w 5"/>
                  <a:gd name="T9" fmla="*/ 2 h 5"/>
                  <a:gd name="T10" fmla="*/ 5 w 5"/>
                  <a:gd name="T11" fmla="*/ 1 h 5"/>
                  <a:gd name="T12" fmla="*/ 4 w 5"/>
                  <a:gd name="T13" fmla="*/ 1 h 5"/>
                  <a:gd name="T14" fmla="*/ 4 w 5"/>
                  <a:gd name="T15" fmla="*/ 1 h 5"/>
                  <a:gd name="T16" fmla="*/ 4 w 5"/>
                  <a:gd name="T17" fmla="*/ 1 h 5"/>
                  <a:gd name="T18" fmla="*/ 4 w 5"/>
                  <a:gd name="T19" fmla="*/ 1 h 5"/>
                  <a:gd name="T20" fmla="*/ 4 w 5"/>
                  <a:gd name="T21" fmla="*/ 0 h 5"/>
                  <a:gd name="T22" fmla="*/ 3 w 5"/>
                  <a:gd name="T23" fmla="*/ 0 h 5"/>
                  <a:gd name="T24" fmla="*/ 3 w 5"/>
                  <a:gd name="T25" fmla="*/ 0 h 5"/>
                  <a:gd name="T26" fmla="*/ 3 w 5"/>
                  <a:gd name="T27" fmla="*/ 1 h 5"/>
                  <a:gd name="T28" fmla="*/ 2 w 5"/>
                  <a:gd name="T29" fmla="*/ 1 h 5"/>
                  <a:gd name="T30" fmla="*/ 2 w 5"/>
                  <a:gd name="T31" fmla="*/ 0 h 5"/>
                  <a:gd name="T32" fmla="*/ 2 w 5"/>
                  <a:gd name="T33" fmla="*/ 0 h 5"/>
                  <a:gd name="T34" fmla="*/ 1 w 5"/>
                  <a:gd name="T35" fmla="*/ 0 h 5"/>
                  <a:gd name="T36" fmla="*/ 1 w 5"/>
                  <a:gd name="T37" fmla="*/ 1 h 5"/>
                  <a:gd name="T38" fmla="*/ 1 w 5"/>
                  <a:gd name="T39" fmla="*/ 1 h 5"/>
                  <a:gd name="T40" fmla="*/ 1 w 5"/>
                  <a:gd name="T41" fmla="*/ 1 h 5"/>
                  <a:gd name="T42" fmla="*/ 1 w 5"/>
                  <a:gd name="T43" fmla="*/ 1 h 5"/>
                  <a:gd name="T44" fmla="*/ 0 w 5"/>
                  <a:gd name="T45" fmla="*/ 1 h 5"/>
                  <a:gd name="T46" fmla="*/ 0 w 5"/>
                  <a:gd name="T47" fmla="*/ 2 h 5"/>
                  <a:gd name="T48" fmla="*/ 0 w 5"/>
                  <a:gd name="T49" fmla="*/ 2 h 5"/>
                  <a:gd name="T50" fmla="*/ 1 w 5"/>
                  <a:gd name="T51" fmla="*/ 2 h 5"/>
                  <a:gd name="T52" fmla="*/ 1 w 5"/>
                  <a:gd name="T53" fmla="*/ 3 h 5"/>
                  <a:gd name="T54" fmla="*/ 0 w 5"/>
                  <a:gd name="T55" fmla="*/ 3 h 5"/>
                  <a:gd name="T56" fmla="*/ 0 w 5"/>
                  <a:gd name="T57" fmla="*/ 3 h 5"/>
                  <a:gd name="T58" fmla="*/ 0 w 5"/>
                  <a:gd name="T59" fmla="*/ 4 h 5"/>
                  <a:gd name="T60" fmla="*/ 1 w 5"/>
                  <a:gd name="T61" fmla="*/ 4 h 5"/>
                  <a:gd name="T62" fmla="*/ 1 w 5"/>
                  <a:gd name="T63" fmla="*/ 4 h 5"/>
                  <a:gd name="T64" fmla="*/ 1 w 5"/>
                  <a:gd name="T65" fmla="*/ 4 h 5"/>
                  <a:gd name="T66" fmla="*/ 1 w 5"/>
                  <a:gd name="T67" fmla="*/ 4 h 5"/>
                  <a:gd name="T68" fmla="*/ 1 w 5"/>
                  <a:gd name="T69" fmla="*/ 5 h 5"/>
                  <a:gd name="T70" fmla="*/ 2 w 5"/>
                  <a:gd name="T71" fmla="*/ 5 h 5"/>
                  <a:gd name="T72" fmla="*/ 2 w 5"/>
                  <a:gd name="T73" fmla="*/ 5 h 5"/>
                  <a:gd name="T74" fmla="*/ 2 w 5"/>
                  <a:gd name="T75" fmla="*/ 4 h 5"/>
                  <a:gd name="T76" fmla="*/ 3 w 5"/>
                  <a:gd name="T77" fmla="*/ 4 h 5"/>
                  <a:gd name="T78" fmla="*/ 3 w 5"/>
                  <a:gd name="T79" fmla="*/ 5 h 5"/>
                  <a:gd name="T80" fmla="*/ 3 w 5"/>
                  <a:gd name="T81" fmla="*/ 5 h 5"/>
                  <a:gd name="T82" fmla="*/ 4 w 5"/>
                  <a:gd name="T83" fmla="*/ 5 h 5"/>
                  <a:gd name="T84" fmla="*/ 4 w 5"/>
                  <a:gd name="T85" fmla="*/ 4 h 5"/>
                  <a:gd name="T86" fmla="*/ 4 w 5"/>
                  <a:gd name="T87" fmla="*/ 4 h 5"/>
                  <a:gd name="T88" fmla="*/ 4 w 5"/>
                  <a:gd name="T89" fmla="*/ 4 h 5"/>
                  <a:gd name="T90" fmla="*/ 4 w 5"/>
                  <a:gd name="T91" fmla="*/ 4 h 5"/>
                  <a:gd name="T92" fmla="*/ 5 w 5"/>
                  <a:gd name="T93" fmla="*/ 4 h 5"/>
                  <a:gd name="T94" fmla="*/ 5 w 5"/>
                  <a:gd name="T95" fmla="*/ 3 h 5"/>
                  <a:gd name="T96" fmla="*/ 5 w 5"/>
                  <a:gd name="T97" fmla="*/ 3 h 5"/>
                  <a:gd name="T98" fmla="*/ 3 w 5"/>
                  <a:gd name="T99" fmla="*/ 3 h 5"/>
                  <a:gd name="T100" fmla="*/ 2 w 5"/>
                  <a:gd name="T101" fmla="*/ 3 h 5"/>
                  <a:gd name="T102" fmla="*/ 2 w 5"/>
                  <a:gd name="T103" fmla="*/ 2 h 5"/>
                  <a:gd name="T104" fmla="*/ 3 w 5"/>
                  <a:gd name="T105" fmla="*/ 2 h 5"/>
                  <a:gd name="T106" fmla="*/ 3 w 5"/>
                  <a:gd name="T10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lose/>
                    <a:moveTo>
                      <a:pt x="3" y="3"/>
                    </a:moveTo>
                    <a:cubicBezTo>
                      <a:pt x="2" y="4"/>
                      <a:pt x="2" y="3"/>
                      <a:pt x="2" y="3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4" y="3"/>
                      <a:pt x="3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6"/>
              <p:cNvSpPr>
                <a:spLocks noEditPoints="1"/>
              </p:cNvSpPr>
              <p:nvPr/>
            </p:nvSpPr>
            <p:spPr bwMode="auto">
              <a:xfrm>
                <a:off x="3895" y="1592"/>
                <a:ext cx="11" cy="11"/>
              </a:xfrm>
              <a:custGeom>
                <a:avLst/>
                <a:gdLst>
                  <a:gd name="T0" fmla="*/ 4 w 5"/>
                  <a:gd name="T1" fmla="*/ 3 h 5"/>
                  <a:gd name="T2" fmla="*/ 4 w 5"/>
                  <a:gd name="T3" fmla="*/ 3 h 5"/>
                  <a:gd name="T4" fmla="*/ 4 w 5"/>
                  <a:gd name="T5" fmla="*/ 2 h 5"/>
                  <a:gd name="T6" fmla="*/ 4 w 5"/>
                  <a:gd name="T7" fmla="*/ 2 h 5"/>
                  <a:gd name="T8" fmla="*/ 4 w 5"/>
                  <a:gd name="T9" fmla="*/ 2 h 5"/>
                  <a:gd name="T10" fmla="*/ 4 w 5"/>
                  <a:gd name="T11" fmla="*/ 1 h 5"/>
                  <a:gd name="T12" fmla="*/ 4 w 5"/>
                  <a:gd name="T13" fmla="*/ 1 h 5"/>
                  <a:gd name="T14" fmla="*/ 3 w 5"/>
                  <a:gd name="T15" fmla="*/ 1 h 5"/>
                  <a:gd name="T16" fmla="*/ 3 w 5"/>
                  <a:gd name="T17" fmla="*/ 1 h 5"/>
                  <a:gd name="T18" fmla="*/ 3 w 5"/>
                  <a:gd name="T19" fmla="*/ 1 h 5"/>
                  <a:gd name="T20" fmla="*/ 3 w 5"/>
                  <a:gd name="T21" fmla="*/ 0 h 5"/>
                  <a:gd name="T22" fmla="*/ 3 w 5"/>
                  <a:gd name="T23" fmla="*/ 0 h 5"/>
                  <a:gd name="T24" fmla="*/ 2 w 5"/>
                  <a:gd name="T25" fmla="*/ 0 h 5"/>
                  <a:gd name="T26" fmla="*/ 2 w 5"/>
                  <a:gd name="T27" fmla="*/ 1 h 5"/>
                  <a:gd name="T28" fmla="*/ 2 w 5"/>
                  <a:gd name="T29" fmla="*/ 1 h 5"/>
                  <a:gd name="T30" fmla="*/ 2 w 5"/>
                  <a:gd name="T31" fmla="*/ 0 h 5"/>
                  <a:gd name="T32" fmla="*/ 1 w 5"/>
                  <a:gd name="T33" fmla="*/ 0 h 5"/>
                  <a:gd name="T34" fmla="*/ 1 w 5"/>
                  <a:gd name="T35" fmla="*/ 0 h 5"/>
                  <a:gd name="T36" fmla="*/ 1 w 5"/>
                  <a:gd name="T37" fmla="*/ 1 h 5"/>
                  <a:gd name="T38" fmla="*/ 1 w 5"/>
                  <a:gd name="T39" fmla="*/ 1 h 5"/>
                  <a:gd name="T40" fmla="*/ 0 w 5"/>
                  <a:gd name="T41" fmla="*/ 1 h 5"/>
                  <a:gd name="T42" fmla="*/ 0 w 5"/>
                  <a:gd name="T43" fmla="*/ 1 h 5"/>
                  <a:gd name="T44" fmla="*/ 0 w 5"/>
                  <a:gd name="T45" fmla="*/ 1 h 5"/>
                  <a:gd name="T46" fmla="*/ 0 w 5"/>
                  <a:gd name="T47" fmla="*/ 2 h 5"/>
                  <a:gd name="T48" fmla="*/ 0 w 5"/>
                  <a:gd name="T49" fmla="*/ 2 h 5"/>
                  <a:gd name="T50" fmla="*/ 0 w 5"/>
                  <a:gd name="T51" fmla="*/ 2 h 5"/>
                  <a:gd name="T52" fmla="*/ 0 w 5"/>
                  <a:gd name="T53" fmla="*/ 3 h 5"/>
                  <a:gd name="T54" fmla="*/ 0 w 5"/>
                  <a:gd name="T55" fmla="*/ 3 h 5"/>
                  <a:gd name="T56" fmla="*/ 0 w 5"/>
                  <a:gd name="T57" fmla="*/ 3 h 5"/>
                  <a:gd name="T58" fmla="*/ 0 w 5"/>
                  <a:gd name="T59" fmla="*/ 4 h 5"/>
                  <a:gd name="T60" fmla="*/ 0 w 5"/>
                  <a:gd name="T61" fmla="*/ 4 h 5"/>
                  <a:gd name="T62" fmla="*/ 1 w 5"/>
                  <a:gd name="T63" fmla="*/ 4 h 5"/>
                  <a:gd name="T64" fmla="*/ 1 w 5"/>
                  <a:gd name="T65" fmla="*/ 4 h 5"/>
                  <a:gd name="T66" fmla="*/ 1 w 5"/>
                  <a:gd name="T67" fmla="*/ 4 h 5"/>
                  <a:gd name="T68" fmla="*/ 1 w 5"/>
                  <a:gd name="T69" fmla="*/ 5 h 5"/>
                  <a:gd name="T70" fmla="*/ 1 w 5"/>
                  <a:gd name="T71" fmla="*/ 5 h 5"/>
                  <a:gd name="T72" fmla="*/ 2 w 5"/>
                  <a:gd name="T73" fmla="*/ 5 h 5"/>
                  <a:gd name="T74" fmla="*/ 2 w 5"/>
                  <a:gd name="T75" fmla="*/ 5 h 5"/>
                  <a:gd name="T76" fmla="*/ 2 w 5"/>
                  <a:gd name="T77" fmla="*/ 5 h 5"/>
                  <a:gd name="T78" fmla="*/ 2 w 5"/>
                  <a:gd name="T79" fmla="*/ 5 h 5"/>
                  <a:gd name="T80" fmla="*/ 3 w 5"/>
                  <a:gd name="T81" fmla="*/ 5 h 5"/>
                  <a:gd name="T82" fmla="*/ 3 w 5"/>
                  <a:gd name="T83" fmla="*/ 5 h 5"/>
                  <a:gd name="T84" fmla="*/ 3 w 5"/>
                  <a:gd name="T85" fmla="*/ 4 h 5"/>
                  <a:gd name="T86" fmla="*/ 3 w 5"/>
                  <a:gd name="T87" fmla="*/ 4 h 5"/>
                  <a:gd name="T88" fmla="*/ 4 w 5"/>
                  <a:gd name="T89" fmla="*/ 4 h 5"/>
                  <a:gd name="T90" fmla="*/ 4 w 5"/>
                  <a:gd name="T91" fmla="*/ 4 h 5"/>
                  <a:gd name="T92" fmla="*/ 4 w 5"/>
                  <a:gd name="T93" fmla="*/ 4 h 5"/>
                  <a:gd name="T94" fmla="*/ 4 w 5"/>
                  <a:gd name="T95" fmla="*/ 3 h 5"/>
                  <a:gd name="T96" fmla="*/ 4 w 5"/>
                  <a:gd name="T97" fmla="*/ 3 h 5"/>
                  <a:gd name="T98" fmla="*/ 2 w 5"/>
                  <a:gd name="T99" fmla="*/ 3 h 5"/>
                  <a:gd name="T100" fmla="*/ 1 w 5"/>
                  <a:gd name="T101" fmla="*/ 3 h 5"/>
                  <a:gd name="T102" fmla="*/ 2 w 5"/>
                  <a:gd name="T103" fmla="*/ 2 h 5"/>
                  <a:gd name="T104" fmla="*/ 3 w 5"/>
                  <a:gd name="T105" fmla="*/ 2 h 5"/>
                  <a:gd name="T106" fmla="*/ 2 w 5"/>
                  <a:gd name="T10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4" y="3"/>
                      <a:pt x="4" y="3"/>
                    </a:cubicBezTo>
                    <a:close/>
                    <a:moveTo>
                      <a:pt x="2" y="3"/>
                    </a:moveTo>
                    <a:cubicBezTo>
                      <a:pt x="2" y="4"/>
                      <a:pt x="1" y="3"/>
                      <a:pt x="1" y="3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7"/>
              <p:cNvSpPr/>
              <p:nvPr/>
            </p:nvSpPr>
            <p:spPr bwMode="auto">
              <a:xfrm>
                <a:off x="3816" y="1461"/>
                <a:ext cx="5" cy="12"/>
              </a:xfrm>
              <a:custGeom>
                <a:avLst/>
                <a:gdLst>
                  <a:gd name="T0" fmla="*/ 0 w 2"/>
                  <a:gd name="T1" fmla="*/ 2 h 5"/>
                  <a:gd name="T2" fmla="*/ 0 w 2"/>
                  <a:gd name="T3" fmla="*/ 3 h 5"/>
                  <a:gd name="T4" fmla="*/ 0 w 2"/>
                  <a:gd name="T5" fmla="*/ 3 h 5"/>
                  <a:gd name="T6" fmla="*/ 2 w 2"/>
                  <a:gd name="T7" fmla="*/ 5 h 5"/>
                  <a:gd name="T8" fmla="*/ 2 w 2"/>
                  <a:gd name="T9" fmla="*/ 3 h 5"/>
                  <a:gd name="T10" fmla="*/ 2 w 2"/>
                  <a:gd name="T11" fmla="*/ 0 h 5"/>
                  <a:gd name="T12" fmla="*/ 0 w 2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5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2"/>
                      <a:pt x="2" y="1"/>
                      <a:pt x="2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8"/>
              <p:cNvSpPr/>
              <p:nvPr/>
            </p:nvSpPr>
            <p:spPr bwMode="auto">
              <a:xfrm>
                <a:off x="3807" y="1459"/>
                <a:ext cx="12" cy="4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5 w 5"/>
                  <a:gd name="T5" fmla="*/ 1 h 2"/>
                  <a:gd name="T6" fmla="*/ 3 w 5"/>
                  <a:gd name="T7" fmla="*/ 0 h 2"/>
                  <a:gd name="T8" fmla="*/ 0 w 5"/>
                  <a:gd name="T9" fmla="*/ 1 h 2"/>
                  <a:gd name="T10" fmla="*/ 2 w 5"/>
                  <a:gd name="T11" fmla="*/ 2 h 2"/>
                  <a:gd name="T12" fmla="*/ 3 w 5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9"/>
              <p:cNvSpPr/>
              <p:nvPr/>
            </p:nvSpPr>
            <p:spPr bwMode="auto">
              <a:xfrm>
                <a:off x="3804" y="1461"/>
                <a:ext cx="8" cy="12"/>
              </a:xfrm>
              <a:custGeom>
                <a:avLst/>
                <a:gdLst>
                  <a:gd name="T0" fmla="*/ 2 w 3"/>
                  <a:gd name="T1" fmla="*/ 3 h 5"/>
                  <a:gd name="T2" fmla="*/ 3 w 3"/>
                  <a:gd name="T3" fmla="*/ 2 h 5"/>
                  <a:gd name="T4" fmla="*/ 1 w 3"/>
                  <a:gd name="T5" fmla="*/ 0 h 5"/>
                  <a:gd name="T6" fmla="*/ 0 w 3"/>
                  <a:gd name="T7" fmla="*/ 3 h 5"/>
                  <a:gd name="T8" fmla="*/ 1 w 3"/>
                  <a:gd name="T9" fmla="*/ 5 h 5"/>
                  <a:gd name="T10" fmla="*/ 3 w 3"/>
                  <a:gd name="T11" fmla="*/ 3 h 5"/>
                  <a:gd name="T12" fmla="*/ 2 w 3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2" y="3"/>
                    </a:moveTo>
                    <a:cubicBezTo>
                      <a:pt x="2" y="2"/>
                      <a:pt x="3" y="2"/>
                      <a:pt x="3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10"/>
              <p:cNvSpPr/>
              <p:nvPr/>
            </p:nvSpPr>
            <p:spPr bwMode="auto">
              <a:xfrm>
                <a:off x="3809" y="1470"/>
                <a:ext cx="10" cy="5"/>
              </a:xfrm>
              <a:custGeom>
                <a:avLst/>
                <a:gdLst>
                  <a:gd name="T0" fmla="*/ 2 w 4"/>
                  <a:gd name="T1" fmla="*/ 0 h 2"/>
                  <a:gd name="T2" fmla="*/ 1 w 4"/>
                  <a:gd name="T3" fmla="*/ 0 h 2"/>
                  <a:gd name="T4" fmla="*/ 0 w 4"/>
                  <a:gd name="T5" fmla="*/ 2 h 2"/>
                  <a:gd name="T6" fmla="*/ 2 w 4"/>
                  <a:gd name="T7" fmla="*/ 2 h 2"/>
                  <a:gd name="T8" fmla="*/ 4 w 4"/>
                  <a:gd name="T9" fmla="*/ 2 h 2"/>
                  <a:gd name="T10" fmla="*/ 2 w 4"/>
                  <a:gd name="T11" fmla="*/ 0 h 2"/>
                  <a:gd name="T12" fmla="*/ 2 w 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11"/>
              <p:cNvSpPr>
                <a:spLocks noEditPoints="1"/>
              </p:cNvSpPr>
              <p:nvPr/>
            </p:nvSpPr>
            <p:spPr bwMode="auto">
              <a:xfrm>
                <a:off x="3797" y="1444"/>
                <a:ext cx="41" cy="48"/>
              </a:xfrm>
              <a:custGeom>
                <a:avLst/>
                <a:gdLst>
                  <a:gd name="T0" fmla="*/ 17 w 17"/>
                  <a:gd name="T1" fmla="*/ 14 h 20"/>
                  <a:gd name="T2" fmla="*/ 17 w 17"/>
                  <a:gd name="T3" fmla="*/ 13 h 20"/>
                  <a:gd name="T4" fmla="*/ 17 w 17"/>
                  <a:gd name="T5" fmla="*/ 4 h 20"/>
                  <a:gd name="T6" fmla="*/ 13 w 17"/>
                  <a:gd name="T7" fmla="*/ 0 h 20"/>
                  <a:gd name="T8" fmla="*/ 3 w 17"/>
                  <a:gd name="T9" fmla="*/ 1 h 20"/>
                  <a:gd name="T10" fmla="*/ 0 w 17"/>
                  <a:gd name="T11" fmla="*/ 4 h 20"/>
                  <a:gd name="T12" fmla="*/ 0 w 17"/>
                  <a:gd name="T13" fmla="*/ 13 h 20"/>
                  <a:gd name="T14" fmla="*/ 0 w 17"/>
                  <a:gd name="T15" fmla="*/ 15 h 20"/>
                  <a:gd name="T16" fmla="*/ 0 w 17"/>
                  <a:gd name="T17" fmla="*/ 19 h 20"/>
                  <a:gd name="T18" fmla="*/ 1 w 17"/>
                  <a:gd name="T19" fmla="*/ 20 h 20"/>
                  <a:gd name="T20" fmla="*/ 3 w 17"/>
                  <a:gd name="T21" fmla="*/ 20 h 20"/>
                  <a:gd name="T22" fmla="*/ 4 w 17"/>
                  <a:gd name="T23" fmla="*/ 19 h 20"/>
                  <a:gd name="T24" fmla="*/ 4 w 17"/>
                  <a:gd name="T25" fmla="*/ 19 h 20"/>
                  <a:gd name="T26" fmla="*/ 13 w 17"/>
                  <a:gd name="T27" fmla="*/ 18 h 20"/>
                  <a:gd name="T28" fmla="*/ 13 w 17"/>
                  <a:gd name="T29" fmla="*/ 19 h 20"/>
                  <a:gd name="T30" fmla="*/ 13 w 17"/>
                  <a:gd name="T31" fmla="*/ 20 h 20"/>
                  <a:gd name="T32" fmla="*/ 16 w 17"/>
                  <a:gd name="T33" fmla="*/ 20 h 20"/>
                  <a:gd name="T34" fmla="*/ 17 w 17"/>
                  <a:gd name="T35" fmla="*/ 19 h 20"/>
                  <a:gd name="T36" fmla="*/ 17 w 17"/>
                  <a:gd name="T37" fmla="*/ 14 h 20"/>
                  <a:gd name="T38" fmla="*/ 7 w 17"/>
                  <a:gd name="T39" fmla="*/ 15 h 20"/>
                  <a:gd name="T40" fmla="*/ 2 w 17"/>
                  <a:gd name="T41" fmla="*/ 10 h 20"/>
                  <a:gd name="T42" fmla="*/ 7 w 17"/>
                  <a:gd name="T43" fmla="*/ 5 h 20"/>
                  <a:gd name="T44" fmla="*/ 12 w 17"/>
                  <a:gd name="T45" fmla="*/ 10 h 20"/>
                  <a:gd name="T46" fmla="*/ 7 w 17"/>
                  <a:gd name="T47" fmla="*/ 15 h 20"/>
                  <a:gd name="T48" fmla="*/ 15 w 17"/>
                  <a:gd name="T49" fmla="*/ 9 h 20"/>
                  <a:gd name="T50" fmla="*/ 15 w 17"/>
                  <a:gd name="T51" fmla="*/ 12 h 20"/>
                  <a:gd name="T52" fmla="*/ 14 w 17"/>
                  <a:gd name="T53" fmla="*/ 12 h 20"/>
                  <a:gd name="T54" fmla="*/ 14 w 17"/>
                  <a:gd name="T55" fmla="*/ 12 h 20"/>
                  <a:gd name="T56" fmla="*/ 14 w 17"/>
                  <a:gd name="T57" fmla="*/ 9 h 20"/>
                  <a:gd name="T58" fmla="*/ 13 w 17"/>
                  <a:gd name="T59" fmla="*/ 8 h 20"/>
                  <a:gd name="T60" fmla="*/ 13 w 17"/>
                  <a:gd name="T61" fmla="*/ 8 h 20"/>
                  <a:gd name="T62" fmla="*/ 14 w 17"/>
                  <a:gd name="T63" fmla="*/ 7 h 20"/>
                  <a:gd name="T64" fmla="*/ 15 w 17"/>
                  <a:gd name="T65" fmla="*/ 8 h 20"/>
                  <a:gd name="T66" fmla="*/ 15 w 17"/>
                  <a:gd name="T67" fmla="*/ 8 h 20"/>
                  <a:gd name="T68" fmla="*/ 15 w 17"/>
                  <a:gd name="T69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20">
                    <a:moveTo>
                      <a:pt x="17" y="14"/>
                    </a:move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1"/>
                      <a:pt x="15" y="0"/>
                      <a:pt x="1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1"/>
                      <a:pt x="0" y="1"/>
                      <a:pt x="0" y="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1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20"/>
                      <a:pt x="4" y="20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7" y="20"/>
                      <a:pt x="17" y="20"/>
                      <a:pt x="17" y="19"/>
                    </a:cubicBezTo>
                    <a:lnTo>
                      <a:pt x="17" y="14"/>
                    </a:lnTo>
                    <a:close/>
                    <a:moveTo>
                      <a:pt x="7" y="15"/>
                    </a:moveTo>
                    <a:cubicBezTo>
                      <a:pt x="4" y="15"/>
                      <a:pt x="2" y="12"/>
                      <a:pt x="2" y="10"/>
                    </a:cubicBezTo>
                    <a:cubicBezTo>
                      <a:pt x="2" y="7"/>
                      <a:pt x="4" y="5"/>
                      <a:pt x="7" y="5"/>
                    </a:cubicBezTo>
                    <a:cubicBezTo>
                      <a:pt x="10" y="5"/>
                      <a:pt x="12" y="7"/>
                      <a:pt x="12" y="10"/>
                    </a:cubicBezTo>
                    <a:cubicBezTo>
                      <a:pt x="12" y="12"/>
                      <a:pt x="10" y="15"/>
                      <a:pt x="7" y="15"/>
                    </a:cubicBezTo>
                    <a:close/>
                    <a:moveTo>
                      <a:pt x="15" y="9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4" y="7"/>
                      <a:pt x="14" y="7"/>
                    </a:cubicBezTo>
                    <a:cubicBezTo>
                      <a:pt x="15" y="7"/>
                      <a:pt x="15" y="7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9"/>
                      <a:pt x="1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2"/>
              <p:cNvSpPr>
                <a:spLocks noEditPoints="1"/>
              </p:cNvSpPr>
              <p:nvPr/>
            </p:nvSpPr>
            <p:spPr bwMode="auto">
              <a:xfrm>
                <a:off x="3935" y="1444"/>
                <a:ext cx="23" cy="22"/>
              </a:xfrm>
              <a:custGeom>
                <a:avLst/>
                <a:gdLst>
                  <a:gd name="T0" fmla="*/ 9 w 10"/>
                  <a:gd name="T1" fmla="*/ 1 h 9"/>
                  <a:gd name="T2" fmla="*/ 9 w 10"/>
                  <a:gd name="T3" fmla="*/ 1 h 9"/>
                  <a:gd name="T4" fmla="*/ 9 w 10"/>
                  <a:gd name="T5" fmla="*/ 1 h 9"/>
                  <a:gd name="T6" fmla="*/ 8 w 10"/>
                  <a:gd name="T7" fmla="*/ 1 h 9"/>
                  <a:gd name="T8" fmla="*/ 7 w 10"/>
                  <a:gd name="T9" fmla="*/ 1 h 9"/>
                  <a:gd name="T10" fmla="*/ 7 w 10"/>
                  <a:gd name="T11" fmla="*/ 1 h 9"/>
                  <a:gd name="T12" fmla="*/ 7 w 10"/>
                  <a:gd name="T13" fmla="*/ 1 h 9"/>
                  <a:gd name="T14" fmla="*/ 6 w 10"/>
                  <a:gd name="T15" fmla="*/ 0 h 9"/>
                  <a:gd name="T16" fmla="*/ 5 w 10"/>
                  <a:gd name="T17" fmla="*/ 0 h 9"/>
                  <a:gd name="T18" fmla="*/ 3 w 10"/>
                  <a:gd name="T19" fmla="*/ 1 h 9"/>
                  <a:gd name="T20" fmla="*/ 3 w 10"/>
                  <a:gd name="T21" fmla="*/ 1 h 9"/>
                  <a:gd name="T22" fmla="*/ 3 w 10"/>
                  <a:gd name="T23" fmla="*/ 1 h 9"/>
                  <a:gd name="T24" fmla="*/ 3 w 10"/>
                  <a:gd name="T25" fmla="*/ 1 h 9"/>
                  <a:gd name="T26" fmla="*/ 2 w 10"/>
                  <a:gd name="T27" fmla="*/ 1 h 9"/>
                  <a:gd name="T28" fmla="*/ 1 w 10"/>
                  <a:gd name="T29" fmla="*/ 2 h 9"/>
                  <a:gd name="T30" fmla="*/ 1 w 10"/>
                  <a:gd name="T31" fmla="*/ 2 h 9"/>
                  <a:gd name="T32" fmla="*/ 0 w 10"/>
                  <a:gd name="T33" fmla="*/ 3 h 9"/>
                  <a:gd name="T34" fmla="*/ 0 w 10"/>
                  <a:gd name="T35" fmla="*/ 7 h 9"/>
                  <a:gd name="T36" fmla="*/ 2 w 10"/>
                  <a:gd name="T37" fmla="*/ 9 h 9"/>
                  <a:gd name="T38" fmla="*/ 9 w 10"/>
                  <a:gd name="T39" fmla="*/ 9 h 9"/>
                  <a:gd name="T40" fmla="*/ 10 w 10"/>
                  <a:gd name="T41" fmla="*/ 7 h 9"/>
                  <a:gd name="T42" fmla="*/ 10 w 10"/>
                  <a:gd name="T43" fmla="*/ 3 h 9"/>
                  <a:gd name="T44" fmla="*/ 9 w 10"/>
                  <a:gd name="T45" fmla="*/ 1 h 9"/>
                  <a:gd name="T46" fmla="*/ 4 w 10"/>
                  <a:gd name="T47" fmla="*/ 1 h 9"/>
                  <a:gd name="T48" fmla="*/ 5 w 10"/>
                  <a:gd name="T49" fmla="*/ 1 h 9"/>
                  <a:gd name="T50" fmla="*/ 6 w 10"/>
                  <a:gd name="T51" fmla="*/ 0 h 9"/>
                  <a:gd name="T52" fmla="*/ 6 w 10"/>
                  <a:gd name="T53" fmla="*/ 1 h 9"/>
                  <a:gd name="T54" fmla="*/ 6 w 10"/>
                  <a:gd name="T55" fmla="*/ 1 h 9"/>
                  <a:gd name="T56" fmla="*/ 4 w 10"/>
                  <a:gd name="T5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" h="9">
                    <a:moveTo>
                      <a:pt x="9" y="1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1" y="9"/>
                      <a:pt x="2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0" y="8"/>
                      <a:pt x="10" y="7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10" y="2"/>
                      <a:pt x="9" y="1"/>
                    </a:cubicBezTo>
                    <a:close/>
                    <a:moveTo>
                      <a:pt x="4" y="1"/>
                    </a:move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3"/>
              <p:cNvSpPr>
                <a:spLocks noEditPoints="1"/>
              </p:cNvSpPr>
              <p:nvPr/>
            </p:nvSpPr>
            <p:spPr bwMode="auto">
              <a:xfrm>
                <a:off x="3980" y="1857"/>
                <a:ext cx="28" cy="43"/>
              </a:xfrm>
              <a:custGeom>
                <a:avLst/>
                <a:gdLst>
                  <a:gd name="T0" fmla="*/ 12 w 12"/>
                  <a:gd name="T1" fmla="*/ 3 h 18"/>
                  <a:gd name="T2" fmla="*/ 9 w 12"/>
                  <a:gd name="T3" fmla="*/ 0 h 18"/>
                  <a:gd name="T4" fmla="*/ 3 w 12"/>
                  <a:gd name="T5" fmla="*/ 0 h 18"/>
                  <a:gd name="T6" fmla="*/ 0 w 12"/>
                  <a:gd name="T7" fmla="*/ 3 h 18"/>
                  <a:gd name="T8" fmla="*/ 0 w 12"/>
                  <a:gd name="T9" fmla="*/ 14 h 18"/>
                  <a:gd name="T10" fmla="*/ 3 w 12"/>
                  <a:gd name="T11" fmla="*/ 17 h 18"/>
                  <a:gd name="T12" fmla="*/ 9 w 12"/>
                  <a:gd name="T13" fmla="*/ 17 h 18"/>
                  <a:gd name="T14" fmla="*/ 12 w 12"/>
                  <a:gd name="T15" fmla="*/ 14 h 18"/>
                  <a:gd name="T16" fmla="*/ 12 w 12"/>
                  <a:gd name="T17" fmla="*/ 3 h 18"/>
                  <a:gd name="T18" fmla="*/ 7 w 12"/>
                  <a:gd name="T19" fmla="*/ 16 h 18"/>
                  <a:gd name="T20" fmla="*/ 5 w 12"/>
                  <a:gd name="T21" fmla="*/ 16 h 18"/>
                  <a:gd name="T22" fmla="*/ 5 w 12"/>
                  <a:gd name="T23" fmla="*/ 16 h 18"/>
                  <a:gd name="T24" fmla="*/ 5 w 12"/>
                  <a:gd name="T25" fmla="*/ 15 h 18"/>
                  <a:gd name="T26" fmla="*/ 5 w 12"/>
                  <a:gd name="T27" fmla="*/ 15 h 18"/>
                  <a:gd name="T28" fmla="*/ 7 w 12"/>
                  <a:gd name="T29" fmla="*/ 15 h 18"/>
                  <a:gd name="T30" fmla="*/ 7 w 12"/>
                  <a:gd name="T31" fmla="*/ 15 h 18"/>
                  <a:gd name="T32" fmla="*/ 7 w 12"/>
                  <a:gd name="T33" fmla="*/ 16 h 18"/>
                  <a:gd name="T34" fmla="*/ 7 w 12"/>
                  <a:gd name="T35" fmla="*/ 16 h 18"/>
                  <a:gd name="T36" fmla="*/ 9 w 12"/>
                  <a:gd name="T37" fmla="*/ 13 h 18"/>
                  <a:gd name="T38" fmla="*/ 3 w 12"/>
                  <a:gd name="T39" fmla="*/ 14 h 18"/>
                  <a:gd name="T40" fmla="*/ 1 w 12"/>
                  <a:gd name="T41" fmla="*/ 12 h 18"/>
                  <a:gd name="T42" fmla="*/ 1 w 12"/>
                  <a:gd name="T43" fmla="*/ 4 h 18"/>
                  <a:gd name="T44" fmla="*/ 3 w 12"/>
                  <a:gd name="T45" fmla="*/ 2 h 18"/>
                  <a:gd name="T46" fmla="*/ 8 w 12"/>
                  <a:gd name="T47" fmla="*/ 2 h 18"/>
                  <a:gd name="T48" fmla="*/ 10 w 12"/>
                  <a:gd name="T49" fmla="*/ 3 h 18"/>
                  <a:gd name="T50" fmla="*/ 10 w 12"/>
                  <a:gd name="T51" fmla="*/ 12 h 18"/>
                  <a:gd name="T52" fmla="*/ 9 w 12"/>
                  <a:gd name="T53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" h="18">
                    <a:moveTo>
                      <a:pt x="12" y="3"/>
                    </a:moveTo>
                    <a:cubicBezTo>
                      <a:pt x="12" y="1"/>
                      <a:pt x="10" y="0"/>
                      <a:pt x="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6"/>
                      <a:pt x="2" y="18"/>
                      <a:pt x="3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1" y="17"/>
                      <a:pt x="12" y="16"/>
                      <a:pt x="12" y="14"/>
                    </a:cubicBezTo>
                    <a:lnTo>
                      <a:pt x="12" y="3"/>
                    </a:lnTo>
                    <a:close/>
                    <a:moveTo>
                      <a:pt x="7" y="16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lose/>
                    <a:moveTo>
                      <a:pt x="9" y="13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1" y="13"/>
                      <a:pt x="1" y="1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2" y="2"/>
                      <a:pt x="3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10" y="2"/>
                      <a:pt x="10" y="3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3"/>
                      <a:pt x="10" y="13"/>
                      <a:pt x="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14"/>
              <p:cNvSpPr/>
              <p:nvPr/>
            </p:nvSpPr>
            <p:spPr bwMode="auto">
              <a:xfrm>
                <a:off x="4011" y="1860"/>
                <a:ext cx="4" cy="38"/>
              </a:xfrm>
              <a:custGeom>
                <a:avLst/>
                <a:gdLst>
                  <a:gd name="T0" fmla="*/ 0 w 2"/>
                  <a:gd name="T1" fmla="*/ 0 h 16"/>
                  <a:gd name="T2" fmla="*/ 0 w 2"/>
                  <a:gd name="T3" fmla="*/ 1 h 16"/>
                  <a:gd name="T4" fmla="*/ 0 w 2"/>
                  <a:gd name="T5" fmla="*/ 15 h 16"/>
                  <a:gd name="T6" fmla="*/ 1 w 2"/>
                  <a:gd name="T7" fmla="*/ 16 h 16"/>
                  <a:gd name="T8" fmla="*/ 2 w 2"/>
                  <a:gd name="T9" fmla="*/ 15 h 16"/>
                  <a:gd name="T10" fmla="*/ 1 w 2"/>
                  <a:gd name="T11" fmla="*/ 1 h 16"/>
                  <a:gd name="T12" fmla="*/ 0 w 2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6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0" y="16"/>
                      <a:pt x="1" y="16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15"/>
              <p:cNvSpPr/>
              <p:nvPr/>
            </p:nvSpPr>
            <p:spPr bwMode="auto">
              <a:xfrm>
                <a:off x="4013" y="1862"/>
                <a:ext cx="2" cy="12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0 h 5"/>
                  <a:gd name="T4" fmla="*/ 1 w 1"/>
                  <a:gd name="T5" fmla="*/ 5 h 5"/>
                  <a:gd name="T6" fmla="*/ 1 w 1"/>
                  <a:gd name="T7" fmla="*/ 5 h 5"/>
                  <a:gd name="T8" fmla="*/ 1 w 1"/>
                  <a:gd name="T9" fmla="*/ 5 h 5"/>
                  <a:gd name="T10" fmla="*/ 1 w 1"/>
                  <a:gd name="T11" fmla="*/ 0 h 5"/>
                  <a:gd name="T12" fmla="*/ 1 w 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16"/>
              <p:cNvSpPr/>
              <p:nvPr/>
            </p:nvSpPr>
            <p:spPr bwMode="auto">
              <a:xfrm>
                <a:off x="3985" y="1867"/>
                <a:ext cx="18" cy="2"/>
              </a:xfrm>
              <a:custGeom>
                <a:avLst/>
                <a:gdLst>
                  <a:gd name="T0" fmla="*/ 8 w 8"/>
                  <a:gd name="T1" fmla="*/ 1 h 1"/>
                  <a:gd name="T2" fmla="*/ 7 w 8"/>
                  <a:gd name="T3" fmla="*/ 1 h 1"/>
                  <a:gd name="T4" fmla="*/ 1 w 8"/>
                  <a:gd name="T5" fmla="*/ 1 h 1"/>
                  <a:gd name="T6" fmla="*/ 0 w 8"/>
                  <a:gd name="T7" fmla="*/ 1 h 1"/>
                  <a:gd name="T8" fmla="*/ 0 w 8"/>
                  <a:gd name="T9" fmla="*/ 1 h 1"/>
                  <a:gd name="T10" fmla="*/ 1 w 8"/>
                  <a:gd name="T11" fmla="*/ 0 h 1"/>
                  <a:gd name="T12" fmla="*/ 7 w 8"/>
                  <a:gd name="T13" fmla="*/ 0 h 1"/>
                  <a:gd name="T14" fmla="*/ 8 w 8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">
                    <a:moveTo>
                      <a:pt x="8" y="1"/>
                    </a:moveTo>
                    <a:cubicBezTo>
                      <a:pt x="8" y="1"/>
                      <a:pt x="7" y="1"/>
                      <a:pt x="7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0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17"/>
              <p:cNvSpPr/>
              <p:nvPr/>
            </p:nvSpPr>
            <p:spPr bwMode="auto">
              <a:xfrm>
                <a:off x="3985" y="1872"/>
                <a:ext cx="18" cy="2"/>
              </a:xfrm>
              <a:custGeom>
                <a:avLst/>
                <a:gdLst>
                  <a:gd name="T0" fmla="*/ 8 w 8"/>
                  <a:gd name="T1" fmla="*/ 0 h 1"/>
                  <a:gd name="T2" fmla="*/ 7 w 8"/>
                  <a:gd name="T3" fmla="*/ 1 h 1"/>
                  <a:gd name="T4" fmla="*/ 1 w 8"/>
                  <a:gd name="T5" fmla="*/ 1 h 1"/>
                  <a:gd name="T6" fmla="*/ 0 w 8"/>
                  <a:gd name="T7" fmla="*/ 1 h 1"/>
                  <a:gd name="T8" fmla="*/ 0 w 8"/>
                  <a:gd name="T9" fmla="*/ 1 h 1"/>
                  <a:gd name="T10" fmla="*/ 1 w 8"/>
                  <a:gd name="T11" fmla="*/ 0 h 1"/>
                  <a:gd name="T12" fmla="*/ 7 w 8"/>
                  <a:gd name="T13" fmla="*/ 0 h 1"/>
                  <a:gd name="T14" fmla="*/ 8 w 8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cubicBezTo>
                      <a:pt x="8" y="1"/>
                      <a:pt x="7" y="1"/>
                      <a:pt x="7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18"/>
              <p:cNvSpPr/>
              <p:nvPr/>
            </p:nvSpPr>
            <p:spPr bwMode="auto">
              <a:xfrm>
                <a:off x="3985" y="1876"/>
                <a:ext cx="18" cy="3"/>
              </a:xfrm>
              <a:custGeom>
                <a:avLst/>
                <a:gdLst>
                  <a:gd name="T0" fmla="*/ 8 w 8"/>
                  <a:gd name="T1" fmla="*/ 0 h 1"/>
                  <a:gd name="T2" fmla="*/ 7 w 8"/>
                  <a:gd name="T3" fmla="*/ 1 h 1"/>
                  <a:gd name="T4" fmla="*/ 1 w 8"/>
                  <a:gd name="T5" fmla="*/ 1 h 1"/>
                  <a:gd name="T6" fmla="*/ 0 w 8"/>
                  <a:gd name="T7" fmla="*/ 1 h 1"/>
                  <a:gd name="T8" fmla="*/ 0 w 8"/>
                  <a:gd name="T9" fmla="*/ 1 h 1"/>
                  <a:gd name="T10" fmla="*/ 1 w 8"/>
                  <a:gd name="T11" fmla="*/ 0 h 1"/>
                  <a:gd name="T12" fmla="*/ 7 w 8"/>
                  <a:gd name="T13" fmla="*/ 0 h 1"/>
                  <a:gd name="T14" fmla="*/ 8 w 8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cubicBezTo>
                      <a:pt x="8" y="1"/>
                      <a:pt x="7" y="1"/>
                      <a:pt x="7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19"/>
              <p:cNvSpPr/>
              <p:nvPr/>
            </p:nvSpPr>
            <p:spPr bwMode="auto">
              <a:xfrm>
                <a:off x="3992" y="1881"/>
                <a:ext cx="11" cy="2"/>
              </a:xfrm>
              <a:custGeom>
                <a:avLst/>
                <a:gdLst>
                  <a:gd name="T0" fmla="*/ 5 w 5"/>
                  <a:gd name="T1" fmla="*/ 0 h 1"/>
                  <a:gd name="T2" fmla="*/ 4 w 5"/>
                  <a:gd name="T3" fmla="*/ 1 h 1"/>
                  <a:gd name="T4" fmla="*/ 1 w 5"/>
                  <a:gd name="T5" fmla="*/ 1 h 1"/>
                  <a:gd name="T6" fmla="*/ 0 w 5"/>
                  <a:gd name="T7" fmla="*/ 0 h 1"/>
                  <a:gd name="T8" fmla="*/ 0 w 5"/>
                  <a:gd name="T9" fmla="*/ 0 h 1"/>
                  <a:gd name="T10" fmla="*/ 1 w 5"/>
                  <a:gd name="T11" fmla="*/ 0 h 1"/>
                  <a:gd name="T12" fmla="*/ 4 w 5"/>
                  <a:gd name="T13" fmla="*/ 0 h 1"/>
                  <a:gd name="T14" fmla="*/ 5 w 5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5" y="1"/>
                      <a:pt x="4" y="1"/>
                      <a:pt x="4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20"/>
              <p:cNvSpPr/>
              <p:nvPr/>
            </p:nvSpPr>
            <p:spPr bwMode="auto">
              <a:xfrm>
                <a:off x="3892" y="1456"/>
                <a:ext cx="36" cy="5"/>
              </a:xfrm>
              <a:custGeom>
                <a:avLst/>
                <a:gdLst>
                  <a:gd name="T0" fmla="*/ 0 w 15"/>
                  <a:gd name="T1" fmla="*/ 1 h 2"/>
                  <a:gd name="T2" fmla="*/ 0 w 15"/>
                  <a:gd name="T3" fmla="*/ 2 h 2"/>
                  <a:gd name="T4" fmla="*/ 15 w 15"/>
                  <a:gd name="T5" fmla="*/ 1 h 2"/>
                  <a:gd name="T6" fmla="*/ 15 w 15"/>
                  <a:gd name="T7" fmla="*/ 1 h 2"/>
                  <a:gd name="T8" fmla="*/ 15 w 15"/>
                  <a:gd name="T9" fmla="*/ 0 h 2"/>
                  <a:gd name="T10" fmla="*/ 0 w 15"/>
                  <a:gd name="T11" fmla="*/ 0 h 2"/>
                  <a:gd name="T12" fmla="*/ 0 w 15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21"/>
              <p:cNvSpPr/>
              <p:nvPr/>
            </p:nvSpPr>
            <p:spPr bwMode="auto">
              <a:xfrm>
                <a:off x="3892" y="1456"/>
                <a:ext cx="14" cy="0"/>
              </a:xfrm>
              <a:custGeom>
                <a:avLst/>
                <a:gdLst>
                  <a:gd name="T0" fmla="*/ 0 w 6"/>
                  <a:gd name="T1" fmla="*/ 1 w 6"/>
                  <a:gd name="T2" fmla="*/ 6 w 6"/>
                  <a:gd name="T3" fmla="*/ 6 w 6"/>
                  <a:gd name="T4" fmla="*/ 6 w 6"/>
                  <a:gd name="T5" fmla="*/ 1 w 6"/>
                  <a:gd name="T6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22"/>
              <p:cNvSpPr/>
              <p:nvPr/>
            </p:nvSpPr>
            <p:spPr bwMode="auto">
              <a:xfrm>
                <a:off x="3954" y="2263"/>
                <a:ext cx="4" cy="38"/>
              </a:xfrm>
              <a:custGeom>
                <a:avLst/>
                <a:gdLst>
                  <a:gd name="T0" fmla="*/ 1 w 2"/>
                  <a:gd name="T1" fmla="*/ 1 h 16"/>
                  <a:gd name="T2" fmla="*/ 0 w 2"/>
                  <a:gd name="T3" fmla="*/ 1 h 16"/>
                  <a:gd name="T4" fmla="*/ 0 w 2"/>
                  <a:gd name="T5" fmla="*/ 16 h 16"/>
                  <a:gd name="T6" fmla="*/ 1 w 2"/>
                  <a:gd name="T7" fmla="*/ 16 h 16"/>
                  <a:gd name="T8" fmla="*/ 2 w 2"/>
                  <a:gd name="T9" fmla="*/ 16 h 16"/>
                  <a:gd name="T10" fmla="*/ 1 w 2"/>
                  <a:gd name="T11" fmla="*/ 1 h 16"/>
                  <a:gd name="T12" fmla="*/ 1 w 2"/>
                  <a:gd name="T1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6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1" y="16"/>
                      <a:pt x="1" y="16"/>
                    </a:cubicBezTo>
                    <a:cubicBezTo>
                      <a:pt x="1" y="16"/>
                      <a:pt x="2" y="16"/>
                      <a:pt x="2" y="16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23"/>
              <p:cNvSpPr/>
              <p:nvPr/>
            </p:nvSpPr>
            <p:spPr bwMode="auto">
              <a:xfrm>
                <a:off x="3958" y="2266"/>
                <a:ext cx="0" cy="14"/>
              </a:xfrm>
              <a:custGeom>
                <a:avLst/>
                <a:gdLst>
                  <a:gd name="T0" fmla="*/ 0 h 6"/>
                  <a:gd name="T1" fmla="*/ 0 h 6"/>
                  <a:gd name="T2" fmla="*/ 5 h 6"/>
                  <a:gd name="T3" fmla="*/ 6 h 6"/>
                  <a:gd name="T4" fmla="*/ 5 h 6"/>
                  <a:gd name="T5" fmla="*/ 0 h 6"/>
                  <a:gd name="T6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24"/>
              <p:cNvSpPr>
                <a:spLocks noEditPoints="1"/>
              </p:cNvSpPr>
              <p:nvPr/>
            </p:nvSpPr>
            <p:spPr bwMode="auto">
              <a:xfrm>
                <a:off x="4001" y="2472"/>
                <a:ext cx="36" cy="45"/>
              </a:xfrm>
              <a:custGeom>
                <a:avLst/>
                <a:gdLst>
                  <a:gd name="T0" fmla="*/ 10 w 15"/>
                  <a:gd name="T1" fmla="*/ 0 h 19"/>
                  <a:gd name="T2" fmla="*/ 0 w 15"/>
                  <a:gd name="T3" fmla="*/ 5 h 19"/>
                  <a:gd name="T4" fmla="*/ 5 w 15"/>
                  <a:gd name="T5" fmla="*/ 19 h 19"/>
                  <a:gd name="T6" fmla="*/ 15 w 15"/>
                  <a:gd name="T7" fmla="*/ 14 h 19"/>
                  <a:gd name="T8" fmla="*/ 1 w 15"/>
                  <a:gd name="T9" fmla="*/ 5 h 19"/>
                  <a:gd name="T10" fmla="*/ 10 w 15"/>
                  <a:gd name="T11" fmla="*/ 2 h 19"/>
                  <a:gd name="T12" fmla="*/ 13 w 15"/>
                  <a:gd name="T13" fmla="*/ 4 h 19"/>
                  <a:gd name="T14" fmla="*/ 4 w 15"/>
                  <a:gd name="T15" fmla="*/ 8 h 19"/>
                  <a:gd name="T16" fmla="*/ 1 w 15"/>
                  <a:gd name="T17" fmla="*/ 5 h 19"/>
                  <a:gd name="T18" fmla="*/ 2 w 15"/>
                  <a:gd name="T19" fmla="*/ 9 h 19"/>
                  <a:gd name="T20" fmla="*/ 4 w 15"/>
                  <a:gd name="T21" fmla="*/ 9 h 19"/>
                  <a:gd name="T22" fmla="*/ 4 w 15"/>
                  <a:gd name="T23" fmla="*/ 11 h 19"/>
                  <a:gd name="T24" fmla="*/ 2 w 15"/>
                  <a:gd name="T25" fmla="*/ 11 h 19"/>
                  <a:gd name="T26" fmla="*/ 2 w 15"/>
                  <a:gd name="T27" fmla="*/ 12 h 19"/>
                  <a:gd name="T28" fmla="*/ 4 w 15"/>
                  <a:gd name="T29" fmla="*/ 12 h 19"/>
                  <a:gd name="T30" fmla="*/ 5 w 15"/>
                  <a:gd name="T31" fmla="*/ 13 h 19"/>
                  <a:gd name="T32" fmla="*/ 3 w 15"/>
                  <a:gd name="T33" fmla="*/ 14 h 19"/>
                  <a:gd name="T34" fmla="*/ 2 w 15"/>
                  <a:gd name="T35" fmla="*/ 12 h 19"/>
                  <a:gd name="T36" fmla="*/ 3 w 15"/>
                  <a:gd name="T37" fmla="*/ 17 h 19"/>
                  <a:gd name="T38" fmla="*/ 3 w 15"/>
                  <a:gd name="T39" fmla="*/ 15 h 19"/>
                  <a:gd name="T40" fmla="*/ 5 w 15"/>
                  <a:gd name="T41" fmla="*/ 15 h 19"/>
                  <a:gd name="T42" fmla="*/ 5 w 15"/>
                  <a:gd name="T43" fmla="*/ 16 h 19"/>
                  <a:gd name="T44" fmla="*/ 5 w 15"/>
                  <a:gd name="T45" fmla="*/ 9 h 19"/>
                  <a:gd name="T46" fmla="*/ 7 w 15"/>
                  <a:gd name="T47" fmla="*/ 9 h 19"/>
                  <a:gd name="T48" fmla="*/ 7 w 15"/>
                  <a:gd name="T49" fmla="*/ 10 h 19"/>
                  <a:gd name="T50" fmla="*/ 5 w 15"/>
                  <a:gd name="T51" fmla="*/ 11 h 19"/>
                  <a:gd name="T52" fmla="*/ 5 w 15"/>
                  <a:gd name="T53" fmla="*/ 9 h 19"/>
                  <a:gd name="T54" fmla="*/ 6 w 15"/>
                  <a:gd name="T55" fmla="*/ 12 h 19"/>
                  <a:gd name="T56" fmla="*/ 7 w 15"/>
                  <a:gd name="T57" fmla="*/ 12 h 19"/>
                  <a:gd name="T58" fmla="*/ 7 w 15"/>
                  <a:gd name="T59" fmla="*/ 13 h 19"/>
                  <a:gd name="T60" fmla="*/ 5 w 15"/>
                  <a:gd name="T61" fmla="*/ 13 h 19"/>
                  <a:gd name="T62" fmla="*/ 8 w 15"/>
                  <a:gd name="T63" fmla="*/ 16 h 19"/>
                  <a:gd name="T64" fmla="*/ 6 w 15"/>
                  <a:gd name="T65" fmla="*/ 16 h 19"/>
                  <a:gd name="T66" fmla="*/ 6 w 15"/>
                  <a:gd name="T67" fmla="*/ 15 h 19"/>
                  <a:gd name="T68" fmla="*/ 8 w 15"/>
                  <a:gd name="T69" fmla="*/ 15 h 19"/>
                  <a:gd name="T70" fmla="*/ 8 w 15"/>
                  <a:gd name="T71" fmla="*/ 16 h 19"/>
                  <a:gd name="T72" fmla="*/ 8 w 15"/>
                  <a:gd name="T73" fmla="*/ 8 h 19"/>
                  <a:gd name="T74" fmla="*/ 10 w 15"/>
                  <a:gd name="T75" fmla="*/ 8 h 19"/>
                  <a:gd name="T76" fmla="*/ 10 w 15"/>
                  <a:gd name="T77" fmla="*/ 10 h 19"/>
                  <a:gd name="T78" fmla="*/ 8 w 15"/>
                  <a:gd name="T79" fmla="*/ 10 h 19"/>
                  <a:gd name="T80" fmla="*/ 8 w 15"/>
                  <a:gd name="T81" fmla="*/ 12 h 19"/>
                  <a:gd name="T82" fmla="*/ 10 w 15"/>
                  <a:gd name="T83" fmla="*/ 11 h 19"/>
                  <a:gd name="T84" fmla="*/ 11 w 15"/>
                  <a:gd name="T85" fmla="*/ 12 h 19"/>
                  <a:gd name="T86" fmla="*/ 9 w 15"/>
                  <a:gd name="T87" fmla="*/ 13 h 19"/>
                  <a:gd name="T88" fmla="*/ 8 w 15"/>
                  <a:gd name="T89" fmla="*/ 12 h 19"/>
                  <a:gd name="T90" fmla="*/ 9 w 15"/>
                  <a:gd name="T91" fmla="*/ 16 h 19"/>
                  <a:gd name="T92" fmla="*/ 9 w 15"/>
                  <a:gd name="T93" fmla="*/ 15 h 19"/>
                  <a:gd name="T94" fmla="*/ 10 w 15"/>
                  <a:gd name="T95" fmla="*/ 14 h 19"/>
                  <a:gd name="T96" fmla="*/ 11 w 15"/>
                  <a:gd name="T97" fmla="*/ 15 h 19"/>
                  <a:gd name="T98" fmla="*/ 11 w 15"/>
                  <a:gd name="T99" fmla="*/ 8 h 19"/>
                  <a:gd name="T100" fmla="*/ 13 w 15"/>
                  <a:gd name="T101" fmla="*/ 8 h 19"/>
                  <a:gd name="T102" fmla="*/ 13 w 15"/>
                  <a:gd name="T103" fmla="*/ 9 h 19"/>
                  <a:gd name="T104" fmla="*/ 11 w 15"/>
                  <a:gd name="T105" fmla="*/ 10 h 19"/>
                  <a:gd name="T106" fmla="*/ 11 w 15"/>
                  <a:gd name="T107" fmla="*/ 8 h 19"/>
                  <a:gd name="T108" fmla="*/ 11 w 15"/>
                  <a:gd name="T109" fmla="*/ 11 h 19"/>
                  <a:gd name="T110" fmla="*/ 13 w 15"/>
                  <a:gd name="T111" fmla="*/ 11 h 19"/>
                  <a:gd name="T112" fmla="*/ 13 w 15"/>
                  <a:gd name="T113" fmla="*/ 12 h 19"/>
                  <a:gd name="T114" fmla="*/ 11 w 15"/>
                  <a:gd name="T115" fmla="*/ 12 h 19"/>
                  <a:gd name="T116" fmla="*/ 14 w 15"/>
                  <a:gd name="T117" fmla="*/ 15 h 19"/>
                  <a:gd name="T118" fmla="*/ 12 w 15"/>
                  <a:gd name="T119" fmla="*/ 15 h 19"/>
                  <a:gd name="T120" fmla="*/ 12 w 15"/>
                  <a:gd name="T121" fmla="*/ 14 h 19"/>
                  <a:gd name="T122" fmla="*/ 14 w 15"/>
                  <a:gd name="T123" fmla="*/ 14 h 19"/>
                  <a:gd name="T124" fmla="*/ 14 w 15"/>
                  <a:gd name="T125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" h="19">
                    <a:moveTo>
                      <a:pt x="14" y="3"/>
                    </a:moveTo>
                    <a:cubicBezTo>
                      <a:pt x="14" y="1"/>
                      <a:pt x="12" y="0"/>
                      <a:pt x="10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8"/>
                      <a:pt x="3" y="19"/>
                      <a:pt x="5" y="19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8"/>
                      <a:pt x="15" y="16"/>
                      <a:pt x="15" y="14"/>
                    </a:cubicBezTo>
                    <a:lnTo>
                      <a:pt x="14" y="3"/>
                    </a:lnTo>
                    <a:close/>
                    <a:moveTo>
                      <a:pt x="1" y="5"/>
                    </a:moveTo>
                    <a:cubicBezTo>
                      <a:pt x="1" y="4"/>
                      <a:pt x="2" y="3"/>
                      <a:pt x="3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1"/>
                      <a:pt x="12" y="2"/>
                      <a:pt x="12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6"/>
                      <a:pt x="12" y="7"/>
                      <a:pt x="11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2" y="7"/>
                      <a:pt x="1" y="6"/>
                    </a:cubicBezTo>
                    <a:lnTo>
                      <a:pt x="1" y="5"/>
                    </a:lnTo>
                    <a:close/>
                    <a:moveTo>
                      <a:pt x="2" y="10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lnTo>
                      <a:pt x="2" y="10"/>
                    </a:lnTo>
                    <a:close/>
                    <a:moveTo>
                      <a:pt x="2" y="12"/>
                    </a:moveTo>
                    <a:cubicBezTo>
                      <a:pt x="2" y="12"/>
                      <a:pt x="2" y="12"/>
                      <a:pt x="3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12"/>
                      <a:pt x="5" y="1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4"/>
                      <a:pt x="4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2" y="14"/>
                      <a:pt x="2" y="13"/>
                    </a:cubicBezTo>
                    <a:lnTo>
                      <a:pt x="2" y="12"/>
                    </a:lnTo>
                    <a:close/>
                    <a:moveTo>
                      <a:pt x="5" y="16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lose/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0"/>
                      <a:pt x="5" y="10"/>
                    </a:cubicBezTo>
                    <a:lnTo>
                      <a:pt x="5" y="9"/>
                    </a:lnTo>
                    <a:close/>
                    <a:moveTo>
                      <a:pt x="5" y="12"/>
                    </a:moveTo>
                    <a:cubicBezTo>
                      <a:pt x="5" y="12"/>
                      <a:pt x="5" y="12"/>
                      <a:pt x="6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2"/>
                      <a:pt x="7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7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5" y="13"/>
                      <a:pt x="5" y="13"/>
                    </a:cubicBezTo>
                    <a:lnTo>
                      <a:pt x="5" y="12"/>
                    </a:lnTo>
                    <a:close/>
                    <a:moveTo>
                      <a:pt x="8" y="16"/>
                    </a:move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  <a:moveTo>
                      <a:pt x="8" y="9"/>
                    </a:moveTo>
                    <a:cubicBezTo>
                      <a:pt x="8" y="9"/>
                      <a:pt x="8" y="8"/>
                      <a:pt x="8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lnTo>
                      <a:pt x="8" y="9"/>
                    </a:lnTo>
                    <a:close/>
                    <a:moveTo>
                      <a:pt x="8" y="12"/>
                    </a:moveTo>
                    <a:cubicBezTo>
                      <a:pt x="8" y="11"/>
                      <a:pt x="8" y="11"/>
                      <a:pt x="8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3"/>
                      <a:pt x="10" y="13"/>
                      <a:pt x="10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3"/>
                      <a:pt x="8" y="13"/>
                      <a:pt x="8" y="13"/>
                    </a:cubicBezTo>
                    <a:lnTo>
                      <a:pt x="8" y="12"/>
                    </a:lnTo>
                    <a:close/>
                    <a:moveTo>
                      <a:pt x="11" y="16"/>
                    </a:move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6"/>
                      <a:pt x="11" y="16"/>
                      <a:pt x="11" y="16"/>
                    </a:cubicBezTo>
                    <a:close/>
                    <a:moveTo>
                      <a:pt x="11" y="8"/>
                    </a:moveTo>
                    <a:cubicBezTo>
                      <a:pt x="11" y="8"/>
                      <a:pt x="11" y="8"/>
                      <a:pt x="11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10"/>
                      <a:pt x="13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9"/>
                    </a:cubicBezTo>
                    <a:lnTo>
                      <a:pt x="11" y="8"/>
                    </a:lnTo>
                    <a:close/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1" y="13"/>
                      <a:pt x="11" y="13"/>
                      <a:pt x="11" y="12"/>
                    </a:cubicBezTo>
                    <a:lnTo>
                      <a:pt x="11" y="11"/>
                    </a:lnTo>
                    <a:close/>
                    <a:moveTo>
                      <a:pt x="14" y="15"/>
                    </a:move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5"/>
                      <a:pt x="12" y="15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2" y="14"/>
                      <a:pt x="12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25"/>
              <p:cNvSpPr/>
              <p:nvPr/>
            </p:nvSpPr>
            <p:spPr bwMode="auto">
              <a:xfrm>
                <a:off x="4006" y="2479"/>
                <a:ext cx="12" cy="10"/>
              </a:xfrm>
              <a:custGeom>
                <a:avLst/>
                <a:gdLst>
                  <a:gd name="T0" fmla="*/ 4 w 5"/>
                  <a:gd name="T1" fmla="*/ 1 h 4"/>
                  <a:gd name="T2" fmla="*/ 3 w 5"/>
                  <a:gd name="T3" fmla="*/ 1 h 4"/>
                  <a:gd name="T4" fmla="*/ 3 w 5"/>
                  <a:gd name="T5" fmla="*/ 1 h 4"/>
                  <a:gd name="T6" fmla="*/ 2 w 5"/>
                  <a:gd name="T7" fmla="*/ 0 h 4"/>
                  <a:gd name="T8" fmla="*/ 2 w 5"/>
                  <a:gd name="T9" fmla="*/ 1 h 4"/>
                  <a:gd name="T10" fmla="*/ 2 w 5"/>
                  <a:gd name="T11" fmla="*/ 2 h 4"/>
                  <a:gd name="T12" fmla="*/ 1 w 5"/>
                  <a:gd name="T13" fmla="*/ 2 h 4"/>
                  <a:gd name="T14" fmla="*/ 0 w 5"/>
                  <a:gd name="T15" fmla="*/ 2 h 4"/>
                  <a:gd name="T16" fmla="*/ 1 w 5"/>
                  <a:gd name="T17" fmla="*/ 3 h 4"/>
                  <a:gd name="T18" fmla="*/ 2 w 5"/>
                  <a:gd name="T19" fmla="*/ 3 h 4"/>
                  <a:gd name="T20" fmla="*/ 2 w 5"/>
                  <a:gd name="T21" fmla="*/ 4 h 4"/>
                  <a:gd name="T22" fmla="*/ 3 w 5"/>
                  <a:gd name="T23" fmla="*/ 4 h 4"/>
                  <a:gd name="T24" fmla="*/ 3 w 5"/>
                  <a:gd name="T25" fmla="*/ 4 h 4"/>
                  <a:gd name="T26" fmla="*/ 3 w 5"/>
                  <a:gd name="T27" fmla="*/ 3 h 4"/>
                  <a:gd name="T28" fmla="*/ 4 w 5"/>
                  <a:gd name="T29" fmla="*/ 3 h 4"/>
                  <a:gd name="T30" fmla="*/ 5 w 5"/>
                  <a:gd name="T31" fmla="*/ 2 h 4"/>
                  <a:gd name="T32" fmla="*/ 4 w 5"/>
                  <a:gd name="T3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4" y="2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26"/>
              <p:cNvSpPr/>
              <p:nvPr/>
            </p:nvSpPr>
            <p:spPr bwMode="auto">
              <a:xfrm>
                <a:off x="4018" y="2482"/>
                <a:ext cx="12" cy="2"/>
              </a:xfrm>
              <a:custGeom>
                <a:avLst/>
                <a:gdLst>
                  <a:gd name="T0" fmla="*/ 4 w 5"/>
                  <a:gd name="T1" fmla="*/ 0 h 1"/>
                  <a:gd name="T2" fmla="*/ 1 w 5"/>
                  <a:gd name="T3" fmla="*/ 0 h 1"/>
                  <a:gd name="T4" fmla="*/ 0 w 5"/>
                  <a:gd name="T5" fmla="*/ 1 h 1"/>
                  <a:gd name="T6" fmla="*/ 1 w 5"/>
                  <a:gd name="T7" fmla="*/ 1 h 1"/>
                  <a:gd name="T8" fmla="*/ 4 w 5"/>
                  <a:gd name="T9" fmla="*/ 1 h 1"/>
                  <a:gd name="T10" fmla="*/ 5 w 5"/>
                  <a:gd name="T11" fmla="*/ 0 h 1"/>
                  <a:gd name="T12" fmla="*/ 4 w 5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">
                    <a:moveTo>
                      <a:pt x="4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27"/>
              <p:cNvSpPr>
                <a:spLocks noEditPoints="1"/>
              </p:cNvSpPr>
              <p:nvPr/>
            </p:nvSpPr>
            <p:spPr bwMode="auto">
              <a:xfrm>
                <a:off x="3634" y="1691"/>
                <a:ext cx="19" cy="31"/>
              </a:xfrm>
              <a:custGeom>
                <a:avLst/>
                <a:gdLst>
                  <a:gd name="T0" fmla="*/ 6 w 8"/>
                  <a:gd name="T1" fmla="*/ 0 h 13"/>
                  <a:gd name="T2" fmla="*/ 2 w 8"/>
                  <a:gd name="T3" fmla="*/ 0 h 13"/>
                  <a:gd name="T4" fmla="*/ 0 w 8"/>
                  <a:gd name="T5" fmla="*/ 2 h 13"/>
                  <a:gd name="T6" fmla="*/ 0 w 8"/>
                  <a:gd name="T7" fmla="*/ 11 h 13"/>
                  <a:gd name="T8" fmla="*/ 2 w 8"/>
                  <a:gd name="T9" fmla="*/ 13 h 13"/>
                  <a:gd name="T10" fmla="*/ 6 w 8"/>
                  <a:gd name="T11" fmla="*/ 13 h 13"/>
                  <a:gd name="T12" fmla="*/ 8 w 8"/>
                  <a:gd name="T13" fmla="*/ 11 h 13"/>
                  <a:gd name="T14" fmla="*/ 8 w 8"/>
                  <a:gd name="T15" fmla="*/ 2 h 13"/>
                  <a:gd name="T16" fmla="*/ 6 w 8"/>
                  <a:gd name="T17" fmla="*/ 0 h 13"/>
                  <a:gd name="T18" fmla="*/ 7 w 8"/>
                  <a:gd name="T19" fmla="*/ 11 h 13"/>
                  <a:gd name="T20" fmla="*/ 6 w 8"/>
                  <a:gd name="T21" fmla="*/ 12 h 13"/>
                  <a:gd name="T22" fmla="*/ 2 w 8"/>
                  <a:gd name="T23" fmla="*/ 12 h 13"/>
                  <a:gd name="T24" fmla="*/ 1 w 8"/>
                  <a:gd name="T25" fmla="*/ 11 h 13"/>
                  <a:gd name="T26" fmla="*/ 1 w 8"/>
                  <a:gd name="T27" fmla="*/ 2 h 13"/>
                  <a:gd name="T28" fmla="*/ 2 w 8"/>
                  <a:gd name="T29" fmla="*/ 1 h 13"/>
                  <a:gd name="T30" fmla="*/ 6 w 8"/>
                  <a:gd name="T31" fmla="*/ 1 h 13"/>
                  <a:gd name="T32" fmla="*/ 7 w 8"/>
                  <a:gd name="T33" fmla="*/ 2 h 13"/>
                  <a:gd name="T34" fmla="*/ 7 w 8"/>
                  <a:gd name="T35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13">
                    <a:moveTo>
                      <a:pt x="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8" y="12"/>
                      <a:pt x="8" y="1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close/>
                    <a:moveTo>
                      <a:pt x="7" y="11"/>
                    </a:moveTo>
                    <a:cubicBezTo>
                      <a:pt x="7" y="11"/>
                      <a:pt x="7" y="12"/>
                      <a:pt x="6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1"/>
                      <a:pt x="1" y="1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2"/>
                      <a:pt x="7" y="2"/>
                    </a:cubicBezTo>
                    <a:lnTo>
                      <a:pt x="7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28"/>
              <p:cNvSpPr/>
              <p:nvPr/>
            </p:nvSpPr>
            <p:spPr bwMode="auto">
              <a:xfrm>
                <a:off x="3641" y="171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0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  <a:gd name="T10" fmla="*/ 2 w 2"/>
                  <a:gd name="T11" fmla="*/ 1 h 1"/>
                  <a:gd name="T12" fmla="*/ 2 w 2"/>
                  <a:gd name="T13" fmla="*/ 1 h 1"/>
                  <a:gd name="T14" fmla="*/ 2 w 2"/>
                  <a:gd name="T15" fmla="*/ 0 h 1"/>
                  <a:gd name="T16" fmla="*/ 2 w 2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29"/>
              <p:cNvSpPr/>
              <p:nvPr/>
            </p:nvSpPr>
            <p:spPr bwMode="auto">
              <a:xfrm>
                <a:off x="3636" y="1696"/>
                <a:ext cx="14" cy="17"/>
              </a:xfrm>
              <a:custGeom>
                <a:avLst/>
                <a:gdLst>
                  <a:gd name="T0" fmla="*/ 5 w 6"/>
                  <a:gd name="T1" fmla="*/ 0 h 7"/>
                  <a:gd name="T2" fmla="*/ 1 w 6"/>
                  <a:gd name="T3" fmla="*/ 0 h 7"/>
                  <a:gd name="T4" fmla="*/ 0 w 6"/>
                  <a:gd name="T5" fmla="*/ 0 h 7"/>
                  <a:gd name="T6" fmla="*/ 0 w 6"/>
                  <a:gd name="T7" fmla="*/ 7 h 7"/>
                  <a:gd name="T8" fmla="*/ 1 w 6"/>
                  <a:gd name="T9" fmla="*/ 7 h 7"/>
                  <a:gd name="T10" fmla="*/ 5 w 6"/>
                  <a:gd name="T11" fmla="*/ 7 h 7"/>
                  <a:gd name="T12" fmla="*/ 6 w 6"/>
                  <a:gd name="T13" fmla="*/ 7 h 7"/>
                  <a:gd name="T14" fmla="*/ 6 w 6"/>
                  <a:gd name="T15" fmla="*/ 0 h 7"/>
                  <a:gd name="T16" fmla="*/ 5 w 6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7">
                    <a:moveTo>
                      <a:pt x="5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30"/>
              <p:cNvSpPr>
                <a:spLocks noEditPoints="1"/>
              </p:cNvSpPr>
              <p:nvPr/>
            </p:nvSpPr>
            <p:spPr bwMode="auto">
              <a:xfrm>
                <a:off x="3463" y="1967"/>
                <a:ext cx="19" cy="30"/>
              </a:xfrm>
              <a:custGeom>
                <a:avLst/>
                <a:gdLst>
                  <a:gd name="T0" fmla="*/ 6 w 8"/>
                  <a:gd name="T1" fmla="*/ 0 h 13"/>
                  <a:gd name="T2" fmla="*/ 2 w 8"/>
                  <a:gd name="T3" fmla="*/ 0 h 13"/>
                  <a:gd name="T4" fmla="*/ 0 w 8"/>
                  <a:gd name="T5" fmla="*/ 2 h 13"/>
                  <a:gd name="T6" fmla="*/ 0 w 8"/>
                  <a:gd name="T7" fmla="*/ 11 h 13"/>
                  <a:gd name="T8" fmla="*/ 2 w 8"/>
                  <a:gd name="T9" fmla="*/ 13 h 13"/>
                  <a:gd name="T10" fmla="*/ 6 w 8"/>
                  <a:gd name="T11" fmla="*/ 13 h 13"/>
                  <a:gd name="T12" fmla="*/ 8 w 8"/>
                  <a:gd name="T13" fmla="*/ 11 h 13"/>
                  <a:gd name="T14" fmla="*/ 8 w 8"/>
                  <a:gd name="T15" fmla="*/ 2 h 13"/>
                  <a:gd name="T16" fmla="*/ 6 w 8"/>
                  <a:gd name="T17" fmla="*/ 0 h 13"/>
                  <a:gd name="T18" fmla="*/ 7 w 8"/>
                  <a:gd name="T19" fmla="*/ 11 h 13"/>
                  <a:gd name="T20" fmla="*/ 6 w 8"/>
                  <a:gd name="T21" fmla="*/ 12 h 13"/>
                  <a:gd name="T22" fmla="*/ 2 w 8"/>
                  <a:gd name="T23" fmla="*/ 12 h 13"/>
                  <a:gd name="T24" fmla="*/ 1 w 8"/>
                  <a:gd name="T25" fmla="*/ 11 h 13"/>
                  <a:gd name="T26" fmla="*/ 1 w 8"/>
                  <a:gd name="T27" fmla="*/ 2 h 13"/>
                  <a:gd name="T28" fmla="*/ 2 w 8"/>
                  <a:gd name="T29" fmla="*/ 1 h 13"/>
                  <a:gd name="T30" fmla="*/ 6 w 8"/>
                  <a:gd name="T31" fmla="*/ 1 h 13"/>
                  <a:gd name="T32" fmla="*/ 7 w 8"/>
                  <a:gd name="T33" fmla="*/ 2 h 13"/>
                  <a:gd name="T34" fmla="*/ 7 w 8"/>
                  <a:gd name="T35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13">
                    <a:moveTo>
                      <a:pt x="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2"/>
                      <a:pt x="8" y="12"/>
                      <a:pt x="8" y="1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close/>
                    <a:moveTo>
                      <a:pt x="7" y="11"/>
                    </a:moveTo>
                    <a:cubicBezTo>
                      <a:pt x="8" y="11"/>
                      <a:pt x="7" y="12"/>
                      <a:pt x="6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1"/>
                      <a:pt x="1" y="1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2"/>
                      <a:pt x="7" y="2"/>
                    </a:cubicBezTo>
                    <a:lnTo>
                      <a:pt x="7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31"/>
              <p:cNvSpPr/>
              <p:nvPr/>
            </p:nvSpPr>
            <p:spPr bwMode="auto">
              <a:xfrm>
                <a:off x="3473" y="1990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1 w 1"/>
                  <a:gd name="T11" fmla="*/ 1 h 1"/>
                  <a:gd name="T12" fmla="*/ 1 w 1"/>
                  <a:gd name="T13" fmla="*/ 1 h 1"/>
                  <a:gd name="T14" fmla="*/ 1 w 1"/>
                  <a:gd name="T15" fmla="*/ 0 h 1"/>
                  <a:gd name="T16" fmla="*/ 1 w 1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32"/>
              <p:cNvSpPr/>
              <p:nvPr/>
            </p:nvSpPr>
            <p:spPr bwMode="auto">
              <a:xfrm>
                <a:off x="3468" y="1971"/>
                <a:ext cx="12" cy="17"/>
              </a:xfrm>
              <a:custGeom>
                <a:avLst/>
                <a:gdLst>
                  <a:gd name="T0" fmla="*/ 4 w 5"/>
                  <a:gd name="T1" fmla="*/ 0 h 7"/>
                  <a:gd name="T2" fmla="*/ 0 w 5"/>
                  <a:gd name="T3" fmla="*/ 0 h 7"/>
                  <a:gd name="T4" fmla="*/ 0 w 5"/>
                  <a:gd name="T5" fmla="*/ 0 h 7"/>
                  <a:gd name="T6" fmla="*/ 0 w 5"/>
                  <a:gd name="T7" fmla="*/ 7 h 7"/>
                  <a:gd name="T8" fmla="*/ 0 w 5"/>
                  <a:gd name="T9" fmla="*/ 7 h 7"/>
                  <a:gd name="T10" fmla="*/ 5 w 5"/>
                  <a:gd name="T11" fmla="*/ 7 h 7"/>
                  <a:gd name="T12" fmla="*/ 5 w 5"/>
                  <a:gd name="T13" fmla="*/ 7 h 7"/>
                  <a:gd name="T14" fmla="*/ 5 w 5"/>
                  <a:gd name="T15" fmla="*/ 0 h 7"/>
                  <a:gd name="T16" fmla="*/ 4 w 5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33"/>
              <p:cNvSpPr>
                <a:spLocks noEditPoints="1"/>
              </p:cNvSpPr>
              <p:nvPr/>
            </p:nvSpPr>
            <p:spPr bwMode="auto">
              <a:xfrm>
                <a:off x="3868" y="1561"/>
                <a:ext cx="27" cy="33"/>
              </a:xfrm>
              <a:custGeom>
                <a:avLst/>
                <a:gdLst>
                  <a:gd name="T0" fmla="*/ 10 w 11"/>
                  <a:gd name="T1" fmla="*/ 2 h 14"/>
                  <a:gd name="T2" fmla="*/ 6 w 11"/>
                  <a:gd name="T3" fmla="*/ 0 h 14"/>
                  <a:gd name="T4" fmla="*/ 3 w 11"/>
                  <a:gd name="T5" fmla="*/ 1 h 14"/>
                  <a:gd name="T6" fmla="*/ 0 w 11"/>
                  <a:gd name="T7" fmla="*/ 9 h 14"/>
                  <a:gd name="T8" fmla="*/ 1 w 11"/>
                  <a:gd name="T9" fmla="*/ 12 h 14"/>
                  <a:gd name="T10" fmla="*/ 5 w 11"/>
                  <a:gd name="T11" fmla="*/ 13 h 14"/>
                  <a:gd name="T12" fmla="*/ 7 w 11"/>
                  <a:gd name="T13" fmla="*/ 12 h 14"/>
                  <a:gd name="T14" fmla="*/ 11 w 11"/>
                  <a:gd name="T15" fmla="*/ 4 h 14"/>
                  <a:gd name="T16" fmla="*/ 10 w 11"/>
                  <a:gd name="T17" fmla="*/ 2 h 14"/>
                  <a:gd name="T18" fmla="*/ 7 w 11"/>
                  <a:gd name="T19" fmla="*/ 12 h 14"/>
                  <a:gd name="T20" fmla="*/ 5 w 11"/>
                  <a:gd name="T21" fmla="*/ 12 h 14"/>
                  <a:gd name="T22" fmla="*/ 1 w 11"/>
                  <a:gd name="T23" fmla="*/ 11 h 14"/>
                  <a:gd name="T24" fmla="*/ 1 w 11"/>
                  <a:gd name="T25" fmla="*/ 9 h 14"/>
                  <a:gd name="T26" fmla="*/ 4 w 11"/>
                  <a:gd name="T27" fmla="*/ 2 h 14"/>
                  <a:gd name="T28" fmla="*/ 6 w 11"/>
                  <a:gd name="T29" fmla="*/ 1 h 14"/>
                  <a:gd name="T30" fmla="*/ 9 w 11"/>
                  <a:gd name="T31" fmla="*/ 3 h 14"/>
                  <a:gd name="T32" fmla="*/ 10 w 11"/>
                  <a:gd name="T33" fmla="*/ 4 h 14"/>
                  <a:gd name="T34" fmla="*/ 7 w 11"/>
                  <a:gd name="T3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4">
                    <a:moveTo>
                      <a:pt x="10" y="2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0"/>
                      <a:pt x="3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4"/>
                      <a:pt x="7" y="13"/>
                      <a:pt x="7" y="12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3"/>
                      <a:pt x="11" y="2"/>
                      <a:pt x="10" y="2"/>
                    </a:cubicBezTo>
                    <a:close/>
                    <a:moveTo>
                      <a:pt x="7" y="12"/>
                    </a:moveTo>
                    <a:cubicBezTo>
                      <a:pt x="6" y="12"/>
                      <a:pt x="6" y="13"/>
                      <a:pt x="5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0"/>
                      <a:pt x="1" y="9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5" y="1"/>
                      <a:pt x="6" y="1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0" y="4"/>
                      <a:pt x="10" y="4"/>
                    </a:cubicBezTo>
                    <a:lnTo>
                      <a:pt x="7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34"/>
              <p:cNvSpPr/>
              <p:nvPr/>
            </p:nvSpPr>
            <p:spPr bwMode="auto">
              <a:xfrm>
                <a:off x="3876" y="1582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0 w 2"/>
                  <a:gd name="T5" fmla="*/ 1 h 2"/>
                  <a:gd name="T6" fmla="*/ 0 w 2"/>
                  <a:gd name="T7" fmla="*/ 1 h 2"/>
                  <a:gd name="T8" fmla="*/ 0 w 2"/>
                  <a:gd name="T9" fmla="*/ 2 h 2"/>
                  <a:gd name="T10" fmla="*/ 1 w 2"/>
                  <a:gd name="T11" fmla="*/ 2 h 2"/>
                  <a:gd name="T12" fmla="*/ 1 w 2"/>
                  <a:gd name="T13" fmla="*/ 2 h 2"/>
                  <a:gd name="T14" fmla="*/ 2 w 2"/>
                  <a:gd name="T15" fmla="*/ 1 h 2"/>
                  <a:gd name="T16" fmla="*/ 1 w 2"/>
                  <a:gd name="T1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35"/>
              <p:cNvSpPr/>
              <p:nvPr/>
            </p:nvSpPr>
            <p:spPr bwMode="auto">
              <a:xfrm>
                <a:off x="3873" y="1565"/>
                <a:ext cx="17" cy="19"/>
              </a:xfrm>
              <a:custGeom>
                <a:avLst/>
                <a:gdLst>
                  <a:gd name="T0" fmla="*/ 7 w 7"/>
                  <a:gd name="T1" fmla="*/ 2 h 8"/>
                  <a:gd name="T2" fmla="*/ 3 w 7"/>
                  <a:gd name="T3" fmla="*/ 0 h 8"/>
                  <a:gd name="T4" fmla="*/ 3 w 7"/>
                  <a:gd name="T5" fmla="*/ 0 h 8"/>
                  <a:gd name="T6" fmla="*/ 0 w 7"/>
                  <a:gd name="T7" fmla="*/ 6 h 8"/>
                  <a:gd name="T8" fmla="*/ 0 w 7"/>
                  <a:gd name="T9" fmla="*/ 6 h 8"/>
                  <a:gd name="T10" fmla="*/ 4 w 7"/>
                  <a:gd name="T11" fmla="*/ 8 h 8"/>
                  <a:gd name="T12" fmla="*/ 5 w 7"/>
                  <a:gd name="T13" fmla="*/ 8 h 8"/>
                  <a:gd name="T14" fmla="*/ 7 w 7"/>
                  <a:gd name="T15" fmla="*/ 2 h 8"/>
                  <a:gd name="T16" fmla="*/ 7 w 7"/>
                  <a:gd name="T1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7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36"/>
              <p:cNvSpPr>
                <a:spLocks noEditPoints="1"/>
              </p:cNvSpPr>
              <p:nvPr/>
            </p:nvSpPr>
            <p:spPr bwMode="auto">
              <a:xfrm>
                <a:off x="3786" y="2133"/>
                <a:ext cx="45" cy="64"/>
              </a:xfrm>
              <a:custGeom>
                <a:avLst/>
                <a:gdLst>
                  <a:gd name="T0" fmla="*/ 14 w 19"/>
                  <a:gd name="T1" fmla="*/ 8 h 27"/>
                  <a:gd name="T2" fmla="*/ 16 w 19"/>
                  <a:gd name="T3" fmla="*/ 5 h 27"/>
                  <a:gd name="T4" fmla="*/ 13 w 19"/>
                  <a:gd name="T5" fmla="*/ 0 h 27"/>
                  <a:gd name="T6" fmla="*/ 6 w 19"/>
                  <a:gd name="T7" fmla="*/ 0 h 27"/>
                  <a:gd name="T8" fmla="*/ 3 w 19"/>
                  <a:gd name="T9" fmla="*/ 5 h 27"/>
                  <a:gd name="T10" fmla="*/ 6 w 19"/>
                  <a:gd name="T11" fmla="*/ 8 h 27"/>
                  <a:gd name="T12" fmla="*/ 0 w 19"/>
                  <a:gd name="T13" fmla="*/ 17 h 27"/>
                  <a:gd name="T14" fmla="*/ 10 w 19"/>
                  <a:gd name="T15" fmla="*/ 27 h 27"/>
                  <a:gd name="T16" fmla="*/ 19 w 19"/>
                  <a:gd name="T17" fmla="*/ 17 h 27"/>
                  <a:gd name="T18" fmla="*/ 14 w 19"/>
                  <a:gd name="T19" fmla="*/ 8 h 27"/>
                  <a:gd name="T20" fmla="*/ 12 w 19"/>
                  <a:gd name="T21" fmla="*/ 2 h 27"/>
                  <a:gd name="T22" fmla="*/ 14 w 19"/>
                  <a:gd name="T23" fmla="*/ 5 h 27"/>
                  <a:gd name="T24" fmla="*/ 12 w 19"/>
                  <a:gd name="T25" fmla="*/ 5 h 27"/>
                  <a:gd name="T26" fmla="*/ 12 w 19"/>
                  <a:gd name="T27" fmla="*/ 2 h 27"/>
                  <a:gd name="T28" fmla="*/ 5 w 19"/>
                  <a:gd name="T29" fmla="*/ 5 h 27"/>
                  <a:gd name="T30" fmla="*/ 7 w 19"/>
                  <a:gd name="T31" fmla="*/ 5 h 27"/>
                  <a:gd name="T32" fmla="*/ 7 w 19"/>
                  <a:gd name="T33" fmla="*/ 8 h 27"/>
                  <a:gd name="T34" fmla="*/ 5 w 19"/>
                  <a:gd name="T35" fmla="*/ 5 h 27"/>
                  <a:gd name="T36" fmla="*/ 10 w 19"/>
                  <a:gd name="T37" fmla="*/ 24 h 27"/>
                  <a:gd name="T38" fmla="*/ 2 w 19"/>
                  <a:gd name="T39" fmla="*/ 17 h 27"/>
                  <a:gd name="T40" fmla="*/ 9 w 19"/>
                  <a:gd name="T41" fmla="*/ 10 h 27"/>
                  <a:gd name="T42" fmla="*/ 17 w 19"/>
                  <a:gd name="T43" fmla="*/ 17 h 27"/>
                  <a:gd name="T44" fmla="*/ 10 w 19"/>
                  <a:gd name="T45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" h="27">
                    <a:moveTo>
                      <a:pt x="14" y="8"/>
                    </a:moveTo>
                    <a:cubicBezTo>
                      <a:pt x="16" y="5"/>
                      <a:pt x="16" y="5"/>
                      <a:pt x="16" y="5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2" y="10"/>
                      <a:pt x="0" y="13"/>
                      <a:pt x="0" y="17"/>
                    </a:cubicBezTo>
                    <a:cubicBezTo>
                      <a:pt x="0" y="22"/>
                      <a:pt x="4" y="27"/>
                      <a:pt x="10" y="27"/>
                    </a:cubicBezTo>
                    <a:cubicBezTo>
                      <a:pt x="15" y="27"/>
                      <a:pt x="19" y="22"/>
                      <a:pt x="19" y="17"/>
                    </a:cubicBezTo>
                    <a:cubicBezTo>
                      <a:pt x="19" y="13"/>
                      <a:pt x="17" y="10"/>
                      <a:pt x="14" y="8"/>
                    </a:cubicBezTo>
                    <a:close/>
                    <a:moveTo>
                      <a:pt x="12" y="2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12" y="5"/>
                      <a:pt x="12" y="5"/>
                      <a:pt x="12" y="5"/>
                    </a:cubicBezTo>
                    <a:lnTo>
                      <a:pt x="12" y="2"/>
                    </a:lnTo>
                    <a:close/>
                    <a:moveTo>
                      <a:pt x="5" y="5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7" y="8"/>
                      <a:pt x="7" y="8"/>
                      <a:pt x="7" y="8"/>
                    </a:cubicBezTo>
                    <a:lnTo>
                      <a:pt x="5" y="5"/>
                    </a:lnTo>
                    <a:close/>
                    <a:moveTo>
                      <a:pt x="10" y="24"/>
                    </a:moveTo>
                    <a:cubicBezTo>
                      <a:pt x="6" y="24"/>
                      <a:pt x="2" y="21"/>
                      <a:pt x="2" y="17"/>
                    </a:cubicBezTo>
                    <a:cubicBezTo>
                      <a:pt x="2" y="13"/>
                      <a:pt x="5" y="10"/>
                      <a:pt x="9" y="10"/>
                    </a:cubicBezTo>
                    <a:cubicBezTo>
                      <a:pt x="13" y="10"/>
                      <a:pt x="16" y="13"/>
                      <a:pt x="17" y="17"/>
                    </a:cubicBezTo>
                    <a:cubicBezTo>
                      <a:pt x="17" y="21"/>
                      <a:pt x="13" y="24"/>
                      <a:pt x="1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37"/>
              <p:cNvSpPr/>
              <p:nvPr/>
            </p:nvSpPr>
            <p:spPr bwMode="auto">
              <a:xfrm>
                <a:off x="3639" y="1772"/>
                <a:ext cx="49" cy="107"/>
              </a:xfrm>
              <a:custGeom>
                <a:avLst/>
                <a:gdLst>
                  <a:gd name="T0" fmla="*/ 0 w 21"/>
                  <a:gd name="T1" fmla="*/ 0 h 45"/>
                  <a:gd name="T2" fmla="*/ 1 w 21"/>
                  <a:gd name="T3" fmla="*/ 45 h 45"/>
                  <a:gd name="T4" fmla="*/ 21 w 21"/>
                  <a:gd name="T5" fmla="*/ 22 h 45"/>
                  <a:gd name="T6" fmla="*/ 0 w 21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5">
                    <a:moveTo>
                      <a:pt x="0" y="0"/>
                    </a:moveTo>
                    <a:cubicBezTo>
                      <a:pt x="1" y="45"/>
                      <a:pt x="1" y="45"/>
                      <a:pt x="1" y="45"/>
                    </a:cubicBezTo>
                    <a:cubicBezTo>
                      <a:pt x="12" y="43"/>
                      <a:pt x="21" y="34"/>
                      <a:pt x="21" y="22"/>
                    </a:cubicBezTo>
                    <a:cubicBezTo>
                      <a:pt x="20" y="10"/>
                      <a:pt x="1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38"/>
              <p:cNvSpPr/>
              <p:nvPr/>
            </p:nvSpPr>
            <p:spPr bwMode="auto">
              <a:xfrm>
                <a:off x="3582" y="1772"/>
                <a:ext cx="47" cy="52"/>
              </a:xfrm>
              <a:custGeom>
                <a:avLst/>
                <a:gdLst>
                  <a:gd name="T0" fmla="*/ 20 w 20"/>
                  <a:gd name="T1" fmla="*/ 22 h 22"/>
                  <a:gd name="T2" fmla="*/ 20 w 20"/>
                  <a:gd name="T3" fmla="*/ 0 h 22"/>
                  <a:gd name="T4" fmla="*/ 0 w 20"/>
                  <a:gd name="T5" fmla="*/ 22 h 22"/>
                  <a:gd name="T6" fmla="*/ 20 w 20"/>
                  <a:gd name="T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2">
                    <a:moveTo>
                      <a:pt x="20" y="22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1"/>
                      <a:pt x="0" y="11"/>
                      <a:pt x="0" y="22"/>
                    </a:cubicBezTo>
                    <a:lnTo>
                      <a:pt x="2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39"/>
              <p:cNvSpPr/>
              <p:nvPr/>
            </p:nvSpPr>
            <p:spPr bwMode="auto">
              <a:xfrm>
                <a:off x="3582" y="1831"/>
                <a:ext cx="50" cy="48"/>
              </a:xfrm>
              <a:custGeom>
                <a:avLst/>
                <a:gdLst>
                  <a:gd name="T0" fmla="*/ 0 w 21"/>
                  <a:gd name="T1" fmla="*/ 1 h 20"/>
                  <a:gd name="T2" fmla="*/ 21 w 21"/>
                  <a:gd name="T3" fmla="*/ 20 h 20"/>
                  <a:gd name="T4" fmla="*/ 21 w 21"/>
                  <a:gd name="T5" fmla="*/ 0 h 20"/>
                  <a:gd name="T6" fmla="*/ 0 w 21"/>
                  <a:gd name="T7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0" y="1"/>
                    </a:moveTo>
                    <a:cubicBezTo>
                      <a:pt x="2" y="11"/>
                      <a:pt x="10" y="19"/>
                      <a:pt x="21" y="20"/>
                    </a:cubicBezTo>
                    <a:cubicBezTo>
                      <a:pt x="21" y="0"/>
                      <a:pt x="21" y="0"/>
                      <a:pt x="2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40"/>
              <p:cNvSpPr/>
              <p:nvPr/>
            </p:nvSpPr>
            <p:spPr bwMode="auto">
              <a:xfrm>
                <a:off x="3487" y="2004"/>
                <a:ext cx="24" cy="53"/>
              </a:xfrm>
              <a:custGeom>
                <a:avLst/>
                <a:gdLst>
                  <a:gd name="T0" fmla="*/ 0 w 10"/>
                  <a:gd name="T1" fmla="*/ 0 h 22"/>
                  <a:gd name="T2" fmla="*/ 0 w 10"/>
                  <a:gd name="T3" fmla="*/ 22 h 22"/>
                  <a:gd name="T4" fmla="*/ 10 w 10"/>
                  <a:gd name="T5" fmla="*/ 11 h 22"/>
                  <a:gd name="T6" fmla="*/ 0 w 10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2">
                    <a:moveTo>
                      <a:pt x="0" y="0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6" y="22"/>
                      <a:pt x="10" y="17"/>
                      <a:pt x="10" y="11"/>
                    </a:cubicBezTo>
                    <a:cubicBezTo>
                      <a:pt x="10" y="5"/>
                      <a:pt x="6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41"/>
              <p:cNvSpPr/>
              <p:nvPr/>
            </p:nvSpPr>
            <p:spPr bwMode="auto">
              <a:xfrm>
                <a:off x="3459" y="2004"/>
                <a:ext cx="23" cy="27"/>
              </a:xfrm>
              <a:custGeom>
                <a:avLst/>
                <a:gdLst>
                  <a:gd name="T0" fmla="*/ 10 w 10"/>
                  <a:gd name="T1" fmla="*/ 11 h 11"/>
                  <a:gd name="T2" fmla="*/ 10 w 10"/>
                  <a:gd name="T3" fmla="*/ 0 h 11"/>
                  <a:gd name="T4" fmla="*/ 0 w 10"/>
                  <a:gd name="T5" fmla="*/ 11 h 11"/>
                  <a:gd name="T6" fmla="*/ 10 w 10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1">
                    <a:moveTo>
                      <a:pt x="10" y="11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1"/>
                      <a:pt x="0" y="6"/>
                      <a:pt x="0" y="11"/>
                    </a:cubicBezTo>
                    <a:lnTo>
                      <a:pt x="1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42"/>
              <p:cNvSpPr/>
              <p:nvPr/>
            </p:nvSpPr>
            <p:spPr bwMode="auto">
              <a:xfrm>
                <a:off x="3459" y="2035"/>
                <a:ext cx="26" cy="24"/>
              </a:xfrm>
              <a:custGeom>
                <a:avLst/>
                <a:gdLst>
                  <a:gd name="T0" fmla="*/ 0 w 11"/>
                  <a:gd name="T1" fmla="*/ 0 h 10"/>
                  <a:gd name="T2" fmla="*/ 11 w 11"/>
                  <a:gd name="T3" fmla="*/ 10 h 10"/>
                  <a:gd name="T4" fmla="*/ 10 w 11"/>
                  <a:gd name="T5" fmla="*/ 0 h 10"/>
                  <a:gd name="T6" fmla="*/ 0 w 11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0">
                    <a:moveTo>
                      <a:pt x="0" y="0"/>
                    </a:moveTo>
                    <a:cubicBezTo>
                      <a:pt x="1" y="5"/>
                      <a:pt x="5" y="9"/>
                      <a:pt x="11" y="1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43"/>
              <p:cNvSpPr/>
              <p:nvPr/>
            </p:nvSpPr>
            <p:spPr bwMode="auto">
              <a:xfrm>
                <a:off x="3854" y="1402"/>
                <a:ext cx="14" cy="28"/>
              </a:xfrm>
              <a:custGeom>
                <a:avLst/>
                <a:gdLst>
                  <a:gd name="T0" fmla="*/ 6 w 6"/>
                  <a:gd name="T1" fmla="*/ 10 h 12"/>
                  <a:gd name="T2" fmla="*/ 4 w 6"/>
                  <a:gd name="T3" fmla="*/ 11 h 12"/>
                  <a:gd name="T4" fmla="*/ 2 w 6"/>
                  <a:gd name="T5" fmla="*/ 12 h 12"/>
                  <a:gd name="T6" fmla="*/ 1 w 6"/>
                  <a:gd name="T7" fmla="*/ 10 h 12"/>
                  <a:gd name="T8" fmla="*/ 0 w 6"/>
                  <a:gd name="T9" fmla="*/ 1 h 12"/>
                  <a:gd name="T10" fmla="*/ 2 w 6"/>
                  <a:gd name="T11" fmla="*/ 0 h 12"/>
                  <a:gd name="T12" fmla="*/ 4 w 6"/>
                  <a:gd name="T13" fmla="*/ 0 h 12"/>
                  <a:gd name="T14" fmla="*/ 5 w 6"/>
                  <a:gd name="T15" fmla="*/ 1 h 12"/>
                  <a:gd name="T16" fmla="*/ 6 w 6"/>
                  <a:gd name="T1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2">
                    <a:moveTo>
                      <a:pt x="6" y="10"/>
                    </a:moveTo>
                    <a:cubicBezTo>
                      <a:pt x="6" y="11"/>
                      <a:pt x="5" y="11"/>
                      <a:pt x="4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1" y="11"/>
                      <a:pt x="1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1"/>
                    </a:cubicBezTo>
                    <a:lnTo>
                      <a:pt x="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44"/>
              <p:cNvSpPr/>
              <p:nvPr/>
            </p:nvSpPr>
            <p:spPr bwMode="auto">
              <a:xfrm>
                <a:off x="3871" y="1392"/>
                <a:ext cx="14" cy="36"/>
              </a:xfrm>
              <a:custGeom>
                <a:avLst/>
                <a:gdLst>
                  <a:gd name="T0" fmla="*/ 6 w 6"/>
                  <a:gd name="T1" fmla="*/ 14 h 15"/>
                  <a:gd name="T2" fmla="*/ 4 w 6"/>
                  <a:gd name="T3" fmla="*/ 15 h 15"/>
                  <a:gd name="T4" fmla="*/ 2 w 6"/>
                  <a:gd name="T5" fmla="*/ 15 h 15"/>
                  <a:gd name="T6" fmla="*/ 1 w 6"/>
                  <a:gd name="T7" fmla="*/ 14 h 15"/>
                  <a:gd name="T8" fmla="*/ 0 w 6"/>
                  <a:gd name="T9" fmla="*/ 2 h 15"/>
                  <a:gd name="T10" fmla="*/ 2 w 6"/>
                  <a:gd name="T11" fmla="*/ 0 h 15"/>
                  <a:gd name="T12" fmla="*/ 4 w 6"/>
                  <a:gd name="T13" fmla="*/ 0 h 15"/>
                  <a:gd name="T14" fmla="*/ 6 w 6"/>
                  <a:gd name="T15" fmla="*/ 2 h 15"/>
                  <a:gd name="T16" fmla="*/ 6 w 6"/>
                  <a:gd name="T1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5">
                    <a:moveTo>
                      <a:pt x="6" y="14"/>
                    </a:moveTo>
                    <a:cubicBezTo>
                      <a:pt x="6" y="15"/>
                      <a:pt x="5" y="15"/>
                      <a:pt x="4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5"/>
                      <a:pt x="1" y="1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6" y="2"/>
                    </a:cubicBezTo>
                    <a:lnTo>
                      <a:pt x="6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45"/>
              <p:cNvSpPr/>
              <p:nvPr/>
            </p:nvSpPr>
            <p:spPr bwMode="auto">
              <a:xfrm>
                <a:off x="3890" y="1371"/>
                <a:ext cx="12" cy="57"/>
              </a:xfrm>
              <a:custGeom>
                <a:avLst/>
                <a:gdLst>
                  <a:gd name="T0" fmla="*/ 5 w 5"/>
                  <a:gd name="T1" fmla="*/ 23 h 24"/>
                  <a:gd name="T2" fmla="*/ 3 w 5"/>
                  <a:gd name="T3" fmla="*/ 24 h 24"/>
                  <a:gd name="T4" fmla="*/ 2 w 5"/>
                  <a:gd name="T5" fmla="*/ 24 h 24"/>
                  <a:gd name="T6" fmla="*/ 0 w 5"/>
                  <a:gd name="T7" fmla="*/ 23 h 24"/>
                  <a:gd name="T8" fmla="*/ 0 w 5"/>
                  <a:gd name="T9" fmla="*/ 1 h 24"/>
                  <a:gd name="T10" fmla="*/ 1 w 5"/>
                  <a:gd name="T11" fmla="*/ 0 h 24"/>
                  <a:gd name="T12" fmla="*/ 3 w 5"/>
                  <a:gd name="T13" fmla="*/ 0 h 24"/>
                  <a:gd name="T14" fmla="*/ 5 w 5"/>
                  <a:gd name="T15" fmla="*/ 1 h 24"/>
                  <a:gd name="T16" fmla="*/ 5 w 5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24">
                    <a:moveTo>
                      <a:pt x="5" y="23"/>
                    </a:moveTo>
                    <a:cubicBezTo>
                      <a:pt x="5" y="23"/>
                      <a:pt x="4" y="24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1" y="24"/>
                      <a:pt x="0" y="24"/>
                      <a:pt x="0" y="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lnTo>
                      <a:pt x="5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46"/>
              <p:cNvSpPr/>
              <p:nvPr/>
            </p:nvSpPr>
            <p:spPr bwMode="auto">
              <a:xfrm>
                <a:off x="3852" y="1433"/>
                <a:ext cx="69" cy="11"/>
              </a:xfrm>
              <a:custGeom>
                <a:avLst/>
                <a:gdLst>
                  <a:gd name="T0" fmla="*/ 2 w 29"/>
                  <a:gd name="T1" fmla="*/ 5 h 5"/>
                  <a:gd name="T2" fmla="*/ 1 w 29"/>
                  <a:gd name="T3" fmla="*/ 4 h 5"/>
                  <a:gd name="T4" fmla="*/ 0 w 29"/>
                  <a:gd name="T5" fmla="*/ 2 h 5"/>
                  <a:gd name="T6" fmla="*/ 2 w 29"/>
                  <a:gd name="T7" fmla="*/ 1 h 5"/>
                  <a:gd name="T8" fmla="*/ 27 w 29"/>
                  <a:gd name="T9" fmla="*/ 0 h 5"/>
                  <a:gd name="T10" fmla="*/ 29 w 29"/>
                  <a:gd name="T11" fmla="*/ 2 h 5"/>
                  <a:gd name="T12" fmla="*/ 29 w 29"/>
                  <a:gd name="T13" fmla="*/ 3 h 5"/>
                  <a:gd name="T14" fmla="*/ 28 w 29"/>
                  <a:gd name="T15" fmla="*/ 5 h 5"/>
                  <a:gd name="T16" fmla="*/ 2 w 29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5">
                    <a:moveTo>
                      <a:pt x="2" y="5"/>
                    </a:moveTo>
                    <a:cubicBezTo>
                      <a:pt x="1" y="5"/>
                      <a:pt x="1" y="5"/>
                      <a:pt x="1" y="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8" y="0"/>
                      <a:pt x="29" y="1"/>
                      <a:pt x="29" y="2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4"/>
                      <a:pt x="28" y="5"/>
                      <a:pt x="28" y="5"/>
                    </a:cubicBezTo>
                    <a:lnTo>
                      <a:pt x="2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47"/>
              <p:cNvSpPr/>
              <p:nvPr/>
            </p:nvSpPr>
            <p:spPr bwMode="auto">
              <a:xfrm>
                <a:off x="3904" y="1380"/>
                <a:ext cx="14" cy="48"/>
              </a:xfrm>
              <a:custGeom>
                <a:avLst/>
                <a:gdLst>
                  <a:gd name="T0" fmla="*/ 6 w 6"/>
                  <a:gd name="T1" fmla="*/ 18 h 20"/>
                  <a:gd name="T2" fmla="*/ 4 w 6"/>
                  <a:gd name="T3" fmla="*/ 20 h 20"/>
                  <a:gd name="T4" fmla="*/ 2 w 6"/>
                  <a:gd name="T5" fmla="*/ 20 h 20"/>
                  <a:gd name="T6" fmla="*/ 1 w 6"/>
                  <a:gd name="T7" fmla="*/ 18 h 20"/>
                  <a:gd name="T8" fmla="*/ 0 w 6"/>
                  <a:gd name="T9" fmla="*/ 2 h 20"/>
                  <a:gd name="T10" fmla="*/ 2 w 6"/>
                  <a:gd name="T11" fmla="*/ 0 h 20"/>
                  <a:gd name="T12" fmla="*/ 4 w 6"/>
                  <a:gd name="T13" fmla="*/ 0 h 20"/>
                  <a:gd name="T14" fmla="*/ 5 w 6"/>
                  <a:gd name="T15" fmla="*/ 2 h 20"/>
                  <a:gd name="T16" fmla="*/ 6 w 6"/>
                  <a:gd name="T17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8"/>
                    </a:moveTo>
                    <a:cubicBezTo>
                      <a:pt x="6" y="19"/>
                      <a:pt x="5" y="20"/>
                      <a:pt x="4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0"/>
                      <a:pt x="1" y="19"/>
                      <a:pt x="1" y="1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1"/>
                      <a:pt x="5" y="2"/>
                    </a:cubicBezTo>
                    <a:lnTo>
                      <a:pt x="6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48"/>
              <p:cNvSpPr/>
              <p:nvPr/>
            </p:nvSpPr>
            <p:spPr bwMode="auto">
              <a:xfrm>
                <a:off x="3693" y="2220"/>
                <a:ext cx="12" cy="24"/>
              </a:xfrm>
              <a:custGeom>
                <a:avLst/>
                <a:gdLst>
                  <a:gd name="T0" fmla="*/ 5 w 5"/>
                  <a:gd name="T1" fmla="*/ 9 h 10"/>
                  <a:gd name="T2" fmla="*/ 4 w 5"/>
                  <a:gd name="T3" fmla="*/ 10 h 10"/>
                  <a:gd name="T4" fmla="*/ 2 w 5"/>
                  <a:gd name="T5" fmla="*/ 10 h 10"/>
                  <a:gd name="T6" fmla="*/ 1 w 5"/>
                  <a:gd name="T7" fmla="*/ 9 h 10"/>
                  <a:gd name="T8" fmla="*/ 0 w 5"/>
                  <a:gd name="T9" fmla="*/ 1 h 10"/>
                  <a:gd name="T10" fmla="*/ 2 w 5"/>
                  <a:gd name="T11" fmla="*/ 0 h 10"/>
                  <a:gd name="T12" fmla="*/ 3 w 5"/>
                  <a:gd name="T13" fmla="*/ 0 h 10"/>
                  <a:gd name="T14" fmla="*/ 5 w 5"/>
                  <a:gd name="T15" fmla="*/ 1 h 10"/>
                  <a:gd name="T16" fmla="*/ 5 w 5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0">
                    <a:moveTo>
                      <a:pt x="5" y="9"/>
                    </a:moveTo>
                    <a:cubicBezTo>
                      <a:pt x="5" y="10"/>
                      <a:pt x="4" y="10"/>
                      <a:pt x="4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10"/>
                      <a:pt x="1" y="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1"/>
                      <a:pt x="5" y="1"/>
                    </a:cubicBezTo>
                    <a:lnTo>
                      <a:pt x="5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49"/>
              <p:cNvSpPr/>
              <p:nvPr/>
            </p:nvSpPr>
            <p:spPr bwMode="auto">
              <a:xfrm>
                <a:off x="3710" y="2213"/>
                <a:ext cx="9" cy="31"/>
              </a:xfrm>
              <a:custGeom>
                <a:avLst/>
                <a:gdLst>
                  <a:gd name="T0" fmla="*/ 4 w 4"/>
                  <a:gd name="T1" fmla="*/ 12 h 13"/>
                  <a:gd name="T2" fmla="*/ 3 w 4"/>
                  <a:gd name="T3" fmla="*/ 13 h 13"/>
                  <a:gd name="T4" fmla="*/ 1 w 4"/>
                  <a:gd name="T5" fmla="*/ 13 h 13"/>
                  <a:gd name="T6" fmla="*/ 0 w 4"/>
                  <a:gd name="T7" fmla="*/ 12 h 13"/>
                  <a:gd name="T8" fmla="*/ 0 w 4"/>
                  <a:gd name="T9" fmla="*/ 1 h 13"/>
                  <a:gd name="T10" fmla="*/ 1 w 4"/>
                  <a:gd name="T11" fmla="*/ 0 h 13"/>
                  <a:gd name="T12" fmla="*/ 3 w 4"/>
                  <a:gd name="T13" fmla="*/ 0 h 13"/>
                  <a:gd name="T14" fmla="*/ 4 w 4"/>
                  <a:gd name="T15" fmla="*/ 1 h 13"/>
                  <a:gd name="T16" fmla="*/ 4 w 4"/>
                  <a:gd name="T1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3">
                    <a:moveTo>
                      <a:pt x="4" y="12"/>
                    </a:moveTo>
                    <a:cubicBezTo>
                      <a:pt x="4" y="12"/>
                      <a:pt x="4" y="13"/>
                      <a:pt x="3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3"/>
                      <a:pt x="0" y="1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lnTo>
                      <a:pt x="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50"/>
              <p:cNvSpPr/>
              <p:nvPr/>
            </p:nvSpPr>
            <p:spPr bwMode="auto">
              <a:xfrm>
                <a:off x="3724" y="2204"/>
                <a:ext cx="12" cy="40"/>
              </a:xfrm>
              <a:custGeom>
                <a:avLst/>
                <a:gdLst>
                  <a:gd name="T0" fmla="*/ 5 w 5"/>
                  <a:gd name="T1" fmla="*/ 16 h 17"/>
                  <a:gd name="T2" fmla="*/ 3 w 5"/>
                  <a:gd name="T3" fmla="*/ 17 h 17"/>
                  <a:gd name="T4" fmla="*/ 2 w 5"/>
                  <a:gd name="T5" fmla="*/ 17 h 17"/>
                  <a:gd name="T6" fmla="*/ 0 w 5"/>
                  <a:gd name="T7" fmla="*/ 16 h 17"/>
                  <a:gd name="T8" fmla="*/ 0 w 5"/>
                  <a:gd name="T9" fmla="*/ 2 h 17"/>
                  <a:gd name="T10" fmla="*/ 1 w 5"/>
                  <a:gd name="T11" fmla="*/ 0 h 17"/>
                  <a:gd name="T12" fmla="*/ 3 w 5"/>
                  <a:gd name="T13" fmla="*/ 0 h 17"/>
                  <a:gd name="T14" fmla="*/ 4 w 5"/>
                  <a:gd name="T15" fmla="*/ 2 h 17"/>
                  <a:gd name="T16" fmla="*/ 5 w 5"/>
                  <a:gd name="T1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7">
                    <a:moveTo>
                      <a:pt x="5" y="16"/>
                    </a:moveTo>
                    <a:cubicBezTo>
                      <a:pt x="5" y="16"/>
                      <a:pt x="4" y="17"/>
                      <a:pt x="3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6"/>
                      <a:pt x="0" y="1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2"/>
                    </a:cubicBezTo>
                    <a:lnTo>
                      <a:pt x="5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51"/>
              <p:cNvSpPr/>
              <p:nvPr/>
            </p:nvSpPr>
            <p:spPr bwMode="auto">
              <a:xfrm>
                <a:off x="3693" y="2249"/>
                <a:ext cx="59" cy="9"/>
              </a:xfrm>
              <a:custGeom>
                <a:avLst/>
                <a:gdLst>
                  <a:gd name="T0" fmla="*/ 1 w 25"/>
                  <a:gd name="T1" fmla="*/ 4 h 4"/>
                  <a:gd name="T2" fmla="*/ 0 w 25"/>
                  <a:gd name="T3" fmla="*/ 3 h 4"/>
                  <a:gd name="T4" fmla="*/ 0 w 25"/>
                  <a:gd name="T5" fmla="*/ 2 h 4"/>
                  <a:gd name="T6" fmla="*/ 1 w 25"/>
                  <a:gd name="T7" fmla="*/ 0 h 4"/>
                  <a:gd name="T8" fmla="*/ 23 w 25"/>
                  <a:gd name="T9" fmla="*/ 0 h 4"/>
                  <a:gd name="T10" fmla="*/ 25 w 25"/>
                  <a:gd name="T11" fmla="*/ 1 h 4"/>
                  <a:gd name="T12" fmla="*/ 25 w 25"/>
                  <a:gd name="T13" fmla="*/ 2 h 4"/>
                  <a:gd name="T14" fmla="*/ 23 w 25"/>
                  <a:gd name="T15" fmla="*/ 4 h 4"/>
                  <a:gd name="T16" fmla="*/ 1 w 25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4">
                    <a:moveTo>
                      <a:pt x="1" y="4"/>
                    </a:moveTo>
                    <a:cubicBezTo>
                      <a:pt x="0" y="4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0"/>
                      <a:pt x="25" y="0"/>
                      <a:pt x="25" y="1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3"/>
                      <a:pt x="24" y="4"/>
                      <a:pt x="23" y="4"/>
                    </a:cubicBezTo>
                    <a:lnTo>
                      <a:pt x="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52"/>
              <p:cNvSpPr/>
              <p:nvPr/>
            </p:nvSpPr>
            <p:spPr bwMode="auto">
              <a:xfrm>
                <a:off x="3738" y="2213"/>
                <a:ext cx="10" cy="31"/>
              </a:xfrm>
              <a:custGeom>
                <a:avLst/>
                <a:gdLst>
                  <a:gd name="T0" fmla="*/ 4 w 4"/>
                  <a:gd name="T1" fmla="*/ 11 h 13"/>
                  <a:gd name="T2" fmla="*/ 3 w 4"/>
                  <a:gd name="T3" fmla="*/ 13 h 13"/>
                  <a:gd name="T4" fmla="*/ 2 w 4"/>
                  <a:gd name="T5" fmla="*/ 13 h 13"/>
                  <a:gd name="T6" fmla="*/ 0 w 4"/>
                  <a:gd name="T7" fmla="*/ 11 h 13"/>
                  <a:gd name="T8" fmla="*/ 0 w 4"/>
                  <a:gd name="T9" fmla="*/ 1 h 13"/>
                  <a:gd name="T10" fmla="*/ 1 w 4"/>
                  <a:gd name="T11" fmla="*/ 0 h 13"/>
                  <a:gd name="T12" fmla="*/ 3 w 4"/>
                  <a:gd name="T13" fmla="*/ 0 h 13"/>
                  <a:gd name="T14" fmla="*/ 4 w 4"/>
                  <a:gd name="T15" fmla="*/ 1 h 13"/>
                  <a:gd name="T16" fmla="*/ 4 w 4"/>
                  <a:gd name="T17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3">
                    <a:moveTo>
                      <a:pt x="4" y="11"/>
                    </a:moveTo>
                    <a:cubicBezTo>
                      <a:pt x="4" y="12"/>
                      <a:pt x="4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1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53"/>
              <p:cNvSpPr/>
              <p:nvPr/>
            </p:nvSpPr>
            <p:spPr bwMode="auto">
              <a:xfrm>
                <a:off x="3712" y="1608"/>
                <a:ext cx="10" cy="21"/>
              </a:xfrm>
              <a:custGeom>
                <a:avLst/>
                <a:gdLst>
                  <a:gd name="T0" fmla="*/ 3 w 4"/>
                  <a:gd name="T1" fmla="*/ 8 h 9"/>
                  <a:gd name="T2" fmla="*/ 2 w 4"/>
                  <a:gd name="T3" fmla="*/ 9 h 9"/>
                  <a:gd name="T4" fmla="*/ 1 w 4"/>
                  <a:gd name="T5" fmla="*/ 9 h 9"/>
                  <a:gd name="T6" fmla="*/ 0 w 4"/>
                  <a:gd name="T7" fmla="*/ 8 h 9"/>
                  <a:gd name="T8" fmla="*/ 0 w 4"/>
                  <a:gd name="T9" fmla="*/ 2 h 9"/>
                  <a:gd name="T10" fmla="*/ 1 w 4"/>
                  <a:gd name="T11" fmla="*/ 0 h 9"/>
                  <a:gd name="T12" fmla="*/ 3 w 4"/>
                  <a:gd name="T13" fmla="*/ 1 h 9"/>
                  <a:gd name="T14" fmla="*/ 4 w 4"/>
                  <a:gd name="T15" fmla="*/ 2 h 9"/>
                  <a:gd name="T16" fmla="*/ 3 w 4"/>
                  <a:gd name="T17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9">
                    <a:moveTo>
                      <a:pt x="3" y="8"/>
                    </a:moveTo>
                    <a:cubicBezTo>
                      <a:pt x="3" y="9"/>
                      <a:pt x="3" y="9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2"/>
                    </a:cubicBezTo>
                    <a:lnTo>
                      <a:pt x="3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54"/>
              <p:cNvSpPr/>
              <p:nvPr/>
            </p:nvSpPr>
            <p:spPr bwMode="auto">
              <a:xfrm>
                <a:off x="3724" y="1603"/>
                <a:ext cx="9" cy="26"/>
              </a:xfrm>
              <a:custGeom>
                <a:avLst/>
                <a:gdLst>
                  <a:gd name="T0" fmla="*/ 4 w 4"/>
                  <a:gd name="T1" fmla="*/ 10 h 11"/>
                  <a:gd name="T2" fmla="*/ 2 w 4"/>
                  <a:gd name="T3" fmla="*/ 11 h 11"/>
                  <a:gd name="T4" fmla="*/ 1 w 4"/>
                  <a:gd name="T5" fmla="*/ 11 h 11"/>
                  <a:gd name="T6" fmla="*/ 0 w 4"/>
                  <a:gd name="T7" fmla="*/ 10 h 11"/>
                  <a:gd name="T8" fmla="*/ 0 w 4"/>
                  <a:gd name="T9" fmla="*/ 2 h 11"/>
                  <a:gd name="T10" fmla="*/ 2 w 4"/>
                  <a:gd name="T11" fmla="*/ 0 h 11"/>
                  <a:gd name="T12" fmla="*/ 3 w 4"/>
                  <a:gd name="T13" fmla="*/ 0 h 11"/>
                  <a:gd name="T14" fmla="*/ 4 w 4"/>
                  <a:gd name="T15" fmla="*/ 2 h 11"/>
                  <a:gd name="T16" fmla="*/ 4 w 4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1">
                    <a:moveTo>
                      <a:pt x="4" y="10"/>
                    </a:moveTo>
                    <a:cubicBezTo>
                      <a:pt x="4" y="11"/>
                      <a:pt x="3" y="11"/>
                      <a:pt x="2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2"/>
                    </a:cubicBezTo>
                    <a:lnTo>
                      <a:pt x="4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55"/>
              <p:cNvSpPr/>
              <p:nvPr/>
            </p:nvSpPr>
            <p:spPr bwMode="auto">
              <a:xfrm>
                <a:off x="3736" y="1599"/>
                <a:ext cx="12" cy="33"/>
              </a:xfrm>
              <a:custGeom>
                <a:avLst/>
                <a:gdLst>
                  <a:gd name="T0" fmla="*/ 4 w 5"/>
                  <a:gd name="T1" fmla="*/ 13 h 14"/>
                  <a:gd name="T2" fmla="*/ 3 w 5"/>
                  <a:gd name="T3" fmla="*/ 14 h 14"/>
                  <a:gd name="T4" fmla="*/ 1 w 5"/>
                  <a:gd name="T5" fmla="*/ 14 h 14"/>
                  <a:gd name="T6" fmla="*/ 0 w 5"/>
                  <a:gd name="T7" fmla="*/ 12 h 14"/>
                  <a:gd name="T8" fmla="*/ 1 w 5"/>
                  <a:gd name="T9" fmla="*/ 1 h 14"/>
                  <a:gd name="T10" fmla="*/ 2 w 5"/>
                  <a:gd name="T11" fmla="*/ 0 h 14"/>
                  <a:gd name="T12" fmla="*/ 3 w 5"/>
                  <a:gd name="T13" fmla="*/ 0 h 14"/>
                  <a:gd name="T14" fmla="*/ 5 w 5"/>
                  <a:gd name="T15" fmla="*/ 1 h 14"/>
                  <a:gd name="T16" fmla="*/ 4 w 5"/>
                  <a:gd name="T17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4">
                    <a:moveTo>
                      <a:pt x="4" y="13"/>
                    </a:moveTo>
                    <a:cubicBezTo>
                      <a:pt x="4" y="13"/>
                      <a:pt x="3" y="14"/>
                      <a:pt x="3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lnTo>
                      <a:pt x="4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56"/>
              <p:cNvSpPr/>
              <p:nvPr/>
            </p:nvSpPr>
            <p:spPr bwMode="auto">
              <a:xfrm>
                <a:off x="3707" y="1632"/>
                <a:ext cx="50" cy="12"/>
              </a:xfrm>
              <a:custGeom>
                <a:avLst/>
                <a:gdLst>
                  <a:gd name="T0" fmla="*/ 2 w 21"/>
                  <a:gd name="T1" fmla="*/ 4 h 5"/>
                  <a:gd name="T2" fmla="*/ 1 w 21"/>
                  <a:gd name="T3" fmla="*/ 3 h 5"/>
                  <a:gd name="T4" fmla="*/ 1 w 21"/>
                  <a:gd name="T5" fmla="*/ 1 h 5"/>
                  <a:gd name="T6" fmla="*/ 2 w 21"/>
                  <a:gd name="T7" fmla="*/ 0 h 5"/>
                  <a:gd name="T8" fmla="*/ 20 w 21"/>
                  <a:gd name="T9" fmla="*/ 2 h 5"/>
                  <a:gd name="T10" fmla="*/ 21 w 21"/>
                  <a:gd name="T11" fmla="*/ 3 h 5"/>
                  <a:gd name="T12" fmla="*/ 21 w 21"/>
                  <a:gd name="T13" fmla="*/ 4 h 5"/>
                  <a:gd name="T14" fmla="*/ 20 w 21"/>
                  <a:gd name="T15" fmla="*/ 5 h 5"/>
                  <a:gd name="T16" fmla="*/ 2 w 21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5">
                    <a:moveTo>
                      <a:pt x="2" y="4"/>
                    </a:moveTo>
                    <a:cubicBezTo>
                      <a:pt x="1" y="4"/>
                      <a:pt x="0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1" y="2"/>
                      <a:pt x="21" y="2"/>
                      <a:pt x="21" y="3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4"/>
                      <a:pt x="21" y="5"/>
                      <a:pt x="20" y="5"/>
                    </a:cubicBez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57"/>
              <p:cNvSpPr/>
              <p:nvPr/>
            </p:nvSpPr>
            <p:spPr bwMode="auto">
              <a:xfrm>
                <a:off x="3748" y="1606"/>
                <a:ext cx="9" cy="26"/>
              </a:xfrm>
              <a:custGeom>
                <a:avLst/>
                <a:gdLst>
                  <a:gd name="T0" fmla="*/ 4 w 4"/>
                  <a:gd name="T1" fmla="*/ 10 h 11"/>
                  <a:gd name="T2" fmla="*/ 3 w 4"/>
                  <a:gd name="T3" fmla="*/ 11 h 11"/>
                  <a:gd name="T4" fmla="*/ 1 w 4"/>
                  <a:gd name="T5" fmla="*/ 11 h 11"/>
                  <a:gd name="T6" fmla="*/ 0 w 4"/>
                  <a:gd name="T7" fmla="*/ 10 h 11"/>
                  <a:gd name="T8" fmla="*/ 1 w 4"/>
                  <a:gd name="T9" fmla="*/ 1 h 11"/>
                  <a:gd name="T10" fmla="*/ 2 w 4"/>
                  <a:gd name="T11" fmla="*/ 0 h 11"/>
                  <a:gd name="T12" fmla="*/ 3 w 4"/>
                  <a:gd name="T13" fmla="*/ 0 h 11"/>
                  <a:gd name="T14" fmla="*/ 4 w 4"/>
                  <a:gd name="T15" fmla="*/ 1 h 11"/>
                  <a:gd name="T16" fmla="*/ 4 w 4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1">
                    <a:moveTo>
                      <a:pt x="4" y="10"/>
                    </a:moveTo>
                    <a:cubicBezTo>
                      <a:pt x="4" y="11"/>
                      <a:pt x="3" y="11"/>
                      <a:pt x="3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0"/>
                      <a:pt x="0" y="1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lnTo>
                      <a:pt x="4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58"/>
              <p:cNvSpPr/>
              <p:nvPr/>
            </p:nvSpPr>
            <p:spPr bwMode="auto">
              <a:xfrm>
                <a:off x="3831" y="1786"/>
                <a:ext cx="26" cy="17"/>
              </a:xfrm>
              <a:custGeom>
                <a:avLst/>
                <a:gdLst>
                  <a:gd name="T0" fmla="*/ 5 w 11"/>
                  <a:gd name="T1" fmla="*/ 7 h 7"/>
                  <a:gd name="T2" fmla="*/ 6 w 11"/>
                  <a:gd name="T3" fmla="*/ 7 h 7"/>
                  <a:gd name="T4" fmla="*/ 9 w 11"/>
                  <a:gd name="T5" fmla="*/ 7 h 7"/>
                  <a:gd name="T6" fmla="*/ 11 w 11"/>
                  <a:gd name="T7" fmla="*/ 1 h 7"/>
                  <a:gd name="T8" fmla="*/ 10 w 11"/>
                  <a:gd name="T9" fmla="*/ 0 h 7"/>
                  <a:gd name="T10" fmla="*/ 6 w 11"/>
                  <a:gd name="T11" fmla="*/ 0 h 7"/>
                  <a:gd name="T12" fmla="*/ 5 w 11"/>
                  <a:gd name="T13" fmla="*/ 0 h 7"/>
                  <a:gd name="T14" fmla="*/ 1 w 11"/>
                  <a:gd name="T15" fmla="*/ 0 h 7"/>
                  <a:gd name="T16" fmla="*/ 0 w 11"/>
                  <a:gd name="T17" fmla="*/ 1 h 7"/>
                  <a:gd name="T18" fmla="*/ 2 w 11"/>
                  <a:gd name="T19" fmla="*/ 7 h 7"/>
                  <a:gd name="T20" fmla="*/ 5 w 11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7">
                    <a:moveTo>
                      <a:pt x="5" y="7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9" y="0"/>
                      <a:pt x="8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7"/>
                      <a:pt x="2" y="7"/>
                      <a:pt x="2" y="7"/>
                    </a:cubicBezTo>
                    <a:lnTo>
                      <a:pt x="5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59"/>
              <p:cNvSpPr>
                <a:spLocks noEditPoints="1"/>
              </p:cNvSpPr>
              <p:nvPr/>
            </p:nvSpPr>
            <p:spPr bwMode="auto">
              <a:xfrm>
                <a:off x="3816" y="1805"/>
                <a:ext cx="55" cy="64"/>
              </a:xfrm>
              <a:custGeom>
                <a:avLst/>
                <a:gdLst>
                  <a:gd name="T0" fmla="*/ 8 w 23"/>
                  <a:gd name="T1" fmla="*/ 0 h 27"/>
                  <a:gd name="T2" fmla="*/ 0 w 23"/>
                  <a:gd name="T3" fmla="*/ 20 h 27"/>
                  <a:gd name="T4" fmla="*/ 16 w 23"/>
                  <a:gd name="T5" fmla="*/ 27 h 27"/>
                  <a:gd name="T6" fmla="*/ 23 w 23"/>
                  <a:gd name="T7" fmla="*/ 12 h 27"/>
                  <a:gd name="T8" fmla="*/ 15 w 23"/>
                  <a:gd name="T9" fmla="*/ 8 h 27"/>
                  <a:gd name="T10" fmla="*/ 14 w 23"/>
                  <a:gd name="T11" fmla="*/ 8 h 27"/>
                  <a:gd name="T12" fmla="*/ 12 w 23"/>
                  <a:gd name="T13" fmla="*/ 8 h 27"/>
                  <a:gd name="T14" fmla="*/ 10 w 23"/>
                  <a:gd name="T15" fmla="*/ 10 h 27"/>
                  <a:gd name="T16" fmla="*/ 12 w 23"/>
                  <a:gd name="T17" fmla="*/ 11 h 27"/>
                  <a:gd name="T18" fmla="*/ 15 w 23"/>
                  <a:gd name="T19" fmla="*/ 15 h 27"/>
                  <a:gd name="T20" fmla="*/ 15 w 23"/>
                  <a:gd name="T21" fmla="*/ 17 h 27"/>
                  <a:gd name="T22" fmla="*/ 13 w 23"/>
                  <a:gd name="T23" fmla="*/ 18 h 27"/>
                  <a:gd name="T24" fmla="*/ 13 w 23"/>
                  <a:gd name="T25" fmla="*/ 19 h 27"/>
                  <a:gd name="T26" fmla="*/ 11 w 23"/>
                  <a:gd name="T27" fmla="*/ 19 h 27"/>
                  <a:gd name="T28" fmla="*/ 11 w 23"/>
                  <a:gd name="T29" fmla="*/ 19 h 27"/>
                  <a:gd name="T30" fmla="*/ 9 w 23"/>
                  <a:gd name="T31" fmla="*/ 18 h 27"/>
                  <a:gd name="T32" fmla="*/ 8 w 23"/>
                  <a:gd name="T33" fmla="*/ 17 h 27"/>
                  <a:gd name="T34" fmla="*/ 8 w 23"/>
                  <a:gd name="T35" fmla="*/ 16 h 27"/>
                  <a:gd name="T36" fmla="*/ 9 w 23"/>
                  <a:gd name="T37" fmla="*/ 16 h 27"/>
                  <a:gd name="T38" fmla="*/ 10 w 23"/>
                  <a:gd name="T39" fmla="*/ 16 h 27"/>
                  <a:gd name="T40" fmla="*/ 12 w 23"/>
                  <a:gd name="T41" fmla="*/ 16 h 27"/>
                  <a:gd name="T42" fmla="*/ 13 w 23"/>
                  <a:gd name="T43" fmla="*/ 16 h 27"/>
                  <a:gd name="T44" fmla="*/ 13 w 23"/>
                  <a:gd name="T45" fmla="*/ 14 h 27"/>
                  <a:gd name="T46" fmla="*/ 12 w 23"/>
                  <a:gd name="T47" fmla="*/ 13 h 27"/>
                  <a:gd name="T48" fmla="*/ 10 w 23"/>
                  <a:gd name="T49" fmla="*/ 12 h 27"/>
                  <a:gd name="T50" fmla="*/ 9 w 23"/>
                  <a:gd name="T51" fmla="*/ 11 h 27"/>
                  <a:gd name="T52" fmla="*/ 9 w 23"/>
                  <a:gd name="T53" fmla="*/ 8 h 27"/>
                  <a:gd name="T54" fmla="*/ 11 w 23"/>
                  <a:gd name="T55" fmla="*/ 6 h 27"/>
                  <a:gd name="T56" fmla="*/ 12 w 23"/>
                  <a:gd name="T57" fmla="*/ 5 h 27"/>
                  <a:gd name="T58" fmla="*/ 13 w 23"/>
                  <a:gd name="T59" fmla="*/ 6 h 27"/>
                  <a:gd name="T60" fmla="*/ 13 w 23"/>
                  <a:gd name="T61" fmla="*/ 7 h 27"/>
                  <a:gd name="T62" fmla="*/ 14 w 23"/>
                  <a:gd name="T63" fmla="*/ 7 h 27"/>
                  <a:gd name="T64" fmla="*/ 15 w 23"/>
                  <a:gd name="T65" fmla="*/ 7 h 27"/>
                  <a:gd name="T66" fmla="*/ 15 w 23"/>
                  <a:gd name="T67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27">
                    <a:moveTo>
                      <a:pt x="15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9"/>
                      <a:pt x="0" y="1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4"/>
                      <a:pt x="4" y="27"/>
                      <a:pt x="8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20" y="27"/>
                      <a:pt x="23" y="24"/>
                      <a:pt x="23" y="2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8"/>
                      <a:pt x="19" y="0"/>
                      <a:pt x="15" y="0"/>
                    </a:cubicBezTo>
                    <a:close/>
                    <a:moveTo>
                      <a:pt x="15" y="8"/>
                    </a:moveTo>
                    <a:cubicBezTo>
                      <a:pt x="15" y="8"/>
                      <a:pt x="15" y="8"/>
                      <a:pt x="15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3" y="8"/>
                    </a:cubicBezTo>
                    <a:cubicBezTo>
                      <a:pt x="13" y="8"/>
                      <a:pt x="13" y="8"/>
                      <a:pt x="12" y="8"/>
                    </a:cubicBezTo>
                    <a:cubicBezTo>
                      <a:pt x="12" y="8"/>
                      <a:pt x="11" y="8"/>
                      <a:pt x="11" y="9"/>
                    </a:cubicBezTo>
                    <a:cubicBezTo>
                      <a:pt x="10" y="9"/>
                      <a:pt x="10" y="9"/>
                      <a:pt x="10" y="10"/>
                    </a:cubicBezTo>
                    <a:cubicBezTo>
                      <a:pt x="10" y="10"/>
                      <a:pt x="10" y="10"/>
                      <a:pt x="11" y="11"/>
                    </a:cubicBezTo>
                    <a:cubicBezTo>
                      <a:pt x="11" y="11"/>
                      <a:pt x="12" y="11"/>
                      <a:pt x="12" y="11"/>
                    </a:cubicBezTo>
                    <a:cubicBezTo>
                      <a:pt x="13" y="12"/>
                      <a:pt x="14" y="12"/>
                      <a:pt x="15" y="13"/>
                    </a:cubicBezTo>
                    <a:cubicBezTo>
                      <a:pt x="15" y="13"/>
                      <a:pt x="15" y="14"/>
                      <a:pt x="15" y="15"/>
                    </a:cubicBezTo>
                    <a:cubicBezTo>
                      <a:pt x="15" y="15"/>
                      <a:pt x="15" y="16"/>
                      <a:pt x="15" y="16"/>
                    </a:cubicBezTo>
                    <a:cubicBezTo>
                      <a:pt x="15" y="16"/>
                      <a:pt x="15" y="17"/>
                      <a:pt x="15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3" y="17"/>
                      <a:pt x="13" y="18"/>
                      <a:pt x="13" y="18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2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0" y="18"/>
                      <a:pt x="10" y="18"/>
                      <a:pt x="9" y="18"/>
                    </a:cubicBezTo>
                    <a:cubicBezTo>
                      <a:pt x="9" y="18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2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3"/>
                      <a:pt x="12" y="13"/>
                    </a:cubicBezTo>
                    <a:cubicBezTo>
                      <a:pt x="12" y="13"/>
                      <a:pt x="12" y="13"/>
                      <a:pt x="11" y="13"/>
                    </a:cubicBezTo>
                    <a:cubicBezTo>
                      <a:pt x="11" y="13"/>
                      <a:pt x="11" y="13"/>
                      <a:pt x="10" y="12"/>
                    </a:cubicBezTo>
                    <a:cubicBezTo>
                      <a:pt x="10" y="12"/>
                      <a:pt x="10" y="12"/>
                      <a:pt x="9" y="12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8" y="10"/>
                      <a:pt x="8" y="10"/>
                    </a:cubicBezTo>
                    <a:cubicBezTo>
                      <a:pt x="8" y="9"/>
                      <a:pt x="9" y="8"/>
                      <a:pt x="9" y="8"/>
                    </a:cubicBezTo>
                    <a:cubicBezTo>
                      <a:pt x="9" y="7"/>
                      <a:pt x="10" y="7"/>
                      <a:pt x="11" y="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5"/>
                      <a:pt x="12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8"/>
                      <a:pt x="15" y="8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60"/>
              <p:cNvSpPr/>
              <p:nvPr/>
            </p:nvSpPr>
            <p:spPr bwMode="auto">
              <a:xfrm>
                <a:off x="3854" y="1798"/>
                <a:ext cx="22" cy="17"/>
              </a:xfrm>
              <a:custGeom>
                <a:avLst/>
                <a:gdLst>
                  <a:gd name="T0" fmla="*/ 9 w 9"/>
                  <a:gd name="T1" fmla="*/ 4 h 7"/>
                  <a:gd name="T2" fmla="*/ 0 w 9"/>
                  <a:gd name="T3" fmla="*/ 2 h 7"/>
                  <a:gd name="T4" fmla="*/ 0 w 9"/>
                  <a:gd name="T5" fmla="*/ 2 h 7"/>
                  <a:gd name="T6" fmla="*/ 0 w 9"/>
                  <a:gd name="T7" fmla="*/ 2 h 7"/>
                  <a:gd name="T8" fmla="*/ 0 w 9"/>
                  <a:gd name="T9" fmla="*/ 2 h 7"/>
                  <a:gd name="T10" fmla="*/ 0 w 9"/>
                  <a:gd name="T11" fmla="*/ 2 h 7"/>
                  <a:gd name="T12" fmla="*/ 0 w 9"/>
                  <a:gd name="T13" fmla="*/ 2 h 7"/>
                  <a:gd name="T14" fmla="*/ 7 w 9"/>
                  <a:gd name="T15" fmla="*/ 7 h 7"/>
                  <a:gd name="T16" fmla="*/ 8 w 9"/>
                  <a:gd name="T17" fmla="*/ 7 h 7"/>
                  <a:gd name="T18" fmla="*/ 3 w 9"/>
                  <a:gd name="T19" fmla="*/ 2 h 7"/>
                  <a:gd name="T20" fmla="*/ 8 w 9"/>
                  <a:gd name="T21" fmla="*/ 4 h 7"/>
                  <a:gd name="T22" fmla="*/ 9 w 9"/>
                  <a:gd name="T2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7">
                    <a:moveTo>
                      <a:pt x="9" y="4"/>
                    </a:moveTo>
                    <a:cubicBezTo>
                      <a:pt x="6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5" y="3"/>
                      <a:pt x="7" y="7"/>
                      <a:pt x="7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4"/>
                      <a:pt x="5" y="3"/>
                      <a:pt x="3" y="2"/>
                    </a:cubicBezTo>
                    <a:cubicBezTo>
                      <a:pt x="6" y="3"/>
                      <a:pt x="8" y="4"/>
                      <a:pt x="8" y="4"/>
                    </a:cubicBezTo>
                    <a:cubicBezTo>
                      <a:pt x="9" y="4"/>
                      <a:pt x="9" y="4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61"/>
              <p:cNvSpPr>
                <a:spLocks noEditPoints="1"/>
              </p:cNvSpPr>
              <p:nvPr/>
            </p:nvSpPr>
            <p:spPr bwMode="auto">
              <a:xfrm>
                <a:off x="4032" y="2524"/>
                <a:ext cx="99" cy="83"/>
              </a:xfrm>
              <a:custGeom>
                <a:avLst/>
                <a:gdLst>
                  <a:gd name="T0" fmla="*/ 35 w 42"/>
                  <a:gd name="T1" fmla="*/ 6 h 35"/>
                  <a:gd name="T2" fmla="*/ 35 w 42"/>
                  <a:gd name="T3" fmla="*/ 6 h 35"/>
                  <a:gd name="T4" fmla="*/ 34 w 42"/>
                  <a:gd name="T5" fmla="*/ 5 h 35"/>
                  <a:gd name="T6" fmla="*/ 30 w 42"/>
                  <a:gd name="T7" fmla="*/ 5 h 35"/>
                  <a:gd name="T8" fmla="*/ 30 w 42"/>
                  <a:gd name="T9" fmla="*/ 6 h 35"/>
                  <a:gd name="T10" fmla="*/ 28 w 42"/>
                  <a:gd name="T11" fmla="*/ 6 h 35"/>
                  <a:gd name="T12" fmla="*/ 27 w 42"/>
                  <a:gd name="T13" fmla="*/ 4 h 35"/>
                  <a:gd name="T14" fmla="*/ 22 w 42"/>
                  <a:gd name="T15" fmla="*/ 0 h 35"/>
                  <a:gd name="T16" fmla="*/ 19 w 42"/>
                  <a:gd name="T17" fmla="*/ 0 h 35"/>
                  <a:gd name="T18" fmla="*/ 14 w 42"/>
                  <a:gd name="T19" fmla="*/ 4 h 35"/>
                  <a:gd name="T20" fmla="*/ 14 w 42"/>
                  <a:gd name="T21" fmla="*/ 7 h 35"/>
                  <a:gd name="T22" fmla="*/ 12 w 42"/>
                  <a:gd name="T23" fmla="*/ 7 h 35"/>
                  <a:gd name="T24" fmla="*/ 11 w 42"/>
                  <a:gd name="T25" fmla="*/ 6 h 35"/>
                  <a:gd name="T26" fmla="*/ 7 w 42"/>
                  <a:gd name="T27" fmla="*/ 6 h 35"/>
                  <a:gd name="T28" fmla="*/ 6 w 42"/>
                  <a:gd name="T29" fmla="*/ 7 h 35"/>
                  <a:gd name="T30" fmla="*/ 6 w 42"/>
                  <a:gd name="T31" fmla="*/ 7 h 35"/>
                  <a:gd name="T32" fmla="*/ 0 w 42"/>
                  <a:gd name="T33" fmla="*/ 14 h 35"/>
                  <a:gd name="T34" fmla="*/ 0 w 42"/>
                  <a:gd name="T35" fmla="*/ 28 h 35"/>
                  <a:gd name="T36" fmla="*/ 8 w 42"/>
                  <a:gd name="T37" fmla="*/ 35 h 35"/>
                  <a:gd name="T38" fmla="*/ 34 w 42"/>
                  <a:gd name="T39" fmla="*/ 35 h 35"/>
                  <a:gd name="T40" fmla="*/ 41 w 42"/>
                  <a:gd name="T41" fmla="*/ 27 h 35"/>
                  <a:gd name="T42" fmla="*/ 41 w 42"/>
                  <a:gd name="T43" fmla="*/ 13 h 35"/>
                  <a:gd name="T44" fmla="*/ 35 w 42"/>
                  <a:gd name="T45" fmla="*/ 6 h 35"/>
                  <a:gd name="T46" fmla="*/ 16 w 42"/>
                  <a:gd name="T47" fmla="*/ 4 h 35"/>
                  <a:gd name="T48" fmla="*/ 19 w 42"/>
                  <a:gd name="T49" fmla="*/ 3 h 35"/>
                  <a:gd name="T50" fmla="*/ 22 w 42"/>
                  <a:gd name="T51" fmla="*/ 3 h 35"/>
                  <a:gd name="T52" fmla="*/ 25 w 42"/>
                  <a:gd name="T53" fmla="*/ 4 h 35"/>
                  <a:gd name="T54" fmla="*/ 25 w 42"/>
                  <a:gd name="T55" fmla="*/ 6 h 35"/>
                  <a:gd name="T56" fmla="*/ 16 w 42"/>
                  <a:gd name="T57" fmla="*/ 7 h 35"/>
                  <a:gd name="T58" fmla="*/ 16 w 42"/>
                  <a:gd name="T59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35">
                    <a:moveTo>
                      <a:pt x="35" y="6"/>
                    </a:move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4" y="5"/>
                      <a:pt x="34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6"/>
                      <a:pt x="30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1"/>
                      <a:pt x="25" y="0"/>
                      <a:pt x="22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6" y="1"/>
                      <a:pt x="14" y="1"/>
                      <a:pt x="14" y="4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6"/>
                      <a:pt x="11" y="6"/>
                      <a:pt x="11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3" y="8"/>
                      <a:pt x="0" y="11"/>
                      <a:pt x="0" y="1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2"/>
                      <a:pt x="4" y="35"/>
                      <a:pt x="8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8" y="35"/>
                      <a:pt x="42" y="31"/>
                      <a:pt x="41" y="27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0"/>
                      <a:pt x="38" y="7"/>
                      <a:pt x="35" y="6"/>
                    </a:cubicBezTo>
                    <a:close/>
                    <a:moveTo>
                      <a:pt x="16" y="4"/>
                    </a:moveTo>
                    <a:cubicBezTo>
                      <a:pt x="16" y="4"/>
                      <a:pt x="16" y="3"/>
                      <a:pt x="19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5" y="3"/>
                      <a:pt x="25" y="3"/>
                      <a:pt x="25" y="4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6" y="7"/>
                      <a:pt x="16" y="7"/>
                      <a:pt x="16" y="7"/>
                    </a:cubicBezTo>
                    <a:lnTo>
                      <a:pt x="16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62"/>
              <p:cNvSpPr>
                <a:spLocks noEditPoints="1"/>
              </p:cNvSpPr>
              <p:nvPr/>
            </p:nvSpPr>
            <p:spPr bwMode="auto">
              <a:xfrm>
                <a:off x="4179" y="2624"/>
                <a:ext cx="71" cy="62"/>
              </a:xfrm>
              <a:custGeom>
                <a:avLst/>
                <a:gdLst>
                  <a:gd name="T0" fmla="*/ 25 w 30"/>
                  <a:gd name="T1" fmla="*/ 4 h 26"/>
                  <a:gd name="T2" fmla="*/ 26 w 30"/>
                  <a:gd name="T3" fmla="*/ 4 h 26"/>
                  <a:gd name="T4" fmla="*/ 25 w 30"/>
                  <a:gd name="T5" fmla="*/ 4 h 26"/>
                  <a:gd name="T6" fmla="*/ 22 w 30"/>
                  <a:gd name="T7" fmla="*/ 4 h 26"/>
                  <a:gd name="T8" fmla="*/ 21 w 30"/>
                  <a:gd name="T9" fmla="*/ 4 h 26"/>
                  <a:gd name="T10" fmla="*/ 20 w 30"/>
                  <a:gd name="T11" fmla="*/ 4 h 26"/>
                  <a:gd name="T12" fmla="*/ 20 w 30"/>
                  <a:gd name="T13" fmla="*/ 3 h 26"/>
                  <a:gd name="T14" fmla="*/ 16 w 30"/>
                  <a:gd name="T15" fmla="*/ 0 h 26"/>
                  <a:gd name="T16" fmla="*/ 13 w 30"/>
                  <a:gd name="T17" fmla="*/ 0 h 26"/>
                  <a:gd name="T18" fmla="*/ 10 w 30"/>
                  <a:gd name="T19" fmla="*/ 3 h 26"/>
                  <a:gd name="T20" fmla="*/ 10 w 30"/>
                  <a:gd name="T21" fmla="*/ 5 h 26"/>
                  <a:gd name="T22" fmla="*/ 8 w 30"/>
                  <a:gd name="T23" fmla="*/ 5 h 26"/>
                  <a:gd name="T24" fmla="*/ 8 w 30"/>
                  <a:gd name="T25" fmla="*/ 4 h 26"/>
                  <a:gd name="T26" fmla="*/ 5 w 30"/>
                  <a:gd name="T27" fmla="*/ 4 h 26"/>
                  <a:gd name="T28" fmla="*/ 4 w 30"/>
                  <a:gd name="T29" fmla="*/ 5 h 26"/>
                  <a:gd name="T30" fmla="*/ 4 w 30"/>
                  <a:gd name="T31" fmla="*/ 5 h 26"/>
                  <a:gd name="T32" fmla="*/ 0 w 30"/>
                  <a:gd name="T33" fmla="*/ 10 h 26"/>
                  <a:gd name="T34" fmla="*/ 0 w 30"/>
                  <a:gd name="T35" fmla="*/ 21 h 26"/>
                  <a:gd name="T36" fmla="*/ 5 w 30"/>
                  <a:gd name="T37" fmla="*/ 26 h 26"/>
                  <a:gd name="T38" fmla="*/ 25 w 30"/>
                  <a:gd name="T39" fmla="*/ 25 h 26"/>
                  <a:gd name="T40" fmla="*/ 30 w 30"/>
                  <a:gd name="T41" fmla="*/ 20 h 26"/>
                  <a:gd name="T42" fmla="*/ 30 w 30"/>
                  <a:gd name="T43" fmla="*/ 10 h 26"/>
                  <a:gd name="T44" fmla="*/ 25 w 30"/>
                  <a:gd name="T45" fmla="*/ 4 h 26"/>
                  <a:gd name="T46" fmla="*/ 12 w 30"/>
                  <a:gd name="T47" fmla="*/ 3 h 26"/>
                  <a:gd name="T48" fmla="*/ 13 w 30"/>
                  <a:gd name="T49" fmla="*/ 2 h 26"/>
                  <a:gd name="T50" fmla="*/ 16 w 30"/>
                  <a:gd name="T51" fmla="*/ 2 h 26"/>
                  <a:gd name="T52" fmla="*/ 18 w 30"/>
                  <a:gd name="T53" fmla="*/ 3 h 26"/>
                  <a:gd name="T54" fmla="*/ 18 w 30"/>
                  <a:gd name="T55" fmla="*/ 5 h 26"/>
                  <a:gd name="T56" fmla="*/ 12 w 30"/>
                  <a:gd name="T57" fmla="*/ 5 h 26"/>
                  <a:gd name="T58" fmla="*/ 12 w 30"/>
                  <a:gd name="T59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" h="26">
                    <a:moveTo>
                      <a:pt x="25" y="4"/>
                    </a:moveTo>
                    <a:cubicBezTo>
                      <a:pt x="25" y="4"/>
                      <a:pt x="26" y="4"/>
                      <a:pt x="26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1" y="4"/>
                      <a:pt x="21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1"/>
                      <a:pt x="18" y="0"/>
                      <a:pt x="1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0"/>
                      <a:pt x="10" y="1"/>
                      <a:pt x="10" y="3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5"/>
                      <a:pt x="0" y="8"/>
                      <a:pt x="0" y="1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4"/>
                      <a:pt x="2" y="26"/>
                      <a:pt x="5" y="26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8" y="25"/>
                      <a:pt x="30" y="23"/>
                      <a:pt x="30" y="2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7"/>
                      <a:pt x="28" y="5"/>
                      <a:pt x="25" y="4"/>
                    </a:cubicBezTo>
                    <a:close/>
                    <a:moveTo>
                      <a:pt x="12" y="3"/>
                    </a:moveTo>
                    <a:cubicBezTo>
                      <a:pt x="12" y="2"/>
                      <a:pt x="12" y="2"/>
                      <a:pt x="13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8" y="2"/>
                      <a:pt x="18" y="2"/>
                      <a:pt x="18" y="3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2" y="5"/>
                      <a:pt x="12" y="5"/>
                      <a:pt x="12" y="5"/>
                    </a:cubicBezTo>
                    <a:lnTo>
                      <a:pt x="1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63"/>
              <p:cNvSpPr>
                <a:spLocks noEditPoints="1"/>
              </p:cNvSpPr>
              <p:nvPr/>
            </p:nvSpPr>
            <p:spPr bwMode="auto">
              <a:xfrm>
                <a:off x="3812" y="2235"/>
                <a:ext cx="125" cy="107"/>
              </a:xfrm>
              <a:custGeom>
                <a:avLst/>
                <a:gdLst>
                  <a:gd name="T0" fmla="*/ 44 w 53"/>
                  <a:gd name="T1" fmla="*/ 8 h 45"/>
                  <a:gd name="T2" fmla="*/ 44 w 53"/>
                  <a:gd name="T3" fmla="*/ 8 h 45"/>
                  <a:gd name="T4" fmla="*/ 43 w 53"/>
                  <a:gd name="T5" fmla="*/ 7 h 45"/>
                  <a:gd name="T6" fmla="*/ 39 w 53"/>
                  <a:gd name="T7" fmla="*/ 7 h 45"/>
                  <a:gd name="T8" fmla="*/ 37 w 53"/>
                  <a:gd name="T9" fmla="*/ 8 h 45"/>
                  <a:gd name="T10" fmla="*/ 35 w 53"/>
                  <a:gd name="T11" fmla="*/ 8 h 45"/>
                  <a:gd name="T12" fmla="*/ 35 w 53"/>
                  <a:gd name="T13" fmla="*/ 5 h 45"/>
                  <a:gd name="T14" fmla="*/ 28 w 53"/>
                  <a:gd name="T15" fmla="*/ 0 h 45"/>
                  <a:gd name="T16" fmla="*/ 23 w 53"/>
                  <a:gd name="T17" fmla="*/ 0 h 45"/>
                  <a:gd name="T18" fmla="*/ 17 w 53"/>
                  <a:gd name="T19" fmla="*/ 5 h 45"/>
                  <a:gd name="T20" fmla="*/ 17 w 53"/>
                  <a:gd name="T21" fmla="*/ 8 h 45"/>
                  <a:gd name="T22" fmla="*/ 14 w 53"/>
                  <a:gd name="T23" fmla="*/ 8 h 45"/>
                  <a:gd name="T24" fmla="*/ 13 w 53"/>
                  <a:gd name="T25" fmla="*/ 7 h 45"/>
                  <a:gd name="T26" fmla="*/ 9 w 53"/>
                  <a:gd name="T27" fmla="*/ 7 h 45"/>
                  <a:gd name="T28" fmla="*/ 8 w 53"/>
                  <a:gd name="T29" fmla="*/ 9 h 45"/>
                  <a:gd name="T30" fmla="*/ 8 w 53"/>
                  <a:gd name="T31" fmla="*/ 9 h 45"/>
                  <a:gd name="T32" fmla="*/ 0 w 53"/>
                  <a:gd name="T33" fmla="*/ 18 h 45"/>
                  <a:gd name="T34" fmla="*/ 0 w 53"/>
                  <a:gd name="T35" fmla="*/ 36 h 45"/>
                  <a:gd name="T36" fmla="*/ 10 w 53"/>
                  <a:gd name="T37" fmla="*/ 45 h 45"/>
                  <a:gd name="T38" fmla="*/ 43 w 53"/>
                  <a:gd name="T39" fmla="*/ 44 h 45"/>
                  <a:gd name="T40" fmla="*/ 53 w 53"/>
                  <a:gd name="T41" fmla="*/ 34 h 45"/>
                  <a:gd name="T42" fmla="*/ 52 w 53"/>
                  <a:gd name="T43" fmla="*/ 17 h 45"/>
                  <a:gd name="T44" fmla="*/ 44 w 53"/>
                  <a:gd name="T45" fmla="*/ 8 h 45"/>
                  <a:gd name="T46" fmla="*/ 20 w 53"/>
                  <a:gd name="T47" fmla="*/ 5 h 45"/>
                  <a:gd name="T48" fmla="*/ 24 w 53"/>
                  <a:gd name="T49" fmla="*/ 3 h 45"/>
                  <a:gd name="T50" fmla="*/ 28 w 53"/>
                  <a:gd name="T51" fmla="*/ 3 h 45"/>
                  <a:gd name="T52" fmla="*/ 32 w 53"/>
                  <a:gd name="T53" fmla="*/ 5 h 45"/>
                  <a:gd name="T54" fmla="*/ 32 w 53"/>
                  <a:gd name="T55" fmla="*/ 8 h 45"/>
                  <a:gd name="T56" fmla="*/ 20 w 53"/>
                  <a:gd name="T57" fmla="*/ 8 h 45"/>
                  <a:gd name="T58" fmla="*/ 20 w 53"/>
                  <a:gd name="T59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3" h="45">
                    <a:moveTo>
                      <a:pt x="44" y="8"/>
                    </a:moveTo>
                    <a:cubicBezTo>
                      <a:pt x="44" y="8"/>
                      <a:pt x="44" y="8"/>
                      <a:pt x="44" y="8"/>
                    </a:cubicBezTo>
                    <a:cubicBezTo>
                      <a:pt x="44" y="7"/>
                      <a:pt x="44" y="7"/>
                      <a:pt x="43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8" y="7"/>
                      <a:pt x="37" y="7"/>
                      <a:pt x="37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1"/>
                      <a:pt x="32" y="0"/>
                      <a:pt x="28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0" y="0"/>
                      <a:pt x="17" y="1"/>
                      <a:pt x="17" y="5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7"/>
                      <a:pt x="13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8" y="7"/>
                      <a:pt x="8" y="8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0" y="13"/>
                      <a:pt x="0" y="18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1"/>
                      <a:pt x="4" y="45"/>
                      <a:pt x="10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9" y="44"/>
                      <a:pt x="53" y="40"/>
                      <a:pt x="53" y="34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2"/>
                      <a:pt x="49" y="8"/>
                      <a:pt x="44" y="8"/>
                    </a:cubicBezTo>
                    <a:close/>
                    <a:moveTo>
                      <a:pt x="20" y="5"/>
                    </a:moveTo>
                    <a:cubicBezTo>
                      <a:pt x="20" y="4"/>
                      <a:pt x="20" y="3"/>
                      <a:pt x="24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32" y="3"/>
                      <a:pt x="32" y="4"/>
                      <a:pt x="32" y="5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20" y="8"/>
                      <a:pt x="20" y="8"/>
                      <a:pt x="20" y="8"/>
                    </a:cubicBezTo>
                    <a:lnTo>
                      <a:pt x="2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64"/>
              <p:cNvSpPr>
                <a:spLocks noEditPoints="1"/>
              </p:cNvSpPr>
              <p:nvPr/>
            </p:nvSpPr>
            <p:spPr bwMode="auto">
              <a:xfrm>
                <a:off x="3923" y="2356"/>
                <a:ext cx="107" cy="109"/>
              </a:xfrm>
              <a:custGeom>
                <a:avLst/>
                <a:gdLst>
                  <a:gd name="T0" fmla="*/ 45 w 45"/>
                  <a:gd name="T1" fmla="*/ 26 h 46"/>
                  <a:gd name="T2" fmla="*/ 45 w 45"/>
                  <a:gd name="T3" fmla="*/ 8 h 46"/>
                  <a:gd name="T4" fmla="*/ 36 w 45"/>
                  <a:gd name="T5" fmla="*/ 0 h 46"/>
                  <a:gd name="T6" fmla="*/ 8 w 45"/>
                  <a:gd name="T7" fmla="*/ 1 h 46"/>
                  <a:gd name="T8" fmla="*/ 0 w 45"/>
                  <a:gd name="T9" fmla="*/ 9 h 46"/>
                  <a:gd name="T10" fmla="*/ 1 w 45"/>
                  <a:gd name="T11" fmla="*/ 27 h 46"/>
                  <a:gd name="T12" fmla="*/ 9 w 45"/>
                  <a:gd name="T13" fmla="*/ 35 h 46"/>
                  <a:gd name="T14" fmla="*/ 20 w 45"/>
                  <a:gd name="T15" fmla="*/ 35 h 46"/>
                  <a:gd name="T16" fmla="*/ 20 w 45"/>
                  <a:gd name="T17" fmla="*/ 41 h 46"/>
                  <a:gd name="T18" fmla="*/ 7 w 45"/>
                  <a:gd name="T19" fmla="*/ 41 h 46"/>
                  <a:gd name="T20" fmla="*/ 5 w 45"/>
                  <a:gd name="T21" fmla="*/ 44 h 46"/>
                  <a:gd name="T22" fmla="*/ 7 w 45"/>
                  <a:gd name="T23" fmla="*/ 46 h 46"/>
                  <a:gd name="T24" fmla="*/ 40 w 45"/>
                  <a:gd name="T25" fmla="*/ 45 h 46"/>
                  <a:gd name="T26" fmla="*/ 42 w 45"/>
                  <a:gd name="T27" fmla="*/ 43 h 46"/>
                  <a:gd name="T28" fmla="*/ 39 w 45"/>
                  <a:gd name="T29" fmla="*/ 40 h 46"/>
                  <a:gd name="T30" fmla="*/ 27 w 45"/>
                  <a:gd name="T31" fmla="*/ 41 h 46"/>
                  <a:gd name="T32" fmla="*/ 27 w 45"/>
                  <a:gd name="T33" fmla="*/ 35 h 46"/>
                  <a:gd name="T34" fmla="*/ 37 w 45"/>
                  <a:gd name="T35" fmla="*/ 35 h 46"/>
                  <a:gd name="T36" fmla="*/ 45 w 45"/>
                  <a:gd name="T37" fmla="*/ 26 h 46"/>
                  <a:gd name="T38" fmla="*/ 9 w 45"/>
                  <a:gd name="T39" fmla="*/ 32 h 46"/>
                  <a:gd name="T40" fmla="*/ 4 w 45"/>
                  <a:gd name="T41" fmla="*/ 27 h 46"/>
                  <a:gd name="T42" fmla="*/ 3 w 45"/>
                  <a:gd name="T43" fmla="*/ 9 h 46"/>
                  <a:gd name="T44" fmla="*/ 8 w 45"/>
                  <a:gd name="T45" fmla="*/ 4 h 46"/>
                  <a:gd name="T46" fmla="*/ 37 w 45"/>
                  <a:gd name="T47" fmla="*/ 3 h 46"/>
                  <a:gd name="T48" fmla="*/ 42 w 45"/>
                  <a:gd name="T49" fmla="*/ 8 h 46"/>
                  <a:gd name="T50" fmla="*/ 42 w 45"/>
                  <a:gd name="T51" fmla="*/ 26 h 46"/>
                  <a:gd name="T52" fmla="*/ 37 w 45"/>
                  <a:gd name="T53" fmla="*/ 31 h 46"/>
                  <a:gd name="T54" fmla="*/ 9 w 45"/>
                  <a:gd name="T55" fmla="*/ 3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5" h="46">
                    <a:moveTo>
                      <a:pt x="45" y="26"/>
                    </a:moveTo>
                    <a:cubicBezTo>
                      <a:pt x="45" y="8"/>
                      <a:pt x="45" y="8"/>
                      <a:pt x="45" y="8"/>
                    </a:cubicBezTo>
                    <a:cubicBezTo>
                      <a:pt x="45" y="4"/>
                      <a:pt x="41" y="0"/>
                      <a:pt x="36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4" y="1"/>
                      <a:pt x="0" y="5"/>
                      <a:pt x="0" y="9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32"/>
                      <a:pt x="5" y="35"/>
                      <a:pt x="9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6" y="41"/>
                      <a:pt x="4" y="42"/>
                      <a:pt x="5" y="44"/>
                    </a:cubicBezTo>
                    <a:cubicBezTo>
                      <a:pt x="5" y="45"/>
                      <a:pt x="6" y="46"/>
                      <a:pt x="7" y="46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1" y="45"/>
                      <a:pt x="42" y="44"/>
                      <a:pt x="42" y="43"/>
                    </a:cubicBezTo>
                    <a:cubicBezTo>
                      <a:pt x="42" y="41"/>
                      <a:pt x="41" y="40"/>
                      <a:pt x="39" y="40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42" y="34"/>
                      <a:pt x="45" y="31"/>
                      <a:pt x="45" y="26"/>
                    </a:cubicBezTo>
                    <a:close/>
                    <a:moveTo>
                      <a:pt x="9" y="32"/>
                    </a:moveTo>
                    <a:cubicBezTo>
                      <a:pt x="6" y="32"/>
                      <a:pt x="4" y="30"/>
                      <a:pt x="4" y="27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6"/>
                      <a:pt x="6" y="4"/>
                      <a:pt x="8" y="4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9" y="3"/>
                      <a:pt x="42" y="5"/>
                      <a:pt x="42" y="8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2" y="29"/>
                      <a:pt x="40" y="31"/>
                      <a:pt x="37" y="31"/>
                    </a:cubicBezTo>
                    <a:lnTo>
                      <a:pt x="9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65"/>
              <p:cNvSpPr/>
              <p:nvPr/>
            </p:nvSpPr>
            <p:spPr bwMode="auto">
              <a:xfrm>
                <a:off x="3940" y="2375"/>
                <a:ext cx="71" cy="9"/>
              </a:xfrm>
              <a:custGeom>
                <a:avLst/>
                <a:gdLst>
                  <a:gd name="T0" fmla="*/ 30 w 30"/>
                  <a:gd name="T1" fmla="*/ 2 h 4"/>
                  <a:gd name="T2" fmla="*/ 29 w 30"/>
                  <a:gd name="T3" fmla="*/ 3 h 4"/>
                  <a:gd name="T4" fmla="*/ 2 w 30"/>
                  <a:gd name="T5" fmla="*/ 4 h 4"/>
                  <a:gd name="T6" fmla="*/ 0 w 30"/>
                  <a:gd name="T7" fmla="*/ 2 h 4"/>
                  <a:gd name="T8" fmla="*/ 0 w 30"/>
                  <a:gd name="T9" fmla="*/ 2 h 4"/>
                  <a:gd name="T10" fmla="*/ 2 w 30"/>
                  <a:gd name="T11" fmla="*/ 1 h 4"/>
                  <a:gd name="T12" fmla="*/ 29 w 30"/>
                  <a:gd name="T13" fmla="*/ 0 h 4"/>
                  <a:gd name="T14" fmla="*/ 30 w 30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4">
                    <a:moveTo>
                      <a:pt x="30" y="2"/>
                    </a:moveTo>
                    <a:cubicBezTo>
                      <a:pt x="30" y="3"/>
                      <a:pt x="30" y="3"/>
                      <a:pt x="29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1"/>
                      <a:pt x="3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66"/>
              <p:cNvSpPr/>
              <p:nvPr/>
            </p:nvSpPr>
            <p:spPr bwMode="auto">
              <a:xfrm>
                <a:off x="3940" y="2387"/>
                <a:ext cx="71" cy="9"/>
              </a:xfrm>
              <a:custGeom>
                <a:avLst/>
                <a:gdLst>
                  <a:gd name="T0" fmla="*/ 30 w 30"/>
                  <a:gd name="T1" fmla="*/ 2 h 4"/>
                  <a:gd name="T2" fmla="*/ 29 w 30"/>
                  <a:gd name="T3" fmla="*/ 3 h 4"/>
                  <a:gd name="T4" fmla="*/ 2 w 30"/>
                  <a:gd name="T5" fmla="*/ 4 h 4"/>
                  <a:gd name="T6" fmla="*/ 0 w 30"/>
                  <a:gd name="T7" fmla="*/ 2 h 4"/>
                  <a:gd name="T8" fmla="*/ 0 w 30"/>
                  <a:gd name="T9" fmla="*/ 2 h 4"/>
                  <a:gd name="T10" fmla="*/ 2 w 30"/>
                  <a:gd name="T11" fmla="*/ 1 h 4"/>
                  <a:gd name="T12" fmla="*/ 29 w 30"/>
                  <a:gd name="T13" fmla="*/ 0 h 4"/>
                  <a:gd name="T14" fmla="*/ 30 w 30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4">
                    <a:moveTo>
                      <a:pt x="30" y="2"/>
                    </a:moveTo>
                    <a:cubicBezTo>
                      <a:pt x="30" y="3"/>
                      <a:pt x="30" y="3"/>
                      <a:pt x="29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1"/>
                      <a:pt x="3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67"/>
              <p:cNvSpPr/>
              <p:nvPr/>
            </p:nvSpPr>
            <p:spPr bwMode="auto">
              <a:xfrm>
                <a:off x="3942" y="2398"/>
                <a:ext cx="71" cy="10"/>
              </a:xfrm>
              <a:custGeom>
                <a:avLst/>
                <a:gdLst>
                  <a:gd name="T0" fmla="*/ 30 w 30"/>
                  <a:gd name="T1" fmla="*/ 2 h 4"/>
                  <a:gd name="T2" fmla="*/ 28 w 30"/>
                  <a:gd name="T3" fmla="*/ 3 h 4"/>
                  <a:gd name="T4" fmla="*/ 1 w 30"/>
                  <a:gd name="T5" fmla="*/ 4 h 4"/>
                  <a:gd name="T6" fmla="*/ 0 w 30"/>
                  <a:gd name="T7" fmla="*/ 2 h 4"/>
                  <a:gd name="T8" fmla="*/ 0 w 30"/>
                  <a:gd name="T9" fmla="*/ 2 h 4"/>
                  <a:gd name="T10" fmla="*/ 1 w 30"/>
                  <a:gd name="T11" fmla="*/ 1 h 4"/>
                  <a:gd name="T12" fmla="*/ 28 w 30"/>
                  <a:gd name="T13" fmla="*/ 0 h 4"/>
                  <a:gd name="T14" fmla="*/ 30 w 30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4">
                    <a:moveTo>
                      <a:pt x="30" y="2"/>
                    </a:moveTo>
                    <a:cubicBezTo>
                      <a:pt x="30" y="3"/>
                      <a:pt x="29" y="3"/>
                      <a:pt x="28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29" y="1"/>
                      <a:pt x="3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68"/>
              <p:cNvSpPr/>
              <p:nvPr/>
            </p:nvSpPr>
            <p:spPr bwMode="auto">
              <a:xfrm>
                <a:off x="3961" y="2410"/>
                <a:ext cx="52" cy="10"/>
              </a:xfrm>
              <a:custGeom>
                <a:avLst/>
                <a:gdLst>
                  <a:gd name="T0" fmla="*/ 22 w 22"/>
                  <a:gd name="T1" fmla="*/ 2 h 4"/>
                  <a:gd name="T2" fmla="*/ 20 w 22"/>
                  <a:gd name="T3" fmla="*/ 3 h 4"/>
                  <a:gd name="T4" fmla="*/ 1 w 22"/>
                  <a:gd name="T5" fmla="*/ 4 h 4"/>
                  <a:gd name="T6" fmla="*/ 0 w 22"/>
                  <a:gd name="T7" fmla="*/ 2 h 4"/>
                  <a:gd name="T8" fmla="*/ 0 w 22"/>
                  <a:gd name="T9" fmla="*/ 2 h 4"/>
                  <a:gd name="T10" fmla="*/ 1 w 22"/>
                  <a:gd name="T11" fmla="*/ 1 h 4"/>
                  <a:gd name="T12" fmla="*/ 20 w 22"/>
                  <a:gd name="T13" fmla="*/ 0 h 4"/>
                  <a:gd name="T14" fmla="*/ 22 w 22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4">
                    <a:moveTo>
                      <a:pt x="22" y="2"/>
                    </a:moveTo>
                    <a:cubicBezTo>
                      <a:pt x="22" y="3"/>
                      <a:pt x="21" y="3"/>
                      <a:pt x="20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2" y="1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69"/>
              <p:cNvSpPr>
                <a:spLocks noEditPoints="1"/>
              </p:cNvSpPr>
              <p:nvPr/>
            </p:nvSpPr>
            <p:spPr bwMode="auto">
              <a:xfrm>
                <a:off x="3954" y="1907"/>
                <a:ext cx="90" cy="93"/>
              </a:xfrm>
              <a:custGeom>
                <a:avLst/>
                <a:gdLst>
                  <a:gd name="T0" fmla="*/ 38 w 38"/>
                  <a:gd name="T1" fmla="*/ 22 h 39"/>
                  <a:gd name="T2" fmla="*/ 38 w 38"/>
                  <a:gd name="T3" fmla="*/ 7 h 39"/>
                  <a:gd name="T4" fmla="*/ 31 w 38"/>
                  <a:gd name="T5" fmla="*/ 0 h 39"/>
                  <a:gd name="T6" fmla="*/ 7 w 38"/>
                  <a:gd name="T7" fmla="*/ 0 h 39"/>
                  <a:gd name="T8" fmla="*/ 0 w 38"/>
                  <a:gd name="T9" fmla="*/ 7 h 39"/>
                  <a:gd name="T10" fmla="*/ 1 w 38"/>
                  <a:gd name="T11" fmla="*/ 23 h 39"/>
                  <a:gd name="T12" fmla="*/ 8 w 38"/>
                  <a:gd name="T13" fmla="*/ 30 h 39"/>
                  <a:gd name="T14" fmla="*/ 17 w 38"/>
                  <a:gd name="T15" fmla="*/ 29 h 39"/>
                  <a:gd name="T16" fmla="*/ 17 w 38"/>
                  <a:gd name="T17" fmla="*/ 34 h 39"/>
                  <a:gd name="T18" fmla="*/ 6 w 38"/>
                  <a:gd name="T19" fmla="*/ 34 h 39"/>
                  <a:gd name="T20" fmla="*/ 4 w 38"/>
                  <a:gd name="T21" fmla="*/ 37 h 39"/>
                  <a:gd name="T22" fmla="*/ 6 w 38"/>
                  <a:gd name="T23" fmla="*/ 39 h 39"/>
                  <a:gd name="T24" fmla="*/ 33 w 38"/>
                  <a:gd name="T25" fmla="*/ 38 h 39"/>
                  <a:gd name="T26" fmla="*/ 36 w 38"/>
                  <a:gd name="T27" fmla="*/ 36 h 39"/>
                  <a:gd name="T28" fmla="*/ 33 w 38"/>
                  <a:gd name="T29" fmla="*/ 34 h 39"/>
                  <a:gd name="T30" fmla="*/ 23 w 38"/>
                  <a:gd name="T31" fmla="*/ 34 h 39"/>
                  <a:gd name="T32" fmla="*/ 22 w 38"/>
                  <a:gd name="T33" fmla="*/ 29 h 39"/>
                  <a:gd name="T34" fmla="*/ 31 w 38"/>
                  <a:gd name="T35" fmla="*/ 29 h 39"/>
                  <a:gd name="T36" fmla="*/ 38 w 38"/>
                  <a:gd name="T37" fmla="*/ 22 h 39"/>
                  <a:gd name="T38" fmla="*/ 8 w 38"/>
                  <a:gd name="T39" fmla="*/ 27 h 39"/>
                  <a:gd name="T40" fmla="*/ 3 w 38"/>
                  <a:gd name="T41" fmla="*/ 23 h 39"/>
                  <a:gd name="T42" fmla="*/ 3 w 38"/>
                  <a:gd name="T43" fmla="*/ 7 h 39"/>
                  <a:gd name="T44" fmla="*/ 7 w 38"/>
                  <a:gd name="T45" fmla="*/ 3 h 39"/>
                  <a:gd name="T46" fmla="*/ 31 w 38"/>
                  <a:gd name="T47" fmla="*/ 2 h 39"/>
                  <a:gd name="T48" fmla="*/ 35 w 38"/>
                  <a:gd name="T49" fmla="*/ 7 h 39"/>
                  <a:gd name="T50" fmla="*/ 36 w 38"/>
                  <a:gd name="T51" fmla="*/ 22 h 39"/>
                  <a:gd name="T52" fmla="*/ 31 w 38"/>
                  <a:gd name="T53" fmla="*/ 26 h 39"/>
                  <a:gd name="T54" fmla="*/ 8 w 38"/>
                  <a:gd name="T55" fmla="*/ 2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7"/>
                      <a:pt x="38" y="7"/>
                      <a:pt x="38" y="7"/>
                    </a:cubicBezTo>
                    <a:cubicBezTo>
                      <a:pt x="38" y="3"/>
                      <a:pt x="35" y="0"/>
                      <a:pt x="3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7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7"/>
                      <a:pt x="4" y="30"/>
                      <a:pt x="8" y="30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5" y="35"/>
                      <a:pt x="4" y="35"/>
                      <a:pt x="4" y="37"/>
                    </a:cubicBezTo>
                    <a:cubicBezTo>
                      <a:pt x="4" y="38"/>
                      <a:pt x="5" y="39"/>
                      <a:pt x="6" y="39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5" y="38"/>
                      <a:pt x="36" y="37"/>
                      <a:pt x="36" y="36"/>
                    </a:cubicBezTo>
                    <a:cubicBezTo>
                      <a:pt x="36" y="35"/>
                      <a:pt x="35" y="34"/>
                      <a:pt x="33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5" y="29"/>
                      <a:pt x="38" y="26"/>
                      <a:pt x="38" y="22"/>
                    </a:cubicBezTo>
                    <a:close/>
                    <a:moveTo>
                      <a:pt x="8" y="27"/>
                    </a:moveTo>
                    <a:cubicBezTo>
                      <a:pt x="5" y="27"/>
                      <a:pt x="3" y="25"/>
                      <a:pt x="3" y="23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5"/>
                      <a:pt x="5" y="3"/>
                      <a:pt x="7" y="3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3" y="2"/>
                      <a:pt x="35" y="4"/>
                      <a:pt x="35" y="7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6" y="24"/>
                      <a:pt x="34" y="26"/>
                      <a:pt x="31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70"/>
              <p:cNvSpPr/>
              <p:nvPr/>
            </p:nvSpPr>
            <p:spPr bwMode="auto">
              <a:xfrm>
                <a:off x="3968" y="1924"/>
                <a:ext cx="62" cy="7"/>
              </a:xfrm>
              <a:custGeom>
                <a:avLst/>
                <a:gdLst>
                  <a:gd name="T0" fmla="*/ 26 w 26"/>
                  <a:gd name="T1" fmla="*/ 1 h 3"/>
                  <a:gd name="T2" fmla="*/ 24 w 26"/>
                  <a:gd name="T3" fmla="*/ 2 h 3"/>
                  <a:gd name="T4" fmla="*/ 1 w 26"/>
                  <a:gd name="T5" fmla="*/ 3 h 3"/>
                  <a:gd name="T6" fmla="*/ 0 w 26"/>
                  <a:gd name="T7" fmla="*/ 2 h 3"/>
                  <a:gd name="T8" fmla="*/ 0 w 26"/>
                  <a:gd name="T9" fmla="*/ 2 h 3"/>
                  <a:gd name="T10" fmla="*/ 1 w 26"/>
                  <a:gd name="T11" fmla="*/ 0 h 3"/>
                  <a:gd name="T12" fmla="*/ 24 w 26"/>
                  <a:gd name="T13" fmla="*/ 0 h 3"/>
                  <a:gd name="T14" fmla="*/ 26 w 26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26" y="1"/>
                    </a:moveTo>
                    <a:cubicBezTo>
                      <a:pt x="26" y="2"/>
                      <a:pt x="25" y="2"/>
                      <a:pt x="24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0"/>
                      <a:pt x="25" y="0"/>
                      <a:pt x="2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71"/>
              <p:cNvSpPr/>
              <p:nvPr/>
            </p:nvSpPr>
            <p:spPr bwMode="auto">
              <a:xfrm>
                <a:off x="3968" y="1933"/>
                <a:ext cx="62" cy="7"/>
              </a:xfrm>
              <a:custGeom>
                <a:avLst/>
                <a:gdLst>
                  <a:gd name="T0" fmla="*/ 26 w 26"/>
                  <a:gd name="T1" fmla="*/ 1 h 3"/>
                  <a:gd name="T2" fmla="*/ 24 w 26"/>
                  <a:gd name="T3" fmla="*/ 3 h 3"/>
                  <a:gd name="T4" fmla="*/ 2 w 26"/>
                  <a:gd name="T5" fmla="*/ 3 h 3"/>
                  <a:gd name="T6" fmla="*/ 0 w 26"/>
                  <a:gd name="T7" fmla="*/ 2 h 3"/>
                  <a:gd name="T8" fmla="*/ 0 w 26"/>
                  <a:gd name="T9" fmla="*/ 2 h 3"/>
                  <a:gd name="T10" fmla="*/ 1 w 26"/>
                  <a:gd name="T11" fmla="*/ 1 h 3"/>
                  <a:gd name="T12" fmla="*/ 24 w 26"/>
                  <a:gd name="T13" fmla="*/ 0 h 3"/>
                  <a:gd name="T14" fmla="*/ 26 w 26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26" y="1"/>
                    </a:moveTo>
                    <a:cubicBezTo>
                      <a:pt x="26" y="2"/>
                      <a:pt x="25" y="2"/>
                      <a:pt x="24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0"/>
                      <a:pt x="26" y="1"/>
                      <a:pt x="2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72"/>
              <p:cNvSpPr/>
              <p:nvPr/>
            </p:nvSpPr>
            <p:spPr bwMode="auto">
              <a:xfrm>
                <a:off x="3968" y="1943"/>
                <a:ext cx="62" cy="7"/>
              </a:xfrm>
              <a:custGeom>
                <a:avLst/>
                <a:gdLst>
                  <a:gd name="T0" fmla="*/ 26 w 26"/>
                  <a:gd name="T1" fmla="*/ 2 h 3"/>
                  <a:gd name="T2" fmla="*/ 25 w 26"/>
                  <a:gd name="T3" fmla="*/ 3 h 3"/>
                  <a:gd name="T4" fmla="*/ 2 w 26"/>
                  <a:gd name="T5" fmla="*/ 3 h 3"/>
                  <a:gd name="T6" fmla="*/ 0 w 26"/>
                  <a:gd name="T7" fmla="*/ 2 h 3"/>
                  <a:gd name="T8" fmla="*/ 0 w 26"/>
                  <a:gd name="T9" fmla="*/ 2 h 3"/>
                  <a:gd name="T10" fmla="*/ 2 w 26"/>
                  <a:gd name="T11" fmla="*/ 1 h 3"/>
                  <a:gd name="T12" fmla="*/ 24 w 26"/>
                  <a:gd name="T13" fmla="*/ 0 h 3"/>
                  <a:gd name="T14" fmla="*/ 26 w 26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26" y="2"/>
                    </a:moveTo>
                    <a:cubicBezTo>
                      <a:pt x="26" y="2"/>
                      <a:pt x="25" y="3"/>
                      <a:pt x="25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0"/>
                      <a:pt x="26" y="1"/>
                      <a:pt x="2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73"/>
              <p:cNvSpPr/>
              <p:nvPr/>
            </p:nvSpPr>
            <p:spPr bwMode="auto">
              <a:xfrm>
                <a:off x="3985" y="1955"/>
                <a:ext cx="45" cy="4"/>
              </a:xfrm>
              <a:custGeom>
                <a:avLst/>
                <a:gdLst>
                  <a:gd name="T0" fmla="*/ 19 w 19"/>
                  <a:gd name="T1" fmla="*/ 1 h 2"/>
                  <a:gd name="T2" fmla="*/ 18 w 19"/>
                  <a:gd name="T3" fmla="*/ 2 h 2"/>
                  <a:gd name="T4" fmla="*/ 2 w 19"/>
                  <a:gd name="T5" fmla="*/ 2 h 2"/>
                  <a:gd name="T6" fmla="*/ 0 w 19"/>
                  <a:gd name="T7" fmla="*/ 1 h 2"/>
                  <a:gd name="T8" fmla="*/ 0 w 19"/>
                  <a:gd name="T9" fmla="*/ 1 h 2"/>
                  <a:gd name="T10" fmla="*/ 2 w 19"/>
                  <a:gd name="T11" fmla="*/ 0 h 2"/>
                  <a:gd name="T12" fmla="*/ 18 w 19"/>
                  <a:gd name="T13" fmla="*/ 0 h 2"/>
                  <a:gd name="T14" fmla="*/ 19 w 19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">
                    <a:moveTo>
                      <a:pt x="19" y="1"/>
                    </a:moveTo>
                    <a:cubicBezTo>
                      <a:pt x="19" y="1"/>
                      <a:pt x="18" y="2"/>
                      <a:pt x="18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9" y="0"/>
                      <a:pt x="1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74"/>
              <p:cNvSpPr>
                <a:spLocks noEditPoints="1"/>
              </p:cNvSpPr>
              <p:nvPr/>
            </p:nvSpPr>
            <p:spPr bwMode="auto">
              <a:xfrm>
                <a:off x="3733" y="2679"/>
                <a:ext cx="79" cy="80"/>
              </a:xfrm>
              <a:custGeom>
                <a:avLst/>
                <a:gdLst>
                  <a:gd name="T0" fmla="*/ 33 w 33"/>
                  <a:gd name="T1" fmla="*/ 20 h 34"/>
                  <a:gd name="T2" fmla="*/ 32 w 33"/>
                  <a:gd name="T3" fmla="*/ 6 h 34"/>
                  <a:gd name="T4" fmla="*/ 26 w 33"/>
                  <a:gd name="T5" fmla="*/ 0 h 34"/>
                  <a:gd name="T6" fmla="*/ 5 w 33"/>
                  <a:gd name="T7" fmla="*/ 1 h 34"/>
                  <a:gd name="T8" fmla="*/ 0 w 33"/>
                  <a:gd name="T9" fmla="*/ 7 h 34"/>
                  <a:gd name="T10" fmla="*/ 0 w 33"/>
                  <a:gd name="T11" fmla="*/ 20 h 34"/>
                  <a:gd name="T12" fmla="*/ 6 w 33"/>
                  <a:gd name="T13" fmla="*/ 26 h 34"/>
                  <a:gd name="T14" fmla="*/ 14 w 33"/>
                  <a:gd name="T15" fmla="*/ 26 h 34"/>
                  <a:gd name="T16" fmla="*/ 14 w 33"/>
                  <a:gd name="T17" fmla="*/ 30 h 34"/>
                  <a:gd name="T18" fmla="*/ 5 w 33"/>
                  <a:gd name="T19" fmla="*/ 31 h 34"/>
                  <a:gd name="T20" fmla="*/ 3 w 33"/>
                  <a:gd name="T21" fmla="*/ 33 h 34"/>
                  <a:gd name="T22" fmla="*/ 5 w 33"/>
                  <a:gd name="T23" fmla="*/ 34 h 34"/>
                  <a:gd name="T24" fmla="*/ 29 w 33"/>
                  <a:gd name="T25" fmla="*/ 34 h 34"/>
                  <a:gd name="T26" fmla="*/ 30 w 33"/>
                  <a:gd name="T27" fmla="*/ 32 h 34"/>
                  <a:gd name="T28" fmla="*/ 29 w 33"/>
                  <a:gd name="T29" fmla="*/ 30 h 34"/>
                  <a:gd name="T30" fmla="*/ 19 w 33"/>
                  <a:gd name="T31" fmla="*/ 30 h 34"/>
                  <a:gd name="T32" fmla="*/ 19 w 33"/>
                  <a:gd name="T33" fmla="*/ 26 h 34"/>
                  <a:gd name="T34" fmla="*/ 27 w 33"/>
                  <a:gd name="T35" fmla="*/ 26 h 34"/>
                  <a:gd name="T36" fmla="*/ 33 w 33"/>
                  <a:gd name="T37" fmla="*/ 20 h 34"/>
                  <a:gd name="T38" fmla="*/ 6 w 33"/>
                  <a:gd name="T39" fmla="*/ 24 h 34"/>
                  <a:gd name="T40" fmla="*/ 2 w 33"/>
                  <a:gd name="T41" fmla="*/ 20 h 34"/>
                  <a:gd name="T42" fmla="*/ 2 w 33"/>
                  <a:gd name="T43" fmla="*/ 7 h 34"/>
                  <a:gd name="T44" fmla="*/ 6 w 33"/>
                  <a:gd name="T45" fmla="*/ 3 h 34"/>
                  <a:gd name="T46" fmla="*/ 26 w 33"/>
                  <a:gd name="T47" fmla="*/ 3 h 34"/>
                  <a:gd name="T48" fmla="*/ 30 w 33"/>
                  <a:gd name="T49" fmla="*/ 6 h 34"/>
                  <a:gd name="T50" fmla="*/ 30 w 33"/>
                  <a:gd name="T51" fmla="*/ 20 h 34"/>
                  <a:gd name="T52" fmla="*/ 27 w 33"/>
                  <a:gd name="T53" fmla="*/ 23 h 34"/>
                  <a:gd name="T54" fmla="*/ 6 w 33"/>
                  <a:gd name="T55" fmla="*/ 2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34">
                    <a:moveTo>
                      <a:pt x="33" y="20"/>
                    </a:moveTo>
                    <a:cubicBezTo>
                      <a:pt x="32" y="6"/>
                      <a:pt x="32" y="6"/>
                      <a:pt x="32" y="6"/>
                    </a:cubicBezTo>
                    <a:cubicBezTo>
                      <a:pt x="32" y="3"/>
                      <a:pt x="30" y="0"/>
                      <a:pt x="26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2" y="1"/>
                      <a:pt x="0" y="4"/>
                      <a:pt x="0" y="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4"/>
                      <a:pt x="3" y="26"/>
                      <a:pt x="6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4" y="31"/>
                      <a:pt x="3" y="31"/>
                      <a:pt x="3" y="33"/>
                    </a:cubicBezTo>
                    <a:cubicBezTo>
                      <a:pt x="3" y="34"/>
                      <a:pt x="4" y="34"/>
                      <a:pt x="5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0" y="34"/>
                      <a:pt x="30" y="33"/>
                      <a:pt x="30" y="32"/>
                    </a:cubicBezTo>
                    <a:cubicBezTo>
                      <a:pt x="30" y="31"/>
                      <a:pt x="30" y="30"/>
                      <a:pt x="2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30" y="26"/>
                      <a:pt x="33" y="23"/>
                      <a:pt x="33" y="20"/>
                    </a:cubicBezTo>
                    <a:close/>
                    <a:moveTo>
                      <a:pt x="6" y="24"/>
                    </a:moveTo>
                    <a:cubicBezTo>
                      <a:pt x="4" y="24"/>
                      <a:pt x="2" y="22"/>
                      <a:pt x="2" y="20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5"/>
                      <a:pt x="3" y="3"/>
                      <a:pt x="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8" y="3"/>
                      <a:pt x="30" y="4"/>
                      <a:pt x="30" y="6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1" y="22"/>
                      <a:pt x="29" y="23"/>
                      <a:pt x="27" y="23"/>
                    </a:cubicBezTo>
                    <a:lnTo>
                      <a:pt x="6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75"/>
              <p:cNvSpPr/>
              <p:nvPr/>
            </p:nvSpPr>
            <p:spPr bwMode="auto">
              <a:xfrm>
                <a:off x="3745" y="2693"/>
                <a:ext cx="52" cy="7"/>
              </a:xfrm>
              <a:custGeom>
                <a:avLst/>
                <a:gdLst>
                  <a:gd name="T0" fmla="*/ 22 w 22"/>
                  <a:gd name="T1" fmla="*/ 1 h 3"/>
                  <a:gd name="T2" fmla="*/ 21 w 22"/>
                  <a:gd name="T3" fmla="*/ 3 h 3"/>
                  <a:gd name="T4" fmla="*/ 1 w 22"/>
                  <a:gd name="T5" fmla="*/ 3 h 3"/>
                  <a:gd name="T6" fmla="*/ 0 w 22"/>
                  <a:gd name="T7" fmla="*/ 2 h 3"/>
                  <a:gd name="T8" fmla="*/ 0 w 22"/>
                  <a:gd name="T9" fmla="*/ 2 h 3"/>
                  <a:gd name="T10" fmla="*/ 1 w 22"/>
                  <a:gd name="T11" fmla="*/ 1 h 3"/>
                  <a:gd name="T12" fmla="*/ 21 w 22"/>
                  <a:gd name="T13" fmla="*/ 0 h 3"/>
                  <a:gd name="T14" fmla="*/ 22 w 2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">
                    <a:moveTo>
                      <a:pt x="22" y="1"/>
                    </a:moveTo>
                    <a:cubicBezTo>
                      <a:pt x="22" y="2"/>
                      <a:pt x="21" y="3"/>
                      <a:pt x="2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1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76"/>
              <p:cNvSpPr/>
              <p:nvPr/>
            </p:nvSpPr>
            <p:spPr bwMode="auto">
              <a:xfrm>
                <a:off x="3745" y="2702"/>
                <a:ext cx="52" cy="7"/>
              </a:xfrm>
              <a:custGeom>
                <a:avLst/>
                <a:gdLst>
                  <a:gd name="T0" fmla="*/ 22 w 22"/>
                  <a:gd name="T1" fmla="*/ 1 h 3"/>
                  <a:gd name="T2" fmla="*/ 21 w 22"/>
                  <a:gd name="T3" fmla="*/ 2 h 3"/>
                  <a:gd name="T4" fmla="*/ 1 w 22"/>
                  <a:gd name="T5" fmla="*/ 3 h 3"/>
                  <a:gd name="T6" fmla="*/ 0 w 22"/>
                  <a:gd name="T7" fmla="*/ 2 h 3"/>
                  <a:gd name="T8" fmla="*/ 0 w 22"/>
                  <a:gd name="T9" fmla="*/ 2 h 3"/>
                  <a:gd name="T10" fmla="*/ 1 w 22"/>
                  <a:gd name="T11" fmla="*/ 1 h 3"/>
                  <a:gd name="T12" fmla="*/ 21 w 22"/>
                  <a:gd name="T13" fmla="*/ 0 h 3"/>
                  <a:gd name="T14" fmla="*/ 22 w 2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">
                    <a:moveTo>
                      <a:pt x="22" y="1"/>
                    </a:moveTo>
                    <a:cubicBezTo>
                      <a:pt x="22" y="2"/>
                      <a:pt x="22" y="2"/>
                      <a:pt x="2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1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77"/>
              <p:cNvSpPr/>
              <p:nvPr/>
            </p:nvSpPr>
            <p:spPr bwMode="auto">
              <a:xfrm>
                <a:off x="3745" y="2712"/>
                <a:ext cx="52" cy="5"/>
              </a:xfrm>
              <a:custGeom>
                <a:avLst/>
                <a:gdLst>
                  <a:gd name="T0" fmla="*/ 22 w 22"/>
                  <a:gd name="T1" fmla="*/ 1 h 2"/>
                  <a:gd name="T2" fmla="*/ 21 w 22"/>
                  <a:gd name="T3" fmla="*/ 2 h 2"/>
                  <a:gd name="T4" fmla="*/ 1 w 22"/>
                  <a:gd name="T5" fmla="*/ 2 h 2"/>
                  <a:gd name="T6" fmla="*/ 0 w 22"/>
                  <a:gd name="T7" fmla="*/ 1 h 2"/>
                  <a:gd name="T8" fmla="*/ 0 w 22"/>
                  <a:gd name="T9" fmla="*/ 1 h 2"/>
                  <a:gd name="T10" fmla="*/ 1 w 22"/>
                  <a:gd name="T11" fmla="*/ 0 h 2"/>
                  <a:gd name="T12" fmla="*/ 21 w 22"/>
                  <a:gd name="T13" fmla="*/ 0 h 2"/>
                  <a:gd name="T14" fmla="*/ 22 w 22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2">
                    <a:moveTo>
                      <a:pt x="22" y="1"/>
                    </a:moveTo>
                    <a:cubicBezTo>
                      <a:pt x="22" y="2"/>
                      <a:pt x="22" y="2"/>
                      <a:pt x="2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78"/>
              <p:cNvSpPr/>
              <p:nvPr/>
            </p:nvSpPr>
            <p:spPr bwMode="auto">
              <a:xfrm>
                <a:off x="3759" y="2721"/>
                <a:ext cx="38" cy="5"/>
              </a:xfrm>
              <a:custGeom>
                <a:avLst/>
                <a:gdLst>
                  <a:gd name="T0" fmla="*/ 16 w 16"/>
                  <a:gd name="T1" fmla="*/ 1 h 2"/>
                  <a:gd name="T2" fmla="*/ 15 w 16"/>
                  <a:gd name="T3" fmla="*/ 2 h 2"/>
                  <a:gd name="T4" fmla="*/ 1 w 16"/>
                  <a:gd name="T5" fmla="*/ 2 h 2"/>
                  <a:gd name="T6" fmla="*/ 0 w 16"/>
                  <a:gd name="T7" fmla="*/ 1 h 2"/>
                  <a:gd name="T8" fmla="*/ 0 w 16"/>
                  <a:gd name="T9" fmla="*/ 1 h 2"/>
                  <a:gd name="T10" fmla="*/ 1 w 16"/>
                  <a:gd name="T11" fmla="*/ 0 h 2"/>
                  <a:gd name="T12" fmla="*/ 15 w 16"/>
                  <a:gd name="T13" fmla="*/ 0 h 2"/>
                  <a:gd name="T14" fmla="*/ 16 w 16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">
                    <a:moveTo>
                      <a:pt x="16" y="1"/>
                    </a:moveTo>
                    <a:cubicBezTo>
                      <a:pt x="16" y="1"/>
                      <a:pt x="16" y="2"/>
                      <a:pt x="15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6" y="0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79"/>
              <p:cNvSpPr>
                <a:spLocks noEditPoints="1"/>
              </p:cNvSpPr>
              <p:nvPr/>
            </p:nvSpPr>
            <p:spPr bwMode="auto">
              <a:xfrm>
                <a:off x="3660" y="2019"/>
                <a:ext cx="147" cy="109"/>
              </a:xfrm>
              <a:custGeom>
                <a:avLst/>
                <a:gdLst>
                  <a:gd name="T0" fmla="*/ 52 w 62"/>
                  <a:gd name="T1" fmla="*/ 0 h 46"/>
                  <a:gd name="T2" fmla="*/ 9 w 62"/>
                  <a:gd name="T3" fmla="*/ 1 h 46"/>
                  <a:gd name="T4" fmla="*/ 0 w 62"/>
                  <a:gd name="T5" fmla="*/ 11 h 46"/>
                  <a:gd name="T6" fmla="*/ 0 w 62"/>
                  <a:gd name="T7" fmla="*/ 37 h 46"/>
                  <a:gd name="T8" fmla="*/ 10 w 62"/>
                  <a:gd name="T9" fmla="*/ 46 h 46"/>
                  <a:gd name="T10" fmla="*/ 53 w 62"/>
                  <a:gd name="T11" fmla="*/ 45 h 46"/>
                  <a:gd name="T12" fmla="*/ 62 w 62"/>
                  <a:gd name="T13" fmla="*/ 35 h 46"/>
                  <a:gd name="T14" fmla="*/ 61 w 62"/>
                  <a:gd name="T15" fmla="*/ 9 h 46"/>
                  <a:gd name="T16" fmla="*/ 52 w 62"/>
                  <a:gd name="T17" fmla="*/ 0 h 46"/>
                  <a:gd name="T18" fmla="*/ 9 w 62"/>
                  <a:gd name="T19" fmla="*/ 5 h 46"/>
                  <a:gd name="T20" fmla="*/ 52 w 62"/>
                  <a:gd name="T21" fmla="*/ 4 h 46"/>
                  <a:gd name="T22" fmla="*/ 57 w 62"/>
                  <a:gd name="T23" fmla="*/ 9 h 46"/>
                  <a:gd name="T24" fmla="*/ 57 w 62"/>
                  <a:gd name="T25" fmla="*/ 12 h 46"/>
                  <a:gd name="T26" fmla="*/ 4 w 62"/>
                  <a:gd name="T27" fmla="*/ 13 h 46"/>
                  <a:gd name="T28" fmla="*/ 4 w 62"/>
                  <a:gd name="T29" fmla="*/ 11 h 46"/>
                  <a:gd name="T30" fmla="*/ 9 w 62"/>
                  <a:gd name="T31" fmla="*/ 5 h 46"/>
                  <a:gd name="T32" fmla="*/ 52 w 62"/>
                  <a:gd name="T33" fmla="*/ 41 h 46"/>
                  <a:gd name="T34" fmla="*/ 10 w 62"/>
                  <a:gd name="T35" fmla="*/ 42 h 46"/>
                  <a:gd name="T36" fmla="*/ 5 w 62"/>
                  <a:gd name="T37" fmla="*/ 37 h 46"/>
                  <a:gd name="T38" fmla="*/ 4 w 62"/>
                  <a:gd name="T39" fmla="*/ 23 h 46"/>
                  <a:gd name="T40" fmla="*/ 57 w 62"/>
                  <a:gd name="T41" fmla="*/ 22 h 46"/>
                  <a:gd name="T42" fmla="*/ 58 w 62"/>
                  <a:gd name="T43" fmla="*/ 36 h 46"/>
                  <a:gd name="T44" fmla="*/ 52 w 62"/>
                  <a:gd name="T45" fmla="*/ 4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2" h="46">
                    <a:moveTo>
                      <a:pt x="52" y="0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4" y="1"/>
                      <a:pt x="0" y="5"/>
                      <a:pt x="0" y="11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" y="42"/>
                      <a:pt x="5" y="46"/>
                      <a:pt x="10" y="46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8" y="45"/>
                      <a:pt x="62" y="41"/>
                      <a:pt x="62" y="35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61" y="4"/>
                      <a:pt x="57" y="0"/>
                      <a:pt x="52" y="0"/>
                    </a:cubicBezTo>
                    <a:close/>
                    <a:moveTo>
                      <a:pt x="9" y="5"/>
                    </a:moveTo>
                    <a:cubicBezTo>
                      <a:pt x="52" y="4"/>
                      <a:pt x="52" y="4"/>
                      <a:pt x="52" y="4"/>
                    </a:cubicBezTo>
                    <a:cubicBezTo>
                      <a:pt x="55" y="4"/>
                      <a:pt x="57" y="6"/>
                      <a:pt x="57" y="9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6" y="5"/>
                      <a:pt x="9" y="5"/>
                    </a:cubicBezTo>
                    <a:close/>
                    <a:moveTo>
                      <a:pt x="52" y="41"/>
                    </a:moveTo>
                    <a:cubicBezTo>
                      <a:pt x="10" y="42"/>
                      <a:pt x="10" y="42"/>
                      <a:pt x="10" y="42"/>
                    </a:cubicBezTo>
                    <a:cubicBezTo>
                      <a:pt x="7" y="42"/>
                      <a:pt x="5" y="40"/>
                      <a:pt x="5" y="37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8" y="39"/>
                      <a:pt x="55" y="41"/>
                      <a:pt x="5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80"/>
              <p:cNvSpPr/>
              <p:nvPr/>
            </p:nvSpPr>
            <p:spPr bwMode="auto">
              <a:xfrm>
                <a:off x="3679" y="2080"/>
                <a:ext cx="71" cy="12"/>
              </a:xfrm>
              <a:custGeom>
                <a:avLst/>
                <a:gdLst>
                  <a:gd name="T0" fmla="*/ 30 w 30"/>
                  <a:gd name="T1" fmla="*/ 2 h 5"/>
                  <a:gd name="T2" fmla="*/ 28 w 30"/>
                  <a:gd name="T3" fmla="*/ 4 h 5"/>
                  <a:gd name="T4" fmla="*/ 2 w 30"/>
                  <a:gd name="T5" fmla="*/ 5 h 5"/>
                  <a:gd name="T6" fmla="*/ 0 w 30"/>
                  <a:gd name="T7" fmla="*/ 3 h 5"/>
                  <a:gd name="T8" fmla="*/ 0 w 30"/>
                  <a:gd name="T9" fmla="*/ 3 h 5"/>
                  <a:gd name="T10" fmla="*/ 2 w 30"/>
                  <a:gd name="T11" fmla="*/ 1 h 5"/>
                  <a:gd name="T12" fmla="*/ 28 w 30"/>
                  <a:gd name="T13" fmla="*/ 0 h 5"/>
                  <a:gd name="T14" fmla="*/ 30 w 30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5">
                    <a:moveTo>
                      <a:pt x="30" y="2"/>
                    </a:moveTo>
                    <a:cubicBezTo>
                      <a:pt x="30" y="3"/>
                      <a:pt x="29" y="4"/>
                      <a:pt x="28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1"/>
                      <a:pt x="3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81"/>
              <p:cNvSpPr/>
              <p:nvPr/>
            </p:nvSpPr>
            <p:spPr bwMode="auto">
              <a:xfrm>
                <a:off x="3679" y="2099"/>
                <a:ext cx="43" cy="10"/>
              </a:xfrm>
              <a:custGeom>
                <a:avLst/>
                <a:gdLst>
                  <a:gd name="T0" fmla="*/ 18 w 18"/>
                  <a:gd name="T1" fmla="*/ 2 h 4"/>
                  <a:gd name="T2" fmla="*/ 16 w 18"/>
                  <a:gd name="T3" fmla="*/ 4 h 4"/>
                  <a:gd name="T4" fmla="*/ 3 w 18"/>
                  <a:gd name="T5" fmla="*/ 4 h 4"/>
                  <a:gd name="T6" fmla="*/ 0 w 18"/>
                  <a:gd name="T7" fmla="*/ 2 h 4"/>
                  <a:gd name="T8" fmla="*/ 0 w 18"/>
                  <a:gd name="T9" fmla="*/ 2 h 4"/>
                  <a:gd name="T10" fmla="*/ 3 w 18"/>
                  <a:gd name="T11" fmla="*/ 0 h 4"/>
                  <a:gd name="T12" fmla="*/ 16 w 18"/>
                  <a:gd name="T13" fmla="*/ 0 h 4"/>
                  <a:gd name="T14" fmla="*/ 18 w 18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4">
                    <a:moveTo>
                      <a:pt x="18" y="2"/>
                    </a:moveTo>
                    <a:cubicBezTo>
                      <a:pt x="18" y="3"/>
                      <a:pt x="17" y="4"/>
                      <a:pt x="16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1" y="4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1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82"/>
              <p:cNvSpPr>
                <a:spLocks noEditPoints="1"/>
              </p:cNvSpPr>
              <p:nvPr/>
            </p:nvSpPr>
            <p:spPr bwMode="auto">
              <a:xfrm>
                <a:off x="3726" y="2586"/>
                <a:ext cx="112" cy="83"/>
              </a:xfrm>
              <a:custGeom>
                <a:avLst/>
                <a:gdLst>
                  <a:gd name="T0" fmla="*/ 39 w 47"/>
                  <a:gd name="T1" fmla="*/ 0 h 35"/>
                  <a:gd name="T2" fmla="*/ 7 w 47"/>
                  <a:gd name="T3" fmla="*/ 1 h 35"/>
                  <a:gd name="T4" fmla="*/ 0 w 47"/>
                  <a:gd name="T5" fmla="*/ 8 h 35"/>
                  <a:gd name="T6" fmla="*/ 1 w 47"/>
                  <a:gd name="T7" fmla="*/ 28 h 35"/>
                  <a:gd name="T8" fmla="*/ 8 w 47"/>
                  <a:gd name="T9" fmla="*/ 35 h 35"/>
                  <a:gd name="T10" fmla="*/ 40 w 47"/>
                  <a:gd name="T11" fmla="*/ 34 h 35"/>
                  <a:gd name="T12" fmla="*/ 47 w 47"/>
                  <a:gd name="T13" fmla="*/ 27 h 35"/>
                  <a:gd name="T14" fmla="*/ 46 w 47"/>
                  <a:gd name="T15" fmla="*/ 7 h 35"/>
                  <a:gd name="T16" fmla="*/ 39 w 47"/>
                  <a:gd name="T17" fmla="*/ 0 h 35"/>
                  <a:gd name="T18" fmla="*/ 7 w 47"/>
                  <a:gd name="T19" fmla="*/ 4 h 35"/>
                  <a:gd name="T20" fmla="*/ 39 w 47"/>
                  <a:gd name="T21" fmla="*/ 3 h 35"/>
                  <a:gd name="T22" fmla="*/ 43 w 47"/>
                  <a:gd name="T23" fmla="*/ 7 h 35"/>
                  <a:gd name="T24" fmla="*/ 43 w 47"/>
                  <a:gd name="T25" fmla="*/ 9 h 35"/>
                  <a:gd name="T26" fmla="*/ 3 w 47"/>
                  <a:gd name="T27" fmla="*/ 10 h 35"/>
                  <a:gd name="T28" fmla="*/ 3 w 47"/>
                  <a:gd name="T29" fmla="*/ 8 h 35"/>
                  <a:gd name="T30" fmla="*/ 7 w 47"/>
                  <a:gd name="T31" fmla="*/ 4 h 35"/>
                  <a:gd name="T32" fmla="*/ 40 w 47"/>
                  <a:gd name="T33" fmla="*/ 31 h 35"/>
                  <a:gd name="T34" fmla="*/ 8 w 47"/>
                  <a:gd name="T35" fmla="*/ 32 h 35"/>
                  <a:gd name="T36" fmla="*/ 4 w 47"/>
                  <a:gd name="T37" fmla="*/ 28 h 35"/>
                  <a:gd name="T38" fmla="*/ 4 w 47"/>
                  <a:gd name="T39" fmla="*/ 18 h 35"/>
                  <a:gd name="T40" fmla="*/ 43 w 47"/>
                  <a:gd name="T41" fmla="*/ 17 h 35"/>
                  <a:gd name="T42" fmla="*/ 44 w 47"/>
                  <a:gd name="T43" fmla="*/ 27 h 35"/>
                  <a:gd name="T44" fmla="*/ 40 w 47"/>
                  <a:gd name="T45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35">
                    <a:moveTo>
                      <a:pt x="39" y="0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3" y="1"/>
                      <a:pt x="0" y="4"/>
                      <a:pt x="0" y="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32"/>
                      <a:pt x="4" y="35"/>
                      <a:pt x="8" y="35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4" y="34"/>
                      <a:pt x="47" y="31"/>
                      <a:pt x="47" y="27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3"/>
                      <a:pt x="43" y="0"/>
                      <a:pt x="39" y="0"/>
                    </a:cubicBezTo>
                    <a:close/>
                    <a:moveTo>
                      <a:pt x="7" y="4"/>
                    </a:moveTo>
                    <a:cubicBezTo>
                      <a:pt x="39" y="3"/>
                      <a:pt x="39" y="3"/>
                      <a:pt x="39" y="3"/>
                    </a:cubicBezTo>
                    <a:cubicBezTo>
                      <a:pt x="41" y="3"/>
                      <a:pt x="43" y="5"/>
                      <a:pt x="43" y="7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lose/>
                    <a:moveTo>
                      <a:pt x="40" y="31"/>
                    </a:moveTo>
                    <a:cubicBezTo>
                      <a:pt x="8" y="32"/>
                      <a:pt x="8" y="32"/>
                      <a:pt x="8" y="32"/>
                    </a:cubicBezTo>
                    <a:cubicBezTo>
                      <a:pt x="6" y="32"/>
                      <a:pt x="4" y="30"/>
                      <a:pt x="4" y="2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9"/>
                      <a:pt x="42" y="31"/>
                      <a:pt x="40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83"/>
              <p:cNvSpPr/>
              <p:nvPr/>
            </p:nvSpPr>
            <p:spPr bwMode="auto">
              <a:xfrm>
                <a:off x="3743" y="2633"/>
                <a:ext cx="52" cy="8"/>
              </a:xfrm>
              <a:custGeom>
                <a:avLst/>
                <a:gdLst>
                  <a:gd name="T0" fmla="*/ 22 w 22"/>
                  <a:gd name="T1" fmla="*/ 1 h 3"/>
                  <a:gd name="T2" fmla="*/ 20 w 22"/>
                  <a:gd name="T3" fmla="*/ 3 h 3"/>
                  <a:gd name="T4" fmla="*/ 1 w 22"/>
                  <a:gd name="T5" fmla="*/ 3 h 3"/>
                  <a:gd name="T6" fmla="*/ 0 w 22"/>
                  <a:gd name="T7" fmla="*/ 2 h 3"/>
                  <a:gd name="T8" fmla="*/ 0 w 22"/>
                  <a:gd name="T9" fmla="*/ 2 h 3"/>
                  <a:gd name="T10" fmla="*/ 1 w 22"/>
                  <a:gd name="T11" fmla="*/ 0 h 3"/>
                  <a:gd name="T12" fmla="*/ 20 w 22"/>
                  <a:gd name="T13" fmla="*/ 0 h 3"/>
                  <a:gd name="T14" fmla="*/ 22 w 2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">
                    <a:moveTo>
                      <a:pt x="22" y="1"/>
                    </a:moveTo>
                    <a:cubicBezTo>
                      <a:pt x="22" y="2"/>
                      <a:pt x="21" y="3"/>
                      <a:pt x="2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2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84"/>
              <p:cNvSpPr/>
              <p:nvPr/>
            </p:nvSpPr>
            <p:spPr bwMode="auto">
              <a:xfrm>
                <a:off x="3743" y="2648"/>
                <a:ext cx="31" cy="7"/>
              </a:xfrm>
              <a:custGeom>
                <a:avLst/>
                <a:gdLst>
                  <a:gd name="T0" fmla="*/ 13 w 13"/>
                  <a:gd name="T1" fmla="*/ 1 h 3"/>
                  <a:gd name="T2" fmla="*/ 11 w 13"/>
                  <a:gd name="T3" fmla="*/ 3 h 3"/>
                  <a:gd name="T4" fmla="*/ 1 w 13"/>
                  <a:gd name="T5" fmla="*/ 3 h 3"/>
                  <a:gd name="T6" fmla="*/ 0 w 13"/>
                  <a:gd name="T7" fmla="*/ 1 h 3"/>
                  <a:gd name="T8" fmla="*/ 0 w 13"/>
                  <a:gd name="T9" fmla="*/ 1 h 3"/>
                  <a:gd name="T10" fmla="*/ 1 w 13"/>
                  <a:gd name="T11" fmla="*/ 0 h 3"/>
                  <a:gd name="T12" fmla="*/ 11 w 13"/>
                  <a:gd name="T13" fmla="*/ 0 h 3"/>
                  <a:gd name="T14" fmla="*/ 13 w 1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3">
                    <a:moveTo>
                      <a:pt x="13" y="1"/>
                    </a:moveTo>
                    <a:cubicBezTo>
                      <a:pt x="13" y="2"/>
                      <a:pt x="12" y="3"/>
                      <a:pt x="1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0"/>
                      <a:pt x="1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85"/>
              <p:cNvSpPr>
                <a:spLocks noEditPoints="1"/>
              </p:cNvSpPr>
              <p:nvPr/>
            </p:nvSpPr>
            <p:spPr bwMode="auto">
              <a:xfrm>
                <a:off x="3861" y="2484"/>
                <a:ext cx="15" cy="28"/>
              </a:xfrm>
              <a:custGeom>
                <a:avLst/>
                <a:gdLst>
                  <a:gd name="T0" fmla="*/ 1 w 6"/>
                  <a:gd name="T1" fmla="*/ 6 h 12"/>
                  <a:gd name="T2" fmla="*/ 0 w 6"/>
                  <a:gd name="T3" fmla="*/ 7 h 12"/>
                  <a:gd name="T4" fmla="*/ 0 w 6"/>
                  <a:gd name="T5" fmla="*/ 9 h 12"/>
                  <a:gd name="T6" fmla="*/ 1 w 6"/>
                  <a:gd name="T7" fmla="*/ 9 h 12"/>
                  <a:gd name="T8" fmla="*/ 2 w 6"/>
                  <a:gd name="T9" fmla="*/ 10 h 12"/>
                  <a:gd name="T10" fmla="*/ 2 w 6"/>
                  <a:gd name="T11" fmla="*/ 11 h 12"/>
                  <a:gd name="T12" fmla="*/ 2 w 6"/>
                  <a:gd name="T13" fmla="*/ 12 h 12"/>
                  <a:gd name="T14" fmla="*/ 2 w 6"/>
                  <a:gd name="T15" fmla="*/ 11 h 12"/>
                  <a:gd name="T16" fmla="*/ 2 w 6"/>
                  <a:gd name="T17" fmla="*/ 10 h 12"/>
                  <a:gd name="T18" fmla="*/ 3 w 6"/>
                  <a:gd name="T19" fmla="*/ 10 h 12"/>
                  <a:gd name="T20" fmla="*/ 3 w 6"/>
                  <a:gd name="T21" fmla="*/ 11 h 12"/>
                  <a:gd name="T22" fmla="*/ 4 w 6"/>
                  <a:gd name="T23" fmla="*/ 12 h 12"/>
                  <a:gd name="T24" fmla="*/ 4 w 6"/>
                  <a:gd name="T25" fmla="*/ 11 h 12"/>
                  <a:gd name="T26" fmla="*/ 4 w 6"/>
                  <a:gd name="T27" fmla="*/ 10 h 12"/>
                  <a:gd name="T28" fmla="*/ 5 w 6"/>
                  <a:gd name="T29" fmla="*/ 10 h 12"/>
                  <a:gd name="T30" fmla="*/ 6 w 6"/>
                  <a:gd name="T31" fmla="*/ 10 h 12"/>
                  <a:gd name="T32" fmla="*/ 6 w 6"/>
                  <a:gd name="T33" fmla="*/ 9 h 12"/>
                  <a:gd name="T34" fmla="*/ 6 w 6"/>
                  <a:gd name="T35" fmla="*/ 9 h 12"/>
                  <a:gd name="T36" fmla="*/ 6 w 6"/>
                  <a:gd name="T37" fmla="*/ 8 h 12"/>
                  <a:gd name="T38" fmla="*/ 6 w 6"/>
                  <a:gd name="T39" fmla="*/ 8 h 12"/>
                  <a:gd name="T40" fmla="*/ 5 w 6"/>
                  <a:gd name="T41" fmla="*/ 8 h 12"/>
                  <a:gd name="T42" fmla="*/ 4 w 6"/>
                  <a:gd name="T43" fmla="*/ 9 h 12"/>
                  <a:gd name="T44" fmla="*/ 4 w 6"/>
                  <a:gd name="T45" fmla="*/ 6 h 12"/>
                  <a:gd name="T46" fmla="*/ 4 w 6"/>
                  <a:gd name="T47" fmla="*/ 6 h 12"/>
                  <a:gd name="T48" fmla="*/ 5 w 6"/>
                  <a:gd name="T49" fmla="*/ 5 h 12"/>
                  <a:gd name="T50" fmla="*/ 6 w 6"/>
                  <a:gd name="T51" fmla="*/ 5 h 12"/>
                  <a:gd name="T52" fmla="*/ 6 w 6"/>
                  <a:gd name="T53" fmla="*/ 4 h 12"/>
                  <a:gd name="T54" fmla="*/ 6 w 6"/>
                  <a:gd name="T55" fmla="*/ 3 h 12"/>
                  <a:gd name="T56" fmla="*/ 5 w 6"/>
                  <a:gd name="T57" fmla="*/ 2 h 12"/>
                  <a:gd name="T58" fmla="*/ 4 w 6"/>
                  <a:gd name="T59" fmla="*/ 2 h 12"/>
                  <a:gd name="T60" fmla="*/ 4 w 6"/>
                  <a:gd name="T61" fmla="*/ 0 h 12"/>
                  <a:gd name="T62" fmla="*/ 4 w 6"/>
                  <a:gd name="T63" fmla="*/ 0 h 12"/>
                  <a:gd name="T64" fmla="*/ 4 w 6"/>
                  <a:gd name="T65" fmla="*/ 0 h 12"/>
                  <a:gd name="T66" fmla="*/ 4 w 6"/>
                  <a:gd name="T67" fmla="*/ 1 h 12"/>
                  <a:gd name="T68" fmla="*/ 3 w 6"/>
                  <a:gd name="T69" fmla="*/ 1 h 12"/>
                  <a:gd name="T70" fmla="*/ 3 w 6"/>
                  <a:gd name="T71" fmla="*/ 1 h 12"/>
                  <a:gd name="T72" fmla="*/ 3 w 6"/>
                  <a:gd name="T73" fmla="*/ 0 h 12"/>
                  <a:gd name="T74" fmla="*/ 2 w 6"/>
                  <a:gd name="T75" fmla="*/ 0 h 12"/>
                  <a:gd name="T76" fmla="*/ 2 w 6"/>
                  <a:gd name="T77" fmla="*/ 0 h 12"/>
                  <a:gd name="T78" fmla="*/ 2 w 6"/>
                  <a:gd name="T79" fmla="*/ 1 h 12"/>
                  <a:gd name="T80" fmla="*/ 1 w 6"/>
                  <a:gd name="T81" fmla="*/ 1 h 12"/>
                  <a:gd name="T82" fmla="*/ 1 w 6"/>
                  <a:gd name="T83" fmla="*/ 1 h 12"/>
                  <a:gd name="T84" fmla="*/ 1 w 6"/>
                  <a:gd name="T85" fmla="*/ 1 h 12"/>
                  <a:gd name="T86" fmla="*/ 1 w 6"/>
                  <a:gd name="T87" fmla="*/ 2 h 12"/>
                  <a:gd name="T88" fmla="*/ 1 w 6"/>
                  <a:gd name="T89" fmla="*/ 2 h 12"/>
                  <a:gd name="T90" fmla="*/ 1 w 6"/>
                  <a:gd name="T91" fmla="*/ 3 h 12"/>
                  <a:gd name="T92" fmla="*/ 1 w 6"/>
                  <a:gd name="T93" fmla="*/ 3 h 12"/>
                  <a:gd name="T94" fmla="*/ 2 w 6"/>
                  <a:gd name="T95" fmla="*/ 3 h 12"/>
                  <a:gd name="T96" fmla="*/ 2 w 6"/>
                  <a:gd name="T97" fmla="*/ 3 h 12"/>
                  <a:gd name="T98" fmla="*/ 2 w 6"/>
                  <a:gd name="T99" fmla="*/ 5 h 12"/>
                  <a:gd name="T100" fmla="*/ 1 w 6"/>
                  <a:gd name="T101" fmla="*/ 6 h 12"/>
                  <a:gd name="T102" fmla="*/ 3 w 6"/>
                  <a:gd name="T103" fmla="*/ 7 h 12"/>
                  <a:gd name="T104" fmla="*/ 3 w 6"/>
                  <a:gd name="T105" fmla="*/ 6 h 12"/>
                  <a:gd name="T106" fmla="*/ 3 w 6"/>
                  <a:gd name="T107" fmla="*/ 9 h 12"/>
                  <a:gd name="T108" fmla="*/ 3 w 6"/>
                  <a:gd name="T109" fmla="*/ 8 h 12"/>
                  <a:gd name="T110" fmla="*/ 3 w 6"/>
                  <a:gd name="T111" fmla="*/ 7 h 12"/>
                  <a:gd name="T112" fmla="*/ 3 w 6"/>
                  <a:gd name="T113" fmla="*/ 3 h 12"/>
                  <a:gd name="T114" fmla="*/ 3 w 6"/>
                  <a:gd name="T115" fmla="*/ 3 h 12"/>
                  <a:gd name="T116" fmla="*/ 3 w 6"/>
                  <a:gd name="T117" fmla="*/ 4 h 12"/>
                  <a:gd name="T118" fmla="*/ 3 w 6"/>
                  <a:gd name="T119" fmla="*/ 5 h 12"/>
                  <a:gd name="T120" fmla="*/ 3 w 6"/>
                  <a:gd name="T121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" h="12">
                    <a:moveTo>
                      <a:pt x="1" y="6"/>
                    </a:moveTo>
                    <a:cubicBezTo>
                      <a:pt x="0" y="6"/>
                      <a:pt x="0" y="7"/>
                      <a:pt x="0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2"/>
                      <a:pt x="2" y="12"/>
                    </a:cubicBezTo>
                    <a:cubicBezTo>
                      <a:pt x="2" y="12"/>
                      <a:pt x="2" y="11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4" y="12"/>
                    </a:cubicBezTo>
                    <a:cubicBezTo>
                      <a:pt x="4" y="12"/>
                      <a:pt x="4" y="12"/>
                      <a:pt x="4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6" y="10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6"/>
                      <a:pt x="1" y="6"/>
                    </a:cubicBezTo>
                    <a:close/>
                    <a:moveTo>
                      <a:pt x="3" y="7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8"/>
                      <a:pt x="3" y="8"/>
                    </a:cubicBezTo>
                    <a:lnTo>
                      <a:pt x="3" y="7"/>
                    </a:lnTo>
                    <a:close/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86"/>
              <p:cNvSpPr>
                <a:spLocks noEditPoints="1"/>
              </p:cNvSpPr>
              <p:nvPr/>
            </p:nvSpPr>
            <p:spPr bwMode="auto">
              <a:xfrm>
                <a:off x="3840" y="2470"/>
                <a:ext cx="57" cy="83"/>
              </a:xfrm>
              <a:custGeom>
                <a:avLst/>
                <a:gdLst>
                  <a:gd name="T0" fmla="*/ 9 w 24"/>
                  <a:gd name="T1" fmla="*/ 23 h 35"/>
                  <a:gd name="T2" fmla="*/ 8 w 24"/>
                  <a:gd name="T3" fmla="*/ 33 h 35"/>
                  <a:gd name="T4" fmla="*/ 10 w 24"/>
                  <a:gd name="T5" fmla="*/ 35 h 35"/>
                  <a:gd name="T6" fmla="*/ 13 w 24"/>
                  <a:gd name="T7" fmla="*/ 35 h 35"/>
                  <a:gd name="T8" fmla="*/ 15 w 24"/>
                  <a:gd name="T9" fmla="*/ 33 h 35"/>
                  <a:gd name="T10" fmla="*/ 15 w 24"/>
                  <a:gd name="T11" fmla="*/ 23 h 35"/>
                  <a:gd name="T12" fmla="*/ 24 w 24"/>
                  <a:gd name="T13" fmla="*/ 12 h 35"/>
                  <a:gd name="T14" fmla="*/ 12 w 24"/>
                  <a:gd name="T15" fmla="*/ 0 h 35"/>
                  <a:gd name="T16" fmla="*/ 0 w 24"/>
                  <a:gd name="T17" fmla="*/ 11 h 35"/>
                  <a:gd name="T18" fmla="*/ 9 w 24"/>
                  <a:gd name="T19" fmla="*/ 23 h 35"/>
                  <a:gd name="T20" fmla="*/ 4 w 24"/>
                  <a:gd name="T21" fmla="*/ 12 h 35"/>
                  <a:gd name="T22" fmla="*/ 12 w 24"/>
                  <a:gd name="T23" fmla="*/ 3 h 35"/>
                  <a:gd name="T24" fmla="*/ 20 w 24"/>
                  <a:gd name="T25" fmla="*/ 12 h 35"/>
                  <a:gd name="T26" fmla="*/ 12 w 24"/>
                  <a:gd name="T27" fmla="*/ 20 h 35"/>
                  <a:gd name="T28" fmla="*/ 4 w 24"/>
                  <a:gd name="T29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5">
                    <a:moveTo>
                      <a:pt x="9" y="23"/>
                    </a:moveTo>
                    <a:cubicBezTo>
                      <a:pt x="8" y="33"/>
                      <a:pt x="8" y="33"/>
                      <a:pt x="8" y="33"/>
                    </a:cubicBezTo>
                    <a:cubicBezTo>
                      <a:pt x="8" y="34"/>
                      <a:pt x="9" y="35"/>
                      <a:pt x="10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4" y="35"/>
                      <a:pt x="15" y="34"/>
                      <a:pt x="15" y="3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20" y="22"/>
                      <a:pt x="24" y="17"/>
                      <a:pt x="24" y="12"/>
                    </a:cubicBezTo>
                    <a:cubicBezTo>
                      <a:pt x="24" y="6"/>
                      <a:pt x="19" y="0"/>
                      <a:pt x="12" y="0"/>
                    </a:cubicBezTo>
                    <a:cubicBezTo>
                      <a:pt x="6" y="0"/>
                      <a:pt x="1" y="5"/>
                      <a:pt x="0" y="11"/>
                    </a:cubicBezTo>
                    <a:cubicBezTo>
                      <a:pt x="0" y="17"/>
                      <a:pt x="4" y="21"/>
                      <a:pt x="9" y="23"/>
                    </a:cubicBezTo>
                    <a:close/>
                    <a:moveTo>
                      <a:pt x="4" y="12"/>
                    </a:moveTo>
                    <a:cubicBezTo>
                      <a:pt x="4" y="7"/>
                      <a:pt x="8" y="3"/>
                      <a:pt x="12" y="3"/>
                    </a:cubicBezTo>
                    <a:cubicBezTo>
                      <a:pt x="17" y="4"/>
                      <a:pt x="21" y="7"/>
                      <a:pt x="20" y="12"/>
                    </a:cubicBezTo>
                    <a:cubicBezTo>
                      <a:pt x="20" y="17"/>
                      <a:pt x="16" y="20"/>
                      <a:pt x="12" y="20"/>
                    </a:cubicBezTo>
                    <a:cubicBezTo>
                      <a:pt x="7" y="20"/>
                      <a:pt x="4" y="16"/>
                      <a:pt x="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87"/>
              <p:cNvSpPr/>
              <p:nvPr/>
            </p:nvSpPr>
            <p:spPr bwMode="auto">
              <a:xfrm>
                <a:off x="3807" y="2460"/>
                <a:ext cx="104" cy="64"/>
              </a:xfrm>
              <a:custGeom>
                <a:avLst/>
                <a:gdLst>
                  <a:gd name="T0" fmla="*/ 7 w 44"/>
                  <a:gd name="T1" fmla="*/ 0 h 27"/>
                  <a:gd name="T2" fmla="*/ 38 w 44"/>
                  <a:gd name="T3" fmla="*/ 1 h 27"/>
                  <a:gd name="T4" fmla="*/ 44 w 44"/>
                  <a:gd name="T5" fmla="*/ 6 h 27"/>
                  <a:gd name="T6" fmla="*/ 43 w 44"/>
                  <a:gd name="T7" fmla="*/ 22 h 27"/>
                  <a:gd name="T8" fmla="*/ 38 w 44"/>
                  <a:gd name="T9" fmla="*/ 27 h 27"/>
                  <a:gd name="T10" fmla="*/ 35 w 44"/>
                  <a:gd name="T11" fmla="*/ 27 h 27"/>
                  <a:gd name="T12" fmla="*/ 38 w 44"/>
                  <a:gd name="T13" fmla="*/ 25 h 27"/>
                  <a:gd name="T14" fmla="*/ 38 w 44"/>
                  <a:gd name="T15" fmla="*/ 25 h 27"/>
                  <a:gd name="T16" fmla="*/ 41 w 44"/>
                  <a:gd name="T17" fmla="*/ 22 h 27"/>
                  <a:gd name="T18" fmla="*/ 41 w 44"/>
                  <a:gd name="T19" fmla="*/ 6 h 27"/>
                  <a:gd name="T20" fmla="*/ 38 w 44"/>
                  <a:gd name="T21" fmla="*/ 3 h 27"/>
                  <a:gd name="T22" fmla="*/ 6 w 44"/>
                  <a:gd name="T23" fmla="*/ 2 h 27"/>
                  <a:gd name="T24" fmla="*/ 3 w 44"/>
                  <a:gd name="T25" fmla="*/ 5 h 27"/>
                  <a:gd name="T26" fmla="*/ 3 w 44"/>
                  <a:gd name="T27" fmla="*/ 21 h 27"/>
                  <a:gd name="T28" fmla="*/ 6 w 44"/>
                  <a:gd name="T29" fmla="*/ 24 h 27"/>
                  <a:gd name="T30" fmla="*/ 14 w 44"/>
                  <a:gd name="T31" fmla="*/ 24 h 27"/>
                  <a:gd name="T32" fmla="*/ 16 w 44"/>
                  <a:gd name="T33" fmla="*/ 27 h 27"/>
                  <a:gd name="T34" fmla="*/ 6 w 44"/>
                  <a:gd name="T35" fmla="*/ 26 h 27"/>
                  <a:gd name="T36" fmla="*/ 0 w 44"/>
                  <a:gd name="T37" fmla="*/ 21 h 27"/>
                  <a:gd name="T38" fmla="*/ 1 w 44"/>
                  <a:gd name="T39" fmla="*/ 5 h 27"/>
                  <a:gd name="T40" fmla="*/ 7 w 44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27">
                    <a:moveTo>
                      <a:pt x="7" y="0"/>
                    </a:moveTo>
                    <a:cubicBezTo>
                      <a:pt x="38" y="1"/>
                      <a:pt x="38" y="1"/>
                      <a:pt x="38" y="1"/>
                    </a:cubicBezTo>
                    <a:cubicBezTo>
                      <a:pt x="41" y="1"/>
                      <a:pt x="44" y="3"/>
                      <a:pt x="44" y="6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3" y="25"/>
                      <a:pt x="41" y="27"/>
                      <a:pt x="38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6" y="27"/>
                      <a:pt x="37" y="26"/>
                      <a:pt x="38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25"/>
                      <a:pt x="41" y="24"/>
                      <a:pt x="41" y="22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1" y="5"/>
                      <a:pt x="40" y="3"/>
                      <a:pt x="38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3" y="3"/>
                      <a:pt x="3" y="5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4" y="24"/>
                      <a:pt x="6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5" y="25"/>
                      <a:pt x="15" y="26"/>
                      <a:pt x="16" y="27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3" y="26"/>
                      <a:pt x="0" y="24"/>
                      <a:pt x="0" y="21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2"/>
                      <a:pt x="3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88"/>
              <p:cNvSpPr/>
              <p:nvPr/>
            </p:nvSpPr>
            <p:spPr bwMode="auto">
              <a:xfrm>
                <a:off x="3783" y="2353"/>
                <a:ext cx="69" cy="43"/>
              </a:xfrm>
              <a:custGeom>
                <a:avLst/>
                <a:gdLst>
                  <a:gd name="T0" fmla="*/ 29 w 29"/>
                  <a:gd name="T1" fmla="*/ 0 h 18"/>
                  <a:gd name="T2" fmla="*/ 15 w 29"/>
                  <a:gd name="T3" fmla="*/ 15 h 18"/>
                  <a:gd name="T4" fmla="*/ 10 w 29"/>
                  <a:gd name="T5" fmla="*/ 10 h 18"/>
                  <a:gd name="T6" fmla="*/ 0 w 29"/>
                  <a:gd name="T7" fmla="*/ 18 h 18"/>
                  <a:gd name="T8" fmla="*/ 0 w 29"/>
                  <a:gd name="T9" fmla="*/ 14 h 18"/>
                  <a:gd name="T10" fmla="*/ 10 w 29"/>
                  <a:gd name="T11" fmla="*/ 6 h 18"/>
                  <a:gd name="T12" fmla="*/ 15 w 29"/>
                  <a:gd name="T13" fmla="*/ 11 h 18"/>
                  <a:gd name="T14" fmla="*/ 29 w 29"/>
                  <a:gd name="T15" fmla="*/ 0 h 18"/>
                  <a:gd name="T16" fmla="*/ 29 w 29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8">
                    <a:moveTo>
                      <a:pt x="29" y="0"/>
                    </a:moveTo>
                    <a:cubicBezTo>
                      <a:pt x="15" y="15"/>
                      <a:pt x="15" y="15"/>
                      <a:pt x="15" y="15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89"/>
              <p:cNvSpPr/>
              <p:nvPr/>
            </p:nvSpPr>
            <p:spPr bwMode="auto">
              <a:xfrm>
                <a:off x="3842" y="2401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90"/>
              <p:cNvSpPr/>
              <p:nvPr/>
            </p:nvSpPr>
            <p:spPr bwMode="auto">
              <a:xfrm>
                <a:off x="3842" y="2394"/>
                <a:ext cx="0" cy="4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91"/>
              <p:cNvSpPr>
                <a:spLocks noEditPoints="1"/>
              </p:cNvSpPr>
              <p:nvPr/>
            </p:nvSpPr>
            <p:spPr bwMode="auto">
              <a:xfrm>
                <a:off x="3783" y="2363"/>
                <a:ext cx="71" cy="52"/>
              </a:xfrm>
              <a:custGeom>
                <a:avLst/>
                <a:gdLst>
                  <a:gd name="T0" fmla="*/ 29 w 30"/>
                  <a:gd name="T1" fmla="*/ 0 h 22"/>
                  <a:gd name="T2" fmla="*/ 27 w 30"/>
                  <a:gd name="T3" fmla="*/ 3 h 22"/>
                  <a:gd name="T4" fmla="*/ 15 w 30"/>
                  <a:gd name="T5" fmla="*/ 15 h 22"/>
                  <a:gd name="T6" fmla="*/ 10 w 30"/>
                  <a:gd name="T7" fmla="*/ 11 h 22"/>
                  <a:gd name="T8" fmla="*/ 0 w 30"/>
                  <a:gd name="T9" fmla="*/ 18 h 22"/>
                  <a:gd name="T10" fmla="*/ 0 w 30"/>
                  <a:gd name="T11" fmla="*/ 20 h 22"/>
                  <a:gd name="T12" fmla="*/ 2 w 30"/>
                  <a:gd name="T13" fmla="*/ 22 h 22"/>
                  <a:gd name="T14" fmla="*/ 27 w 30"/>
                  <a:gd name="T15" fmla="*/ 22 h 22"/>
                  <a:gd name="T16" fmla="*/ 30 w 30"/>
                  <a:gd name="T17" fmla="*/ 19 h 22"/>
                  <a:gd name="T18" fmla="*/ 29 w 30"/>
                  <a:gd name="T19" fmla="*/ 0 h 22"/>
                  <a:gd name="T20" fmla="*/ 27 w 30"/>
                  <a:gd name="T21" fmla="*/ 18 h 22"/>
                  <a:gd name="T22" fmla="*/ 26 w 30"/>
                  <a:gd name="T23" fmla="*/ 18 h 22"/>
                  <a:gd name="T24" fmla="*/ 26 w 30"/>
                  <a:gd name="T25" fmla="*/ 18 h 22"/>
                  <a:gd name="T26" fmla="*/ 26 w 30"/>
                  <a:gd name="T27" fmla="*/ 20 h 22"/>
                  <a:gd name="T28" fmla="*/ 26 w 30"/>
                  <a:gd name="T29" fmla="*/ 20 h 22"/>
                  <a:gd name="T30" fmla="*/ 25 w 30"/>
                  <a:gd name="T31" fmla="*/ 20 h 22"/>
                  <a:gd name="T32" fmla="*/ 25 w 30"/>
                  <a:gd name="T33" fmla="*/ 19 h 22"/>
                  <a:gd name="T34" fmla="*/ 25 w 30"/>
                  <a:gd name="T35" fmla="*/ 19 h 22"/>
                  <a:gd name="T36" fmla="*/ 25 w 30"/>
                  <a:gd name="T37" fmla="*/ 20 h 22"/>
                  <a:gd name="T38" fmla="*/ 24 w 30"/>
                  <a:gd name="T39" fmla="*/ 20 h 22"/>
                  <a:gd name="T40" fmla="*/ 24 w 30"/>
                  <a:gd name="T41" fmla="*/ 20 h 22"/>
                  <a:gd name="T42" fmla="*/ 24 w 30"/>
                  <a:gd name="T43" fmla="*/ 19 h 22"/>
                  <a:gd name="T44" fmla="*/ 23 w 30"/>
                  <a:gd name="T45" fmla="*/ 18 h 22"/>
                  <a:gd name="T46" fmla="*/ 23 w 30"/>
                  <a:gd name="T47" fmla="*/ 18 h 22"/>
                  <a:gd name="T48" fmla="*/ 23 w 30"/>
                  <a:gd name="T49" fmla="*/ 18 h 22"/>
                  <a:gd name="T50" fmla="*/ 23 w 30"/>
                  <a:gd name="T51" fmla="*/ 18 h 22"/>
                  <a:gd name="T52" fmla="*/ 23 w 30"/>
                  <a:gd name="T53" fmla="*/ 17 h 22"/>
                  <a:gd name="T54" fmla="*/ 23 w 30"/>
                  <a:gd name="T55" fmla="*/ 17 h 22"/>
                  <a:gd name="T56" fmla="*/ 24 w 30"/>
                  <a:gd name="T57" fmla="*/ 17 h 22"/>
                  <a:gd name="T58" fmla="*/ 24 w 30"/>
                  <a:gd name="T59" fmla="*/ 18 h 22"/>
                  <a:gd name="T60" fmla="*/ 24 w 30"/>
                  <a:gd name="T61" fmla="*/ 16 h 22"/>
                  <a:gd name="T62" fmla="*/ 24 w 30"/>
                  <a:gd name="T63" fmla="*/ 16 h 22"/>
                  <a:gd name="T64" fmla="*/ 23 w 30"/>
                  <a:gd name="T65" fmla="*/ 15 h 22"/>
                  <a:gd name="T66" fmla="*/ 23 w 30"/>
                  <a:gd name="T67" fmla="*/ 15 h 22"/>
                  <a:gd name="T68" fmla="*/ 23 w 30"/>
                  <a:gd name="T69" fmla="*/ 14 h 22"/>
                  <a:gd name="T70" fmla="*/ 23 w 30"/>
                  <a:gd name="T71" fmla="*/ 13 h 22"/>
                  <a:gd name="T72" fmla="*/ 23 w 30"/>
                  <a:gd name="T73" fmla="*/ 13 h 22"/>
                  <a:gd name="T74" fmla="*/ 24 w 30"/>
                  <a:gd name="T75" fmla="*/ 12 h 22"/>
                  <a:gd name="T76" fmla="*/ 24 w 30"/>
                  <a:gd name="T77" fmla="*/ 12 h 22"/>
                  <a:gd name="T78" fmla="*/ 24 w 30"/>
                  <a:gd name="T79" fmla="*/ 11 h 22"/>
                  <a:gd name="T80" fmla="*/ 25 w 30"/>
                  <a:gd name="T81" fmla="*/ 11 h 22"/>
                  <a:gd name="T82" fmla="*/ 25 w 30"/>
                  <a:gd name="T83" fmla="*/ 12 h 22"/>
                  <a:gd name="T84" fmla="*/ 25 w 30"/>
                  <a:gd name="T85" fmla="*/ 12 h 22"/>
                  <a:gd name="T86" fmla="*/ 25 w 30"/>
                  <a:gd name="T87" fmla="*/ 12 h 22"/>
                  <a:gd name="T88" fmla="*/ 25 w 30"/>
                  <a:gd name="T89" fmla="*/ 11 h 22"/>
                  <a:gd name="T90" fmla="*/ 25 w 30"/>
                  <a:gd name="T91" fmla="*/ 11 h 22"/>
                  <a:gd name="T92" fmla="*/ 26 w 30"/>
                  <a:gd name="T93" fmla="*/ 11 h 22"/>
                  <a:gd name="T94" fmla="*/ 26 w 30"/>
                  <a:gd name="T95" fmla="*/ 12 h 22"/>
                  <a:gd name="T96" fmla="*/ 26 w 30"/>
                  <a:gd name="T97" fmla="*/ 12 h 22"/>
                  <a:gd name="T98" fmla="*/ 26 w 30"/>
                  <a:gd name="T99" fmla="*/ 12 h 22"/>
                  <a:gd name="T100" fmla="*/ 27 w 30"/>
                  <a:gd name="T101" fmla="*/ 12 h 22"/>
                  <a:gd name="T102" fmla="*/ 27 w 30"/>
                  <a:gd name="T103" fmla="*/ 13 h 22"/>
                  <a:gd name="T104" fmla="*/ 27 w 30"/>
                  <a:gd name="T105" fmla="*/ 13 h 22"/>
                  <a:gd name="T106" fmla="*/ 27 w 30"/>
                  <a:gd name="T107" fmla="*/ 13 h 22"/>
                  <a:gd name="T108" fmla="*/ 26 w 30"/>
                  <a:gd name="T109" fmla="*/ 13 h 22"/>
                  <a:gd name="T110" fmla="*/ 26 w 30"/>
                  <a:gd name="T111" fmla="*/ 13 h 22"/>
                  <a:gd name="T112" fmla="*/ 26 w 30"/>
                  <a:gd name="T113" fmla="*/ 13 h 22"/>
                  <a:gd name="T114" fmla="*/ 26 w 30"/>
                  <a:gd name="T115" fmla="*/ 15 h 22"/>
                  <a:gd name="T116" fmla="*/ 27 w 30"/>
                  <a:gd name="T117" fmla="*/ 16 h 22"/>
                  <a:gd name="T118" fmla="*/ 27 w 30"/>
                  <a:gd name="T119" fmla="*/ 17 h 22"/>
                  <a:gd name="T120" fmla="*/ 27 w 30"/>
                  <a:gd name="T121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" h="22">
                    <a:moveTo>
                      <a:pt x="29" y="0"/>
                    </a:moveTo>
                    <a:cubicBezTo>
                      <a:pt x="27" y="3"/>
                      <a:pt x="27" y="3"/>
                      <a:pt x="27" y="3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2" y="22"/>
                      <a:pt x="2" y="22"/>
                    </a:cubicBezTo>
                    <a:cubicBezTo>
                      <a:pt x="2" y="22"/>
                      <a:pt x="25" y="22"/>
                      <a:pt x="27" y="22"/>
                    </a:cubicBezTo>
                    <a:cubicBezTo>
                      <a:pt x="30" y="22"/>
                      <a:pt x="30" y="19"/>
                      <a:pt x="30" y="19"/>
                    </a:cubicBezTo>
                    <a:lnTo>
                      <a:pt x="29" y="0"/>
                    </a:lnTo>
                    <a:close/>
                    <a:moveTo>
                      <a:pt x="27" y="18"/>
                    </a:moveTo>
                    <a:cubicBezTo>
                      <a:pt x="27" y="18"/>
                      <a:pt x="27" y="18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0"/>
                      <a:pt x="25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4" y="17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5"/>
                      <a:pt x="24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3" y="14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4" y="13"/>
                      <a:pt x="24" y="13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5" y="11"/>
                      <a:pt x="25" y="11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5"/>
                      <a:pt x="26" y="15"/>
                      <a:pt x="27" y="16"/>
                    </a:cubicBezTo>
                    <a:cubicBezTo>
                      <a:pt x="27" y="16"/>
                      <a:pt x="27" y="16"/>
                      <a:pt x="27" y="17"/>
                    </a:cubicBezTo>
                    <a:cubicBezTo>
                      <a:pt x="27" y="17"/>
                      <a:pt x="27" y="17"/>
                      <a:pt x="27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92"/>
              <p:cNvSpPr/>
              <p:nvPr/>
            </p:nvSpPr>
            <p:spPr bwMode="auto">
              <a:xfrm>
                <a:off x="3778" y="1613"/>
                <a:ext cx="83" cy="52"/>
              </a:xfrm>
              <a:custGeom>
                <a:avLst/>
                <a:gdLst>
                  <a:gd name="T0" fmla="*/ 35 w 35"/>
                  <a:gd name="T1" fmla="*/ 1 h 22"/>
                  <a:gd name="T2" fmla="*/ 18 w 35"/>
                  <a:gd name="T3" fmla="*/ 19 h 22"/>
                  <a:gd name="T4" fmla="*/ 12 w 35"/>
                  <a:gd name="T5" fmla="*/ 13 h 22"/>
                  <a:gd name="T6" fmla="*/ 0 w 35"/>
                  <a:gd name="T7" fmla="*/ 22 h 22"/>
                  <a:gd name="T8" fmla="*/ 0 w 35"/>
                  <a:gd name="T9" fmla="*/ 18 h 22"/>
                  <a:gd name="T10" fmla="*/ 12 w 35"/>
                  <a:gd name="T11" fmla="*/ 8 h 22"/>
                  <a:gd name="T12" fmla="*/ 18 w 35"/>
                  <a:gd name="T13" fmla="*/ 14 h 22"/>
                  <a:gd name="T14" fmla="*/ 35 w 35"/>
                  <a:gd name="T15" fmla="*/ 0 h 22"/>
                  <a:gd name="T16" fmla="*/ 35 w 35"/>
                  <a:gd name="T17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2">
                    <a:moveTo>
                      <a:pt x="35" y="1"/>
                    </a:moveTo>
                    <a:cubicBezTo>
                      <a:pt x="18" y="19"/>
                      <a:pt x="18" y="19"/>
                      <a:pt x="18" y="19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35" y="0"/>
                      <a:pt x="3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93"/>
              <p:cNvSpPr/>
              <p:nvPr/>
            </p:nvSpPr>
            <p:spPr bwMode="auto">
              <a:xfrm>
                <a:off x="3849" y="1670"/>
                <a:ext cx="3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1 w 1"/>
                  <a:gd name="T7" fmla="*/ 1 h 3"/>
                  <a:gd name="T8" fmla="*/ 0 w 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94"/>
              <p:cNvSpPr/>
              <p:nvPr/>
            </p:nvSpPr>
            <p:spPr bwMode="auto">
              <a:xfrm>
                <a:off x="3849" y="1663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2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95"/>
              <p:cNvSpPr>
                <a:spLocks noEditPoints="1"/>
              </p:cNvSpPr>
              <p:nvPr/>
            </p:nvSpPr>
            <p:spPr bwMode="auto">
              <a:xfrm>
                <a:off x="3778" y="1627"/>
                <a:ext cx="86" cy="62"/>
              </a:xfrm>
              <a:custGeom>
                <a:avLst/>
                <a:gdLst>
                  <a:gd name="T0" fmla="*/ 35 w 36"/>
                  <a:gd name="T1" fmla="*/ 0 h 26"/>
                  <a:gd name="T2" fmla="*/ 33 w 36"/>
                  <a:gd name="T3" fmla="*/ 3 h 26"/>
                  <a:gd name="T4" fmla="*/ 18 w 36"/>
                  <a:gd name="T5" fmla="*/ 18 h 26"/>
                  <a:gd name="T6" fmla="*/ 12 w 36"/>
                  <a:gd name="T7" fmla="*/ 12 h 26"/>
                  <a:gd name="T8" fmla="*/ 0 w 36"/>
                  <a:gd name="T9" fmla="*/ 21 h 26"/>
                  <a:gd name="T10" fmla="*/ 0 w 36"/>
                  <a:gd name="T11" fmla="*/ 23 h 26"/>
                  <a:gd name="T12" fmla="*/ 3 w 36"/>
                  <a:gd name="T13" fmla="*/ 26 h 26"/>
                  <a:gd name="T14" fmla="*/ 33 w 36"/>
                  <a:gd name="T15" fmla="*/ 26 h 26"/>
                  <a:gd name="T16" fmla="*/ 36 w 36"/>
                  <a:gd name="T17" fmla="*/ 22 h 26"/>
                  <a:gd name="T18" fmla="*/ 35 w 36"/>
                  <a:gd name="T19" fmla="*/ 0 h 26"/>
                  <a:gd name="T20" fmla="*/ 32 w 36"/>
                  <a:gd name="T21" fmla="*/ 21 h 26"/>
                  <a:gd name="T22" fmla="*/ 32 w 36"/>
                  <a:gd name="T23" fmla="*/ 21 h 26"/>
                  <a:gd name="T24" fmla="*/ 31 w 36"/>
                  <a:gd name="T25" fmla="*/ 22 h 26"/>
                  <a:gd name="T26" fmla="*/ 31 w 36"/>
                  <a:gd name="T27" fmla="*/ 23 h 26"/>
                  <a:gd name="T28" fmla="*/ 31 w 36"/>
                  <a:gd name="T29" fmla="*/ 23 h 26"/>
                  <a:gd name="T30" fmla="*/ 31 w 36"/>
                  <a:gd name="T31" fmla="*/ 23 h 26"/>
                  <a:gd name="T32" fmla="*/ 31 w 36"/>
                  <a:gd name="T33" fmla="*/ 22 h 26"/>
                  <a:gd name="T34" fmla="*/ 30 w 36"/>
                  <a:gd name="T35" fmla="*/ 22 h 26"/>
                  <a:gd name="T36" fmla="*/ 30 w 36"/>
                  <a:gd name="T37" fmla="*/ 23 h 26"/>
                  <a:gd name="T38" fmla="*/ 30 w 36"/>
                  <a:gd name="T39" fmla="*/ 23 h 26"/>
                  <a:gd name="T40" fmla="*/ 29 w 36"/>
                  <a:gd name="T41" fmla="*/ 23 h 26"/>
                  <a:gd name="T42" fmla="*/ 29 w 36"/>
                  <a:gd name="T43" fmla="*/ 22 h 26"/>
                  <a:gd name="T44" fmla="*/ 28 w 36"/>
                  <a:gd name="T45" fmla="*/ 22 h 26"/>
                  <a:gd name="T46" fmla="*/ 28 w 36"/>
                  <a:gd name="T47" fmla="*/ 21 h 26"/>
                  <a:gd name="T48" fmla="*/ 28 w 36"/>
                  <a:gd name="T49" fmla="*/ 21 h 26"/>
                  <a:gd name="T50" fmla="*/ 28 w 36"/>
                  <a:gd name="T51" fmla="*/ 21 h 26"/>
                  <a:gd name="T52" fmla="*/ 28 w 36"/>
                  <a:gd name="T53" fmla="*/ 20 h 26"/>
                  <a:gd name="T54" fmla="*/ 28 w 36"/>
                  <a:gd name="T55" fmla="*/ 20 h 26"/>
                  <a:gd name="T56" fmla="*/ 29 w 36"/>
                  <a:gd name="T57" fmla="*/ 20 h 26"/>
                  <a:gd name="T58" fmla="*/ 29 w 36"/>
                  <a:gd name="T59" fmla="*/ 21 h 26"/>
                  <a:gd name="T60" fmla="*/ 29 w 36"/>
                  <a:gd name="T61" fmla="*/ 18 h 26"/>
                  <a:gd name="T62" fmla="*/ 29 w 36"/>
                  <a:gd name="T63" fmla="*/ 18 h 26"/>
                  <a:gd name="T64" fmla="*/ 28 w 36"/>
                  <a:gd name="T65" fmla="*/ 18 h 26"/>
                  <a:gd name="T66" fmla="*/ 28 w 36"/>
                  <a:gd name="T67" fmla="*/ 17 h 26"/>
                  <a:gd name="T68" fmla="*/ 28 w 36"/>
                  <a:gd name="T69" fmla="*/ 16 h 26"/>
                  <a:gd name="T70" fmla="*/ 28 w 36"/>
                  <a:gd name="T71" fmla="*/ 15 h 26"/>
                  <a:gd name="T72" fmla="*/ 28 w 36"/>
                  <a:gd name="T73" fmla="*/ 15 h 26"/>
                  <a:gd name="T74" fmla="*/ 29 w 36"/>
                  <a:gd name="T75" fmla="*/ 14 h 26"/>
                  <a:gd name="T76" fmla="*/ 29 w 36"/>
                  <a:gd name="T77" fmla="*/ 13 h 26"/>
                  <a:gd name="T78" fmla="*/ 29 w 36"/>
                  <a:gd name="T79" fmla="*/ 13 h 26"/>
                  <a:gd name="T80" fmla="*/ 30 w 36"/>
                  <a:gd name="T81" fmla="*/ 13 h 26"/>
                  <a:gd name="T82" fmla="*/ 30 w 36"/>
                  <a:gd name="T83" fmla="*/ 14 h 26"/>
                  <a:gd name="T84" fmla="*/ 30 w 36"/>
                  <a:gd name="T85" fmla="*/ 14 h 26"/>
                  <a:gd name="T86" fmla="*/ 30 w 36"/>
                  <a:gd name="T87" fmla="*/ 14 h 26"/>
                  <a:gd name="T88" fmla="*/ 30 w 36"/>
                  <a:gd name="T89" fmla="*/ 13 h 26"/>
                  <a:gd name="T90" fmla="*/ 31 w 36"/>
                  <a:gd name="T91" fmla="*/ 13 h 26"/>
                  <a:gd name="T92" fmla="*/ 31 w 36"/>
                  <a:gd name="T93" fmla="*/ 13 h 26"/>
                  <a:gd name="T94" fmla="*/ 31 w 36"/>
                  <a:gd name="T95" fmla="*/ 14 h 26"/>
                  <a:gd name="T96" fmla="*/ 32 w 36"/>
                  <a:gd name="T97" fmla="*/ 14 h 26"/>
                  <a:gd name="T98" fmla="*/ 32 w 36"/>
                  <a:gd name="T99" fmla="*/ 14 h 26"/>
                  <a:gd name="T100" fmla="*/ 32 w 36"/>
                  <a:gd name="T101" fmla="*/ 14 h 26"/>
                  <a:gd name="T102" fmla="*/ 32 w 36"/>
                  <a:gd name="T103" fmla="*/ 15 h 26"/>
                  <a:gd name="T104" fmla="*/ 32 w 36"/>
                  <a:gd name="T105" fmla="*/ 15 h 26"/>
                  <a:gd name="T106" fmla="*/ 32 w 36"/>
                  <a:gd name="T107" fmla="*/ 15 h 26"/>
                  <a:gd name="T108" fmla="*/ 32 w 36"/>
                  <a:gd name="T109" fmla="*/ 16 h 26"/>
                  <a:gd name="T110" fmla="*/ 31 w 36"/>
                  <a:gd name="T111" fmla="*/ 15 h 26"/>
                  <a:gd name="T112" fmla="*/ 31 w 36"/>
                  <a:gd name="T113" fmla="*/ 15 h 26"/>
                  <a:gd name="T114" fmla="*/ 31 w 36"/>
                  <a:gd name="T115" fmla="*/ 18 h 26"/>
                  <a:gd name="T116" fmla="*/ 32 w 36"/>
                  <a:gd name="T117" fmla="*/ 18 h 26"/>
                  <a:gd name="T118" fmla="*/ 33 w 36"/>
                  <a:gd name="T119" fmla="*/ 20 h 26"/>
                  <a:gd name="T120" fmla="*/ 32 w 36"/>
                  <a:gd name="T121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6" h="26">
                    <a:moveTo>
                      <a:pt x="35" y="0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6"/>
                      <a:pt x="3" y="26"/>
                      <a:pt x="3" y="26"/>
                    </a:cubicBezTo>
                    <a:cubicBezTo>
                      <a:pt x="3" y="26"/>
                      <a:pt x="31" y="26"/>
                      <a:pt x="33" y="26"/>
                    </a:cubicBezTo>
                    <a:cubicBezTo>
                      <a:pt x="36" y="25"/>
                      <a:pt x="36" y="22"/>
                      <a:pt x="36" y="22"/>
                    </a:cubicBezTo>
                    <a:lnTo>
                      <a:pt x="35" y="0"/>
                    </a:lnTo>
                    <a:close/>
                    <a:moveTo>
                      <a:pt x="32" y="21"/>
                    </a:move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1" y="21"/>
                      <a:pt x="31" y="22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8" y="22"/>
                    </a:cubicBezTo>
                    <a:cubicBezTo>
                      <a:pt x="28" y="22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9" y="20"/>
                    </a:cubicBezTo>
                    <a:cubicBezTo>
                      <a:pt x="29" y="20"/>
                      <a:pt x="29" y="21"/>
                      <a:pt x="29" y="21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9" y="18"/>
                      <a:pt x="28" y="18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7"/>
                      <a:pt x="28" y="16"/>
                    </a:cubicBezTo>
                    <a:cubicBezTo>
                      <a:pt x="28" y="16"/>
                      <a:pt x="28" y="16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9" y="15"/>
                      <a:pt x="29" y="14"/>
                      <a:pt x="29" y="14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5"/>
                      <a:pt x="32" y="15"/>
                      <a:pt x="31" y="15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3" y="19"/>
                      <a:pt x="33" y="19"/>
                      <a:pt x="33" y="20"/>
                    </a:cubicBezTo>
                    <a:cubicBezTo>
                      <a:pt x="33" y="20"/>
                      <a:pt x="33" y="20"/>
                      <a:pt x="3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96"/>
              <p:cNvSpPr>
                <a:spLocks noEditPoints="1"/>
              </p:cNvSpPr>
              <p:nvPr/>
            </p:nvSpPr>
            <p:spPr bwMode="auto">
              <a:xfrm>
                <a:off x="3660" y="1874"/>
                <a:ext cx="45" cy="45"/>
              </a:xfrm>
              <a:custGeom>
                <a:avLst/>
                <a:gdLst>
                  <a:gd name="T0" fmla="*/ 9 w 19"/>
                  <a:gd name="T1" fmla="*/ 0 h 19"/>
                  <a:gd name="T2" fmla="*/ 0 w 19"/>
                  <a:gd name="T3" fmla="*/ 9 h 19"/>
                  <a:gd name="T4" fmla="*/ 10 w 19"/>
                  <a:gd name="T5" fmla="*/ 18 h 19"/>
                  <a:gd name="T6" fmla="*/ 19 w 19"/>
                  <a:gd name="T7" fmla="*/ 9 h 19"/>
                  <a:gd name="T8" fmla="*/ 9 w 19"/>
                  <a:gd name="T9" fmla="*/ 0 h 19"/>
                  <a:gd name="T10" fmla="*/ 10 w 19"/>
                  <a:gd name="T11" fmla="*/ 17 h 19"/>
                  <a:gd name="T12" fmla="*/ 2 w 19"/>
                  <a:gd name="T13" fmla="*/ 9 h 19"/>
                  <a:gd name="T14" fmla="*/ 9 w 19"/>
                  <a:gd name="T15" fmla="*/ 2 h 19"/>
                  <a:gd name="T16" fmla="*/ 17 w 19"/>
                  <a:gd name="T17" fmla="*/ 9 h 19"/>
                  <a:gd name="T18" fmla="*/ 10 w 19"/>
                  <a:gd name="T1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9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4" y="19"/>
                      <a:pt x="10" y="18"/>
                    </a:cubicBezTo>
                    <a:cubicBezTo>
                      <a:pt x="15" y="18"/>
                      <a:pt x="19" y="14"/>
                      <a:pt x="19" y="9"/>
                    </a:cubicBezTo>
                    <a:cubicBezTo>
                      <a:pt x="19" y="4"/>
                      <a:pt x="14" y="0"/>
                      <a:pt x="9" y="0"/>
                    </a:cubicBezTo>
                    <a:close/>
                    <a:moveTo>
                      <a:pt x="10" y="17"/>
                    </a:moveTo>
                    <a:cubicBezTo>
                      <a:pt x="5" y="17"/>
                      <a:pt x="2" y="13"/>
                      <a:pt x="2" y="9"/>
                    </a:cubicBezTo>
                    <a:cubicBezTo>
                      <a:pt x="2" y="5"/>
                      <a:pt x="5" y="2"/>
                      <a:pt x="9" y="2"/>
                    </a:cubicBezTo>
                    <a:cubicBezTo>
                      <a:pt x="13" y="2"/>
                      <a:pt x="17" y="5"/>
                      <a:pt x="17" y="9"/>
                    </a:cubicBezTo>
                    <a:cubicBezTo>
                      <a:pt x="17" y="13"/>
                      <a:pt x="14" y="17"/>
                      <a:pt x="10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97"/>
              <p:cNvSpPr>
                <a:spLocks noEditPoints="1"/>
              </p:cNvSpPr>
              <p:nvPr/>
            </p:nvSpPr>
            <p:spPr bwMode="auto">
              <a:xfrm>
                <a:off x="3674" y="1881"/>
                <a:ext cx="17" cy="29"/>
              </a:xfrm>
              <a:custGeom>
                <a:avLst/>
                <a:gdLst>
                  <a:gd name="T0" fmla="*/ 5 w 7"/>
                  <a:gd name="T1" fmla="*/ 5 h 12"/>
                  <a:gd name="T2" fmla="*/ 5 w 7"/>
                  <a:gd name="T3" fmla="*/ 3 h 12"/>
                  <a:gd name="T4" fmla="*/ 5 w 7"/>
                  <a:gd name="T5" fmla="*/ 3 h 12"/>
                  <a:gd name="T6" fmla="*/ 6 w 7"/>
                  <a:gd name="T7" fmla="*/ 3 h 12"/>
                  <a:gd name="T8" fmla="*/ 6 w 7"/>
                  <a:gd name="T9" fmla="*/ 3 h 12"/>
                  <a:gd name="T10" fmla="*/ 6 w 7"/>
                  <a:gd name="T11" fmla="*/ 2 h 12"/>
                  <a:gd name="T12" fmla="*/ 6 w 7"/>
                  <a:gd name="T13" fmla="*/ 2 h 12"/>
                  <a:gd name="T14" fmla="*/ 6 w 7"/>
                  <a:gd name="T15" fmla="*/ 2 h 12"/>
                  <a:gd name="T16" fmla="*/ 6 w 7"/>
                  <a:gd name="T17" fmla="*/ 2 h 12"/>
                  <a:gd name="T18" fmla="*/ 5 w 7"/>
                  <a:gd name="T19" fmla="*/ 2 h 12"/>
                  <a:gd name="T20" fmla="*/ 5 w 7"/>
                  <a:gd name="T21" fmla="*/ 1 h 12"/>
                  <a:gd name="T22" fmla="*/ 5 w 7"/>
                  <a:gd name="T23" fmla="*/ 0 h 12"/>
                  <a:gd name="T24" fmla="*/ 4 w 7"/>
                  <a:gd name="T25" fmla="*/ 0 h 12"/>
                  <a:gd name="T26" fmla="*/ 4 w 7"/>
                  <a:gd name="T27" fmla="*/ 0 h 12"/>
                  <a:gd name="T28" fmla="*/ 4 w 7"/>
                  <a:gd name="T29" fmla="*/ 1 h 12"/>
                  <a:gd name="T30" fmla="*/ 4 w 7"/>
                  <a:gd name="T31" fmla="*/ 1 h 12"/>
                  <a:gd name="T32" fmla="*/ 3 w 7"/>
                  <a:gd name="T33" fmla="*/ 2 h 12"/>
                  <a:gd name="T34" fmla="*/ 3 w 7"/>
                  <a:gd name="T35" fmla="*/ 0 h 12"/>
                  <a:gd name="T36" fmla="*/ 3 w 7"/>
                  <a:gd name="T37" fmla="*/ 0 h 12"/>
                  <a:gd name="T38" fmla="*/ 2 w 7"/>
                  <a:gd name="T39" fmla="*/ 0 h 12"/>
                  <a:gd name="T40" fmla="*/ 2 w 7"/>
                  <a:gd name="T41" fmla="*/ 2 h 12"/>
                  <a:gd name="T42" fmla="*/ 1 w 7"/>
                  <a:gd name="T43" fmla="*/ 2 h 12"/>
                  <a:gd name="T44" fmla="*/ 1 w 7"/>
                  <a:gd name="T45" fmla="*/ 3 h 12"/>
                  <a:gd name="T46" fmla="*/ 1 w 7"/>
                  <a:gd name="T47" fmla="*/ 4 h 12"/>
                  <a:gd name="T48" fmla="*/ 1 w 7"/>
                  <a:gd name="T49" fmla="*/ 5 h 12"/>
                  <a:gd name="T50" fmla="*/ 1 w 7"/>
                  <a:gd name="T51" fmla="*/ 6 h 12"/>
                  <a:gd name="T52" fmla="*/ 2 w 7"/>
                  <a:gd name="T53" fmla="*/ 6 h 12"/>
                  <a:gd name="T54" fmla="*/ 2 w 7"/>
                  <a:gd name="T55" fmla="*/ 6 h 12"/>
                  <a:gd name="T56" fmla="*/ 2 w 7"/>
                  <a:gd name="T57" fmla="*/ 9 h 12"/>
                  <a:gd name="T58" fmla="*/ 2 w 7"/>
                  <a:gd name="T59" fmla="*/ 9 h 12"/>
                  <a:gd name="T60" fmla="*/ 1 w 7"/>
                  <a:gd name="T61" fmla="*/ 9 h 12"/>
                  <a:gd name="T62" fmla="*/ 1 w 7"/>
                  <a:gd name="T63" fmla="*/ 9 h 12"/>
                  <a:gd name="T64" fmla="*/ 1 w 7"/>
                  <a:gd name="T65" fmla="*/ 9 h 12"/>
                  <a:gd name="T66" fmla="*/ 0 w 7"/>
                  <a:gd name="T67" fmla="*/ 10 h 12"/>
                  <a:gd name="T68" fmla="*/ 1 w 7"/>
                  <a:gd name="T69" fmla="*/ 10 h 12"/>
                  <a:gd name="T70" fmla="*/ 1 w 7"/>
                  <a:gd name="T71" fmla="*/ 10 h 12"/>
                  <a:gd name="T72" fmla="*/ 3 w 7"/>
                  <a:gd name="T73" fmla="*/ 11 h 12"/>
                  <a:gd name="T74" fmla="*/ 3 w 7"/>
                  <a:gd name="T75" fmla="*/ 12 h 12"/>
                  <a:gd name="T76" fmla="*/ 3 w 7"/>
                  <a:gd name="T77" fmla="*/ 12 h 12"/>
                  <a:gd name="T78" fmla="*/ 3 w 7"/>
                  <a:gd name="T79" fmla="*/ 12 h 12"/>
                  <a:gd name="T80" fmla="*/ 3 w 7"/>
                  <a:gd name="T81" fmla="*/ 11 h 12"/>
                  <a:gd name="T82" fmla="*/ 4 w 7"/>
                  <a:gd name="T83" fmla="*/ 11 h 12"/>
                  <a:gd name="T84" fmla="*/ 4 w 7"/>
                  <a:gd name="T85" fmla="*/ 12 h 12"/>
                  <a:gd name="T86" fmla="*/ 5 w 7"/>
                  <a:gd name="T87" fmla="*/ 12 h 12"/>
                  <a:gd name="T88" fmla="*/ 5 w 7"/>
                  <a:gd name="T89" fmla="*/ 12 h 12"/>
                  <a:gd name="T90" fmla="*/ 5 w 7"/>
                  <a:gd name="T91" fmla="*/ 10 h 12"/>
                  <a:gd name="T92" fmla="*/ 6 w 7"/>
                  <a:gd name="T93" fmla="*/ 10 h 12"/>
                  <a:gd name="T94" fmla="*/ 6 w 7"/>
                  <a:gd name="T95" fmla="*/ 9 h 12"/>
                  <a:gd name="T96" fmla="*/ 7 w 7"/>
                  <a:gd name="T97" fmla="*/ 8 h 12"/>
                  <a:gd name="T98" fmla="*/ 6 w 7"/>
                  <a:gd name="T99" fmla="*/ 6 h 12"/>
                  <a:gd name="T100" fmla="*/ 5 w 7"/>
                  <a:gd name="T101" fmla="*/ 5 h 12"/>
                  <a:gd name="T102" fmla="*/ 4 w 7"/>
                  <a:gd name="T103" fmla="*/ 9 h 12"/>
                  <a:gd name="T104" fmla="*/ 3 w 7"/>
                  <a:gd name="T105" fmla="*/ 9 h 12"/>
                  <a:gd name="T106" fmla="*/ 3 w 7"/>
                  <a:gd name="T107" fmla="*/ 7 h 12"/>
                  <a:gd name="T108" fmla="*/ 4 w 7"/>
                  <a:gd name="T109" fmla="*/ 7 h 12"/>
                  <a:gd name="T110" fmla="*/ 4 w 7"/>
                  <a:gd name="T111" fmla="*/ 9 h 12"/>
                  <a:gd name="T112" fmla="*/ 4 w 7"/>
                  <a:gd name="T113" fmla="*/ 5 h 12"/>
                  <a:gd name="T114" fmla="*/ 3 w 7"/>
                  <a:gd name="T115" fmla="*/ 5 h 12"/>
                  <a:gd name="T116" fmla="*/ 3 w 7"/>
                  <a:gd name="T117" fmla="*/ 3 h 12"/>
                  <a:gd name="T118" fmla="*/ 4 w 7"/>
                  <a:gd name="T119" fmla="*/ 3 h 12"/>
                  <a:gd name="T120" fmla="*/ 4 w 7"/>
                  <a:gd name="T12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" h="12">
                    <a:moveTo>
                      <a:pt x="5" y="5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7" y="7"/>
                      <a:pt x="6" y="7"/>
                      <a:pt x="6" y="6"/>
                    </a:cubicBezTo>
                    <a:cubicBezTo>
                      <a:pt x="6" y="6"/>
                      <a:pt x="5" y="6"/>
                      <a:pt x="5" y="5"/>
                    </a:cubicBezTo>
                    <a:close/>
                    <a:moveTo>
                      <a:pt x="4" y="9"/>
                    </a:moveTo>
                    <a:cubicBezTo>
                      <a:pt x="4" y="9"/>
                      <a:pt x="4" y="9"/>
                      <a:pt x="3" y="9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4" y="7"/>
                      <a:pt x="4" y="7"/>
                    </a:cubicBezTo>
                    <a:lnTo>
                      <a:pt x="4" y="9"/>
                    </a:lnTo>
                    <a:close/>
                    <a:moveTo>
                      <a:pt x="4" y="5"/>
                    </a:moveTo>
                    <a:cubicBezTo>
                      <a:pt x="4" y="5"/>
                      <a:pt x="3" y="5"/>
                      <a:pt x="3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3"/>
                    </a:cubicBezTo>
                    <a:lnTo>
                      <a:pt x="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98"/>
              <p:cNvSpPr>
                <a:spLocks noEditPoints="1"/>
              </p:cNvSpPr>
              <p:nvPr/>
            </p:nvSpPr>
            <p:spPr bwMode="auto">
              <a:xfrm>
                <a:off x="3906" y="1974"/>
                <a:ext cx="41" cy="40"/>
              </a:xfrm>
              <a:custGeom>
                <a:avLst/>
                <a:gdLst>
                  <a:gd name="T0" fmla="*/ 9 w 17"/>
                  <a:gd name="T1" fmla="*/ 0 h 17"/>
                  <a:gd name="T2" fmla="*/ 0 w 17"/>
                  <a:gd name="T3" fmla="*/ 9 h 17"/>
                  <a:gd name="T4" fmla="*/ 9 w 17"/>
                  <a:gd name="T5" fmla="*/ 17 h 17"/>
                  <a:gd name="T6" fmla="*/ 17 w 17"/>
                  <a:gd name="T7" fmla="*/ 8 h 17"/>
                  <a:gd name="T8" fmla="*/ 9 w 17"/>
                  <a:gd name="T9" fmla="*/ 0 h 17"/>
                  <a:gd name="T10" fmla="*/ 9 w 17"/>
                  <a:gd name="T11" fmla="*/ 16 h 17"/>
                  <a:gd name="T12" fmla="*/ 2 w 17"/>
                  <a:gd name="T13" fmla="*/ 9 h 17"/>
                  <a:gd name="T14" fmla="*/ 9 w 17"/>
                  <a:gd name="T15" fmla="*/ 2 h 17"/>
                  <a:gd name="T16" fmla="*/ 16 w 17"/>
                  <a:gd name="T17" fmla="*/ 8 h 17"/>
                  <a:gd name="T18" fmla="*/ 9 w 17"/>
                  <a:gd name="T1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4" y="17"/>
                      <a:pt x="9" y="17"/>
                    </a:cubicBezTo>
                    <a:cubicBezTo>
                      <a:pt x="14" y="17"/>
                      <a:pt x="17" y="13"/>
                      <a:pt x="17" y="8"/>
                    </a:cubicBezTo>
                    <a:cubicBezTo>
                      <a:pt x="17" y="4"/>
                      <a:pt x="13" y="0"/>
                      <a:pt x="9" y="0"/>
                    </a:cubicBezTo>
                    <a:close/>
                    <a:moveTo>
                      <a:pt x="9" y="16"/>
                    </a:moveTo>
                    <a:cubicBezTo>
                      <a:pt x="5" y="16"/>
                      <a:pt x="2" y="13"/>
                      <a:pt x="2" y="9"/>
                    </a:cubicBezTo>
                    <a:cubicBezTo>
                      <a:pt x="2" y="5"/>
                      <a:pt x="5" y="2"/>
                      <a:pt x="9" y="2"/>
                    </a:cubicBezTo>
                    <a:cubicBezTo>
                      <a:pt x="12" y="2"/>
                      <a:pt x="16" y="5"/>
                      <a:pt x="16" y="8"/>
                    </a:cubicBezTo>
                    <a:cubicBezTo>
                      <a:pt x="16" y="12"/>
                      <a:pt x="13" y="15"/>
                      <a:pt x="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99"/>
              <p:cNvSpPr>
                <a:spLocks noEditPoints="1"/>
              </p:cNvSpPr>
              <p:nvPr/>
            </p:nvSpPr>
            <p:spPr bwMode="auto">
              <a:xfrm>
                <a:off x="3921" y="1981"/>
                <a:ext cx="14" cy="26"/>
              </a:xfrm>
              <a:custGeom>
                <a:avLst/>
                <a:gdLst>
                  <a:gd name="T0" fmla="*/ 4 w 6"/>
                  <a:gd name="T1" fmla="*/ 5 h 11"/>
                  <a:gd name="T2" fmla="*/ 4 w 6"/>
                  <a:gd name="T3" fmla="*/ 3 h 11"/>
                  <a:gd name="T4" fmla="*/ 4 w 6"/>
                  <a:gd name="T5" fmla="*/ 3 h 11"/>
                  <a:gd name="T6" fmla="*/ 5 w 6"/>
                  <a:gd name="T7" fmla="*/ 3 h 11"/>
                  <a:gd name="T8" fmla="*/ 5 w 6"/>
                  <a:gd name="T9" fmla="*/ 3 h 11"/>
                  <a:gd name="T10" fmla="*/ 5 w 6"/>
                  <a:gd name="T11" fmla="*/ 2 h 11"/>
                  <a:gd name="T12" fmla="*/ 5 w 6"/>
                  <a:gd name="T13" fmla="*/ 2 h 11"/>
                  <a:gd name="T14" fmla="*/ 5 w 6"/>
                  <a:gd name="T15" fmla="*/ 2 h 11"/>
                  <a:gd name="T16" fmla="*/ 5 w 6"/>
                  <a:gd name="T17" fmla="*/ 1 h 11"/>
                  <a:gd name="T18" fmla="*/ 5 w 6"/>
                  <a:gd name="T19" fmla="*/ 1 h 11"/>
                  <a:gd name="T20" fmla="*/ 4 w 6"/>
                  <a:gd name="T21" fmla="*/ 1 h 11"/>
                  <a:gd name="T22" fmla="*/ 4 w 6"/>
                  <a:gd name="T23" fmla="*/ 0 h 11"/>
                  <a:gd name="T24" fmla="*/ 4 w 6"/>
                  <a:gd name="T25" fmla="*/ 0 h 11"/>
                  <a:gd name="T26" fmla="*/ 3 w 6"/>
                  <a:gd name="T27" fmla="*/ 0 h 11"/>
                  <a:gd name="T28" fmla="*/ 3 w 6"/>
                  <a:gd name="T29" fmla="*/ 1 h 11"/>
                  <a:gd name="T30" fmla="*/ 3 w 6"/>
                  <a:gd name="T31" fmla="*/ 1 h 11"/>
                  <a:gd name="T32" fmla="*/ 3 w 6"/>
                  <a:gd name="T33" fmla="*/ 1 h 11"/>
                  <a:gd name="T34" fmla="*/ 2 w 6"/>
                  <a:gd name="T35" fmla="*/ 0 h 11"/>
                  <a:gd name="T36" fmla="*/ 2 w 6"/>
                  <a:gd name="T37" fmla="*/ 0 h 11"/>
                  <a:gd name="T38" fmla="*/ 2 w 6"/>
                  <a:gd name="T39" fmla="*/ 0 h 11"/>
                  <a:gd name="T40" fmla="*/ 2 w 6"/>
                  <a:gd name="T41" fmla="*/ 2 h 11"/>
                  <a:gd name="T42" fmla="*/ 1 w 6"/>
                  <a:gd name="T43" fmla="*/ 2 h 11"/>
                  <a:gd name="T44" fmla="*/ 0 w 6"/>
                  <a:gd name="T45" fmla="*/ 3 h 11"/>
                  <a:gd name="T46" fmla="*/ 0 w 6"/>
                  <a:gd name="T47" fmla="*/ 4 h 11"/>
                  <a:gd name="T48" fmla="*/ 0 w 6"/>
                  <a:gd name="T49" fmla="*/ 5 h 11"/>
                  <a:gd name="T50" fmla="*/ 1 w 6"/>
                  <a:gd name="T51" fmla="*/ 5 h 11"/>
                  <a:gd name="T52" fmla="*/ 2 w 6"/>
                  <a:gd name="T53" fmla="*/ 6 h 11"/>
                  <a:gd name="T54" fmla="*/ 2 w 6"/>
                  <a:gd name="T55" fmla="*/ 6 h 11"/>
                  <a:gd name="T56" fmla="*/ 2 w 6"/>
                  <a:gd name="T57" fmla="*/ 8 h 11"/>
                  <a:gd name="T58" fmla="*/ 1 w 6"/>
                  <a:gd name="T59" fmla="*/ 8 h 11"/>
                  <a:gd name="T60" fmla="*/ 0 w 6"/>
                  <a:gd name="T61" fmla="*/ 8 h 11"/>
                  <a:gd name="T62" fmla="*/ 0 w 6"/>
                  <a:gd name="T63" fmla="*/ 8 h 11"/>
                  <a:gd name="T64" fmla="*/ 0 w 6"/>
                  <a:gd name="T65" fmla="*/ 9 h 11"/>
                  <a:gd name="T66" fmla="*/ 0 w 6"/>
                  <a:gd name="T67" fmla="*/ 9 h 11"/>
                  <a:gd name="T68" fmla="*/ 0 w 6"/>
                  <a:gd name="T69" fmla="*/ 9 h 11"/>
                  <a:gd name="T70" fmla="*/ 1 w 6"/>
                  <a:gd name="T71" fmla="*/ 10 h 11"/>
                  <a:gd name="T72" fmla="*/ 2 w 6"/>
                  <a:gd name="T73" fmla="*/ 10 h 11"/>
                  <a:gd name="T74" fmla="*/ 2 w 6"/>
                  <a:gd name="T75" fmla="*/ 11 h 11"/>
                  <a:gd name="T76" fmla="*/ 2 w 6"/>
                  <a:gd name="T77" fmla="*/ 11 h 11"/>
                  <a:gd name="T78" fmla="*/ 3 w 6"/>
                  <a:gd name="T79" fmla="*/ 11 h 11"/>
                  <a:gd name="T80" fmla="*/ 3 w 6"/>
                  <a:gd name="T81" fmla="*/ 10 h 11"/>
                  <a:gd name="T82" fmla="*/ 3 w 6"/>
                  <a:gd name="T83" fmla="*/ 10 h 11"/>
                  <a:gd name="T84" fmla="*/ 3 w 6"/>
                  <a:gd name="T85" fmla="*/ 11 h 11"/>
                  <a:gd name="T86" fmla="*/ 4 w 6"/>
                  <a:gd name="T87" fmla="*/ 11 h 11"/>
                  <a:gd name="T88" fmla="*/ 4 w 6"/>
                  <a:gd name="T89" fmla="*/ 11 h 11"/>
                  <a:gd name="T90" fmla="*/ 4 w 6"/>
                  <a:gd name="T91" fmla="*/ 10 h 11"/>
                  <a:gd name="T92" fmla="*/ 5 w 6"/>
                  <a:gd name="T93" fmla="*/ 9 h 11"/>
                  <a:gd name="T94" fmla="*/ 5 w 6"/>
                  <a:gd name="T95" fmla="*/ 9 h 11"/>
                  <a:gd name="T96" fmla="*/ 6 w 6"/>
                  <a:gd name="T97" fmla="*/ 7 h 11"/>
                  <a:gd name="T98" fmla="*/ 5 w 6"/>
                  <a:gd name="T99" fmla="*/ 6 h 11"/>
                  <a:gd name="T100" fmla="*/ 4 w 6"/>
                  <a:gd name="T101" fmla="*/ 5 h 11"/>
                  <a:gd name="T102" fmla="*/ 3 w 6"/>
                  <a:gd name="T103" fmla="*/ 8 h 11"/>
                  <a:gd name="T104" fmla="*/ 3 w 6"/>
                  <a:gd name="T105" fmla="*/ 8 h 11"/>
                  <a:gd name="T106" fmla="*/ 3 w 6"/>
                  <a:gd name="T107" fmla="*/ 6 h 11"/>
                  <a:gd name="T108" fmla="*/ 3 w 6"/>
                  <a:gd name="T109" fmla="*/ 6 h 11"/>
                  <a:gd name="T110" fmla="*/ 3 w 6"/>
                  <a:gd name="T111" fmla="*/ 8 h 11"/>
                  <a:gd name="T112" fmla="*/ 3 w 6"/>
                  <a:gd name="T113" fmla="*/ 5 h 11"/>
                  <a:gd name="T114" fmla="*/ 3 w 6"/>
                  <a:gd name="T115" fmla="*/ 4 h 11"/>
                  <a:gd name="T116" fmla="*/ 3 w 6"/>
                  <a:gd name="T117" fmla="*/ 3 h 11"/>
                  <a:gd name="T118" fmla="*/ 3 w 6"/>
                  <a:gd name="T119" fmla="*/ 3 h 11"/>
                  <a:gd name="T120" fmla="*/ 3 w 6"/>
                  <a:gd name="T121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" h="11">
                    <a:moveTo>
                      <a:pt x="4" y="5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10"/>
                      <a:pt x="1" y="10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8"/>
                      <a:pt x="6" y="8"/>
                      <a:pt x="6" y="7"/>
                    </a:cubicBezTo>
                    <a:cubicBezTo>
                      <a:pt x="6" y="7"/>
                      <a:pt x="6" y="6"/>
                      <a:pt x="5" y="6"/>
                    </a:cubicBezTo>
                    <a:cubicBezTo>
                      <a:pt x="5" y="6"/>
                      <a:pt x="5" y="5"/>
                      <a:pt x="4" y="5"/>
                    </a:cubicBezTo>
                    <a:close/>
                    <a:moveTo>
                      <a:pt x="3" y="8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3" y="8"/>
                    </a:lnTo>
                    <a:close/>
                    <a:moveTo>
                      <a:pt x="3" y="5"/>
                    </a:moveTo>
                    <a:cubicBezTo>
                      <a:pt x="3" y="5"/>
                      <a:pt x="3" y="5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100"/>
              <p:cNvSpPr>
                <a:spLocks noEditPoints="1"/>
              </p:cNvSpPr>
              <p:nvPr/>
            </p:nvSpPr>
            <p:spPr bwMode="auto">
              <a:xfrm>
                <a:off x="3847" y="1454"/>
                <a:ext cx="36" cy="33"/>
              </a:xfrm>
              <a:custGeom>
                <a:avLst/>
                <a:gdLst>
                  <a:gd name="T0" fmla="*/ 7 w 15"/>
                  <a:gd name="T1" fmla="*/ 0 h 14"/>
                  <a:gd name="T2" fmla="*/ 0 w 15"/>
                  <a:gd name="T3" fmla="*/ 7 h 14"/>
                  <a:gd name="T4" fmla="*/ 7 w 15"/>
                  <a:gd name="T5" fmla="*/ 14 h 14"/>
                  <a:gd name="T6" fmla="*/ 14 w 15"/>
                  <a:gd name="T7" fmla="*/ 7 h 14"/>
                  <a:gd name="T8" fmla="*/ 7 w 15"/>
                  <a:gd name="T9" fmla="*/ 0 h 14"/>
                  <a:gd name="T10" fmla="*/ 7 w 15"/>
                  <a:gd name="T11" fmla="*/ 13 h 14"/>
                  <a:gd name="T12" fmla="*/ 1 w 15"/>
                  <a:gd name="T13" fmla="*/ 7 h 14"/>
                  <a:gd name="T14" fmla="*/ 7 w 15"/>
                  <a:gd name="T15" fmla="*/ 1 h 14"/>
                  <a:gd name="T16" fmla="*/ 13 w 15"/>
                  <a:gd name="T17" fmla="*/ 7 h 14"/>
                  <a:gd name="T18" fmla="*/ 7 w 15"/>
                  <a:gd name="T1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5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3"/>
                    </a:moveTo>
                    <a:cubicBezTo>
                      <a:pt x="4" y="13"/>
                      <a:pt x="1" y="10"/>
                      <a:pt x="1" y="7"/>
                    </a:cubicBezTo>
                    <a:cubicBezTo>
                      <a:pt x="1" y="4"/>
                      <a:pt x="4" y="1"/>
                      <a:pt x="7" y="1"/>
                    </a:cubicBezTo>
                    <a:cubicBezTo>
                      <a:pt x="10" y="1"/>
                      <a:pt x="13" y="4"/>
                      <a:pt x="13" y="7"/>
                    </a:cubicBezTo>
                    <a:cubicBezTo>
                      <a:pt x="13" y="10"/>
                      <a:pt x="10" y="13"/>
                      <a:pt x="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101"/>
              <p:cNvSpPr>
                <a:spLocks noEditPoints="1"/>
              </p:cNvSpPr>
              <p:nvPr/>
            </p:nvSpPr>
            <p:spPr bwMode="auto">
              <a:xfrm>
                <a:off x="3859" y="1459"/>
                <a:ext cx="12" cy="23"/>
              </a:xfrm>
              <a:custGeom>
                <a:avLst/>
                <a:gdLst>
                  <a:gd name="T0" fmla="*/ 3 w 5"/>
                  <a:gd name="T1" fmla="*/ 4 h 10"/>
                  <a:gd name="T2" fmla="*/ 3 w 5"/>
                  <a:gd name="T3" fmla="*/ 2 h 10"/>
                  <a:gd name="T4" fmla="*/ 3 w 5"/>
                  <a:gd name="T5" fmla="*/ 2 h 10"/>
                  <a:gd name="T6" fmla="*/ 4 w 5"/>
                  <a:gd name="T7" fmla="*/ 3 h 10"/>
                  <a:gd name="T8" fmla="*/ 4 w 5"/>
                  <a:gd name="T9" fmla="*/ 2 h 10"/>
                  <a:gd name="T10" fmla="*/ 4 w 5"/>
                  <a:gd name="T11" fmla="*/ 2 h 10"/>
                  <a:gd name="T12" fmla="*/ 4 w 5"/>
                  <a:gd name="T13" fmla="*/ 2 h 10"/>
                  <a:gd name="T14" fmla="*/ 4 w 5"/>
                  <a:gd name="T15" fmla="*/ 1 h 10"/>
                  <a:gd name="T16" fmla="*/ 4 w 5"/>
                  <a:gd name="T17" fmla="*/ 1 h 10"/>
                  <a:gd name="T18" fmla="*/ 4 w 5"/>
                  <a:gd name="T19" fmla="*/ 1 h 10"/>
                  <a:gd name="T20" fmla="*/ 3 w 5"/>
                  <a:gd name="T21" fmla="*/ 1 h 10"/>
                  <a:gd name="T22" fmla="*/ 3 w 5"/>
                  <a:gd name="T23" fmla="*/ 0 h 10"/>
                  <a:gd name="T24" fmla="*/ 3 w 5"/>
                  <a:gd name="T25" fmla="*/ 0 h 10"/>
                  <a:gd name="T26" fmla="*/ 3 w 5"/>
                  <a:gd name="T27" fmla="*/ 0 h 10"/>
                  <a:gd name="T28" fmla="*/ 3 w 5"/>
                  <a:gd name="T29" fmla="*/ 1 h 10"/>
                  <a:gd name="T30" fmla="*/ 2 w 5"/>
                  <a:gd name="T31" fmla="*/ 1 h 10"/>
                  <a:gd name="T32" fmla="*/ 2 w 5"/>
                  <a:gd name="T33" fmla="*/ 1 h 10"/>
                  <a:gd name="T34" fmla="*/ 2 w 5"/>
                  <a:gd name="T35" fmla="*/ 0 h 10"/>
                  <a:gd name="T36" fmla="*/ 2 w 5"/>
                  <a:gd name="T37" fmla="*/ 0 h 10"/>
                  <a:gd name="T38" fmla="*/ 1 w 5"/>
                  <a:gd name="T39" fmla="*/ 0 h 10"/>
                  <a:gd name="T40" fmla="*/ 1 w 5"/>
                  <a:gd name="T41" fmla="*/ 1 h 10"/>
                  <a:gd name="T42" fmla="*/ 1 w 5"/>
                  <a:gd name="T43" fmla="*/ 2 h 10"/>
                  <a:gd name="T44" fmla="*/ 0 w 5"/>
                  <a:gd name="T45" fmla="*/ 2 h 10"/>
                  <a:gd name="T46" fmla="*/ 0 w 5"/>
                  <a:gd name="T47" fmla="*/ 3 h 10"/>
                  <a:gd name="T48" fmla="*/ 0 w 5"/>
                  <a:gd name="T49" fmla="*/ 4 h 10"/>
                  <a:gd name="T50" fmla="*/ 1 w 5"/>
                  <a:gd name="T51" fmla="*/ 5 h 10"/>
                  <a:gd name="T52" fmla="*/ 1 w 5"/>
                  <a:gd name="T53" fmla="*/ 5 h 10"/>
                  <a:gd name="T54" fmla="*/ 1 w 5"/>
                  <a:gd name="T55" fmla="*/ 5 h 10"/>
                  <a:gd name="T56" fmla="*/ 1 w 5"/>
                  <a:gd name="T57" fmla="*/ 7 h 10"/>
                  <a:gd name="T58" fmla="*/ 1 w 5"/>
                  <a:gd name="T59" fmla="*/ 7 h 10"/>
                  <a:gd name="T60" fmla="*/ 0 w 5"/>
                  <a:gd name="T61" fmla="*/ 7 h 10"/>
                  <a:gd name="T62" fmla="*/ 0 w 5"/>
                  <a:gd name="T63" fmla="*/ 7 h 10"/>
                  <a:gd name="T64" fmla="*/ 0 w 5"/>
                  <a:gd name="T65" fmla="*/ 7 h 10"/>
                  <a:gd name="T66" fmla="*/ 0 w 5"/>
                  <a:gd name="T67" fmla="*/ 8 h 10"/>
                  <a:gd name="T68" fmla="*/ 0 w 5"/>
                  <a:gd name="T69" fmla="*/ 8 h 10"/>
                  <a:gd name="T70" fmla="*/ 1 w 5"/>
                  <a:gd name="T71" fmla="*/ 8 h 10"/>
                  <a:gd name="T72" fmla="*/ 1 w 5"/>
                  <a:gd name="T73" fmla="*/ 8 h 10"/>
                  <a:gd name="T74" fmla="*/ 1 w 5"/>
                  <a:gd name="T75" fmla="*/ 10 h 10"/>
                  <a:gd name="T76" fmla="*/ 2 w 5"/>
                  <a:gd name="T77" fmla="*/ 10 h 10"/>
                  <a:gd name="T78" fmla="*/ 2 w 5"/>
                  <a:gd name="T79" fmla="*/ 10 h 10"/>
                  <a:gd name="T80" fmla="*/ 2 w 5"/>
                  <a:gd name="T81" fmla="*/ 8 h 10"/>
                  <a:gd name="T82" fmla="*/ 3 w 5"/>
                  <a:gd name="T83" fmla="*/ 8 h 10"/>
                  <a:gd name="T84" fmla="*/ 3 w 5"/>
                  <a:gd name="T85" fmla="*/ 10 h 10"/>
                  <a:gd name="T86" fmla="*/ 3 w 5"/>
                  <a:gd name="T87" fmla="*/ 10 h 10"/>
                  <a:gd name="T88" fmla="*/ 3 w 5"/>
                  <a:gd name="T89" fmla="*/ 10 h 10"/>
                  <a:gd name="T90" fmla="*/ 3 w 5"/>
                  <a:gd name="T91" fmla="*/ 8 h 10"/>
                  <a:gd name="T92" fmla="*/ 4 w 5"/>
                  <a:gd name="T93" fmla="*/ 8 h 10"/>
                  <a:gd name="T94" fmla="*/ 4 w 5"/>
                  <a:gd name="T95" fmla="*/ 7 h 10"/>
                  <a:gd name="T96" fmla="*/ 5 w 5"/>
                  <a:gd name="T97" fmla="*/ 6 h 10"/>
                  <a:gd name="T98" fmla="*/ 4 w 5"/>
                  <a:gd name="T99" fmla="*/ 5 h 10"/>
                  <a:gd name="T100" fmla="*/ 3 w 5"/>
                  <a:gd name="T101" fmla="*/ 4 h 10"/>
                  <a:gd name="T102" fmla="*/ 3 w 5"/>
                  <a:gd name="T103" fmla="*/ 7 h 10"/>
                  <a:gd name="T104" fmla="*/ 2 w 5"/>
                  <a:gd name="T105" fmla="*/ 7 h 10"/>
                  <a:gd name="T106" fmla="*/ 2 w 5"/>
                  <a:gd name="T107" fmla="*/ 5 h 10"/>
                  <a:gd name="T108" fmla="*/ 3 w 5"/>
                  <a:gd name="T109" fmla="*/ 6 h 10"/>
                  <a:gd name="T110" fmla="*/ 3 w 5"/>
                  <a:gd name="T111" fmla="*/ 7 h 10"/>
                  <a:gd name="T112" fmla="*/ 3 w 5"/>
                  <a:gd name="T113" fmla="*/ 4 h 10"/>
                  <a:gd name="T114" fmla="*/ 2 w 5"/>
                  <a:gd name="T115" fmla="*/ 4 h 10"/>
                  <a:gd name="T116" fmla="*/ 2 w 5"/>
                  <a:gd name="T117" fmla="*/ 2 h 10"/>
                  <a:gd name="T118" fmla="*/ 3 w 5"/>
                  <a:gd name="T119" fmla="*/ 2 h 10"/>
                  <a:gd name="T120" fmla="*/ 3 w 5"/>
                  <a:gd name="T121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" h="10">
                    <a:moveTo>
                      <a:pt x="3" y="4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7"/>
                    </a:cubicBezTo>
                    <a:cubicBezTo>
                      <a:pt x="5" y="7"/>
                      <a:pt x="5" y="7"/>
                      <a:pt x="5" y="6"/>
                    </a:cubicBezTo>
                    <a:cubicBezTo>
                      <a:pt x="5" y="6"/>
                      <a:pt x="4" y="5"/>
                      <a:pt x="4" y="5"/>
                    </a:cubicBezTo>
                    <a:cubicBezTo>
                      <a:pt x="4" y="5"/>
                      <a:pt x="4" y="5"/>
                      <a:pt x="3" y="4"/>
                    </a:cubicBezTo>
                    <a:close/>
                    <a:moveTo>
                      <a:pt x="3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6"/>
                      <a:pt x="3" y="6"/>
                    </a:cubicBezTo>
                    <a:lnTo>
                      <a:pt x="3" y="7"/>
                    </a:lnTo>
                    <a:close/>
                    <a:moveTo>
                      <a:pt x="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102"/>
              <p:cNvSpPr>
                <a:spLocks noEditPoints="1"/>
              </p:cNvSpPr>
              <p:nvPr/>
            </p:nvSpPr>
            <p:spPr bwMode="auto">
              <a:xfrm>
                <a:off x="3755" y="2242"/>
                <a:ext cx="45" cy="43"/>
              </a:xfrm>
              <a:custGeom>
                <a:avLst/>
                <a:gdLst>
                  <a:gd name="T0" fmla="*/ 9 w 19"/>
                  <a:gd name="T1" fmla="*/ 0 h 18"/>
                  <a:gd name="T2" fmla="*/ 0 w 19"/>
                  <a:gd name="T3" fmla="*/ 9 h 18"/>
                  <a:gd name="T4" fmla="*/ 10 w 19"/>
                  <a:gd name="T5" fmla="*/ 18 h 18"/>
                  <a:gd name="T6" fmla="*/ 19 w 19"/>
                  <a:gd name="T7" fmla="*/ 9 h 18"/>
                  <a:gd name="T8" fmla="*/ 9 w 19"/>
                  <a:gd name="T9" fmla="*/ 0 h 18"/>
                  <a:gd name="T10" fmla="*/ 10 w 19"/>
                  <a:gd name="T11" fmla="*/ 17 h 18"/>
                  <a:gd name="T12" fmla="*/ 2 w 19"/>
                  <a:gd name="T13" fmla="*/ 9 h 18"/>
                  <a:gd name="T14" fmla="*/ 9 w 19"/>
                  <a:gd name="T15" fmla="*/ 2 h 18"/>
                  <a:gd name="T16" fmla="*/ 17 w 19"/>
                  <a:gd name="T17" fmla="*/ 9 h 18"/>
                  <a:gd name="T18" fmla="*/ 10 w 19"/>
                  <a:gd name="T1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5" y="18"/>
                      <a:pt x="10" y="18"/>
                    </a:cubicBezTo>
                    <a:cubicBezTo>
                      <a:pt x="15" y="18"/>
                      <a:pt x="19" y="14"/>
                      <a:pt x="19" y="9"/>
                    </a:cubicBezTo>
                    <a:cubicBezTo>
                      <a:pt x="19" y="4"/>
                      <a:pt x="14" y="0"/>
                      <a:pt x="9" y="0"/>
                    </a:cubicBezTo>
                    <a:close/>
                    <a:moveTo>
                      <a:pt x="10" y="17"/>
                    </a:moveTo>
                    <a:cubicBezTo>
                      <a:pt x="6" y="17"/>
                      <a:pt x="2" y="13"/>
                      <a:pt x="2" y="9"/>
                    </a:cubicBezTo>
                    <a:cubicBezTo>
                      <a:pt x="2" y="5"/>
                      <a:pt x="5" y="2"/>
                      <a:pt x="9" y="2"/>
                    </a:cubicBezTo>
                    <a:cubicBezTo>
                      <a:pt x="13" y="2"/>
                      <a:pt x="17" y="5"/>
                      <a:pt x="17" y="9"/>
                    </a:cubicBezTo>
                    <a:cubicBezTo>
                      <a:pt x="17" y="13"/>
                      <a:pt x="14" y="16"/>
                      <a:pt x="10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103"/>
              <p:cNvSpPr>
                <a:spLocks noEditPoints="1"/>
              </p:cNvSpPr>
              <p:nvPr/>
            </p:nvSpPr>
            <p:spPr bwMode="auto">
              <a:xfrm>
                <a:off x="3771" y="2249"/>
                <a:ext cx="15" cy="28"/>
              </a:xfrm>
              <a:custGeom>
                <a:avLst/>
                <a:gdLst>
                  <a:gd name="T0" fmla="*/ 4 w 6"/>
                  <a:gd name="T1" fmla="*/ 6 h 12"/>
                  <a:gd name="T2" fmla="*/ 4 w 6"/>
                  <a:gd name="T3" fmla="*/ 3 h 12"/>
                  <a:gd name="T4" fmla="*/ 4 w 6"/>
                  <a:gd name="T5" fmla="*/ 3 h 12"/>
                  <a:gd name="T6" fmla="*/ 5 w 6"/>
                  <a:gd name="T7" fmla="*/ 3 h 12"/>
                  <a:gd name="T8" fmla="*/ 5 w 6"/>
                  <a:gd name="T9" fmla="*/ 3 h 12"/>
                  <a:gd name="T10" fmla="*/ 5 w 6"/>
                  <a:gd name="T11" fmla="*/ 3 h 12"/>
                  <a:gd name="T12" fmla="*/ 5 w 6"/>
                  <a:gd name="T13" fmla="*/ 2 h 12"/>
                  <a:gd name="T14" fmla="*/ 5 w 6"/>
                  <a:gd name="T15" fmla="*/ 2 h 12"/>
                  <a:gd name="T16" fmla="*/ 5 w 6"/>
                  <a:gd name="T17" fmla="*/ 2 h 12"/>
                  <a:gd name="T18" fmla="*/ 4 w 6"/>
                  <a:gd name="T19" fmla="*/ 2 h 12"/>
                  <a:gd name="T20" fmla="*/ 4 w 6"/>
                  <a:gd name="T21" fmla="*/ 2 h 12"/>
                  <a:gd name="T22" fmla="*/ 4 w 6"/>
                  <a:gd name="T23" fmla="*/ 0 h 12"/>
                  <a:gd name="T24" fmla="*/ 3 w 6"/>
                  <a:gd name="T25" fmla="*/ 0 h 12"/>
                  <a:gd name="T26" fmla="*/ 3 w 6"/>
                  <a:gd name="T27" fmla="*/ 1 h 12"/>
                  <a:gd name="T28" fmla="*/ 3 w 6"/>
                  <a:gd name="T29" fmla="*/ 2 h 12"/>
                  <a:gd name="T30" fmla="*/ 3 w 6"/>
                  <a:gd name="T31" fmla="*/ 2 h 12"/>
                  <a:gd name="T32" fmla="*/ 2 w 6"/>
                  <a:gd name="T33" fmla="*/ 2 h 12"/>
                  <a:gd name="T34" fmla="*/ 2 w 6"/>
                  <a:gd name="T35" fmla="*/ 1 h 12"/>
                  <a:gd name="T36" fmla="*/ 2 w 6"/>
                  <a:gd name="T37" fmla="*/ 0 h 12"/>
                  <a:gd name="T38" fmla="*/ 1 w 6"/>
                  <a:gd name="T39" fmla="*/ 1 h 12"/>
                  <a:gd name="T40" fmla="*/ 1 w 6"/>
                  <a:gd name="T41" fmla="*/ 2 h 12"/>
                  <a:gd name="T42" fmla="*/ 0 w 6"/>
                  <a:gd name="T43" fmla="*/ 2 h 12"/>
                  <a:gd name="T44" fmla="*/ 0 w 6"/>
                  <a:gd name="T45" fmla="*/ 3 h 12"/>
                  <a:gd name="T46" fmla="*/ 0 w 6"/>
                  <a:gd name="T47" fmla="*/ 4 h 12"/>
                  <a:gd name="T48" fmla="*/ 0 w 6"/>
                  <a:gd name="T49" fmla="*/ 5 h 12"/>
                  <a:gd name="T50" fmla="*/ 1 w 6"/>
                  <a:gd name="T51" fmla="*/ 6 h 12"/>
                  <a:gd name="T52" fmla="*/ 1 w 6"/>
                  <a:gd name="T53" fmla="*/ 6 h 12"/>
                  <a:gd name="T54" fmla="*/ 1 w 6"/>
                  <a:gd name="T55" fmla="*/ 6 h 12"/>
                  <a:gd name="T56" fmla="*/ 2 w 6"/>
                  <a:gd name="T57" fmla="*/ 9 h 12"/>
                  <a:gd name="T58" fmla="*/ 1 w 6"/>
                  <a:gd name="T59" fmla="*/ 9 h 12"/>
                  <a:gd name="T60" fmla="*/ 0 w 6"/>
                  <a:gd name="T61" fmla="*/ 9 h 12"/>
                  <a:gd name="T62" fmla="*/ 0 w 6"/>
                  <a:gd name="T63" fmla="*/ 9 h 12"/>
                  <a:gd name="T64" fmla="*/ 0 w 6"/>
                  <a:gd name="T65" fmla="*/ 9 h 12"/>
                  <a:gd name="T66" fmla="*/ 0 w 6"/>
                  <a:gd name="T67" fmla="*/ 10 h 12"/>
                  <a:gd name="T68" fmla="*/ 0 w 6"/>
                  <a:gd name="T69" fmla="*/ 10 h 12"/>
                  <a:gd name="T70" fmla="*/ 1 w 6"/>
                  <a:gd name="T71" fmla="*/ 10 h 12"/>
                  <a:gd name="T72" fmla="*/ 2 w 6"/>
                  <a:gd name="T73" fmla="*/ 11 h 12"/>
                  <a:gd name="T74" fmla="*/ 2 w 6"/>
                  <a:gd name="T75" fmla="*/ 12 h 12"/>
                  <a:gd name="T76" fmla="*/ 2 w 6"/>
                  <a:gd name="T77" fmla="*/ 12 h 12"/>
                  <a:gd name="T78" fmla="*/ 2 w 6"/>
                  <a:gd name="T79" fmla="*/ 12 h 12"/>
                  <a:gd name="T80" fmla="*/ 2 w 6"/>
                  <a:gd name="T81" fmla="*/ 11 h 12"/>
                  <a:gd name="T82" fmla="*/ 3 w 6"/>
                  <a:gd name="T83" fmla="*/ 11 h 12"/>
                  <a:gd name="T84" fmla="*/ 3 w 6"/>
                  <a:gd name="T85" fmla="*/ 12 h 12"/>
                  <a:gd name="T86" fmla="*/ 4 w 6"/>
                  <a:gd name="T87" fmla="*/ 12 h 12"/>
                  <a:gd name="T88" fmla="*/ 4 w 6"/>
                  <a:gd name="T89" fmla="*/ 12 h 12"/>
                  <a:gd name="T90" fmla="*/ 4 w 6"/>
                  <a:gd name="T91" fmla="*/ 10 h 12"/>
                  <a:gd name="T92" fmla="*/ 5 w 6"/>
                  <a:gd name="T93" fmla="*/ 10 h 12"/>
                  <a:gd name="T94" fmla="*/ 5 w 6"/>
                  <a:gd name="T95" fmla="*/ 9 h 12"/>
                  <a:gd name="T96" fmla="*/ 6 w 6"/>
                  <a:gd name="T97" fmla="*/ 8 h 12"/>
                  <a:gd name="T98" fmla="*/ 5 w 6"/>
                  <a:gd name="T99" fmla="*/ 6 h 12"/>
                  <a:gd name="T100" fmla="*/ 4 w 6"/>
                  <a:gd name="T101" fmla="*/ 6 h 12"/>
                  <a:gd name="T102" fmla="*/ 3 w 6"/>
                  <a:gd name="T103" fmla="*/ 9 h 12"/>
                  <a:gd name="T104" fmla="*/ 2 w 6"/>
                  <a:gd name="T105" fmla="*/ 9 h 12"/>
                  <a:gd name="T106" fmla="*/ 2 w 6"/>
                  <a:gd name="T107" fmla="*/ 7 h 12"/>
                  <a:gd name="T108" fmla="*/ 3 w 6"/>
                  <a:gd name="T109" fmla="*/ 7 h 12"/>
                  <a:gd name="T110" fmla="*/ 3 w 6"/>
                  <a:gd name="T111" fmla="*/ 9 h 12"/>
                  <a:gd name="T112" fmla="*/ 3 w 6"/>
                  <a:gd name="T113" fmla="*/ 5 h 12"/>
                  <a:gd name="T114" fmla="*/ 2 w 6"/>
                  <a:gd name="T115" fmla="*/ 5 h 12"/>
                  <a:gd name="T116" fmla="*/ 2 w 6"/>
                  <a:gd name="T117" fmla="*/ 3 h 12"/>
                  <a:gd name="T118" fmla="*/ 3 w 6"/>
                  <a:gd name="T119" fmla="*/ 3 h 12"/>
                  <a:gd name="T120" fmla="*/ 3 w 6"/>
                  <a:gd name="T12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" h="12">
                    <a:moveTo>
                      <a:pt x="4" y="6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1" y="10"/>
                    </a:cubicBezTo>
                    <a:cubicBezTo>
                      <a:pt x="1" y="11"/>
                      <a:pt x="1" y="11"/>
                      <a:pt x="2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5" y="10"/>
                      <a:pt x="5" y="10"/>
                      <a:pt x="5" y="9"/>
                    </a:cubicBezTo>
                    <a:cubicBezTo>
                      <a:pt x="6" y="9"/>
                      <a:pt x="6" y="8"/>
                      <a:pt x="6" y="8"/>
                    </a:cubicBezTo>
                    <a:cubicBezTo>
                      <a:pt x="6" y="7"/>
                      <a:pt x="5" y="7"/>
                      <a:pt x="5" y="6"/>
                    </a:cubicBezTo>
                    <a:cubicBezTo>
                      <a:pt x="5" y="6"/>
                      <a:pt x="4" y="6"/>
                      <a:pt x="4" y="6"/>
                    </a:cubicBezTo>
                    <a:close/>
                    <a:moveTo>
                      <a:pt x="3" y="9"/>
                    </a:moveTo>
                    <a:cubicBezTo>
                      <a:pt x="3" y="9"/>
                      <a:pt x="3" y="9"/>
                      <a:pt x="2" y="9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lnTo>
                      <a:pt x="3" y="9"/>
                    </a:lnTo>
                    <a:close/>
                    <a:moveTo>
                      <a:pt x="3" y="5"/>
                    </a:moveTo>
                    <a:cubicBezTo>
                      <a:pt x="3" y="5"/>
                      <a:pt x="2" y="5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lnTo>
                      <a:pt x="3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104"/>
              <p:cNvSpPr>
                <a:spLocks noEditPoints="1"/>
              </p:cNvSpPr>
              <p:nvPr/>
            </p:nvSpPr>
            <p:spPr bwMode="auto">
              <a:xfrm>
                <a:off x="4148" y="2572"/>
                <a:ext cx="50" cy="50"/>
              </a:xfrm>
              <a:custGeom>
                <a:avLst/>
                <a:gdLst>
                  <a:gd name="T0" fmla="*/ 10 w 21"/>
                  <a:gd name="T1" fmla="*/ 0 h 21"/>
                  <a:gd name="T2" fmla="*/ 0 w 21"/>
                  <a:gd name="T3" fmla="*/ 11 h 21"/>
                  <a:gd name="T4" fmla="*/ 11 w 21"/>
                  <a:gd name="T5" fmla="*/ 21 h 21"/>
                  <a:gd name="T6" fmla="*/ 21 w 21"/>
                  <a:gd name="T7" fmla="*/ 10 h 21"/>
                  <a:gd name="T8" fmla="*/ 10 w 21"/>
                  <a:gd name="T9" fmla="*/ 0 h 21"/>
                  <a:gd name="T10" fmla="*/ 11 w 21"/>
                  <a:gd name="T11" fmla="*/ 19 h 21"/>
                  <a:gd name="T12" fmla="*/ 2 w 21"/>
                  <a:gd name="T13" fmla="*/ 11 h 21"/>
                  <a:gd name="T14" fmla="*/ 10 w 21"/>
                  <a:gd name="T15" fmla="*/ 2 h 21"/>
                  <a:gd name="T16" fmla="*/ 19 w 21"/>
                  <a:gd name="T17" fmla="*/ 10 h 21"/>
                  <a:gd name="T18" fmla="*/ 11 w 21"/>
                  <a:gd name="T1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7" y="21"/>
                      <a:pt x="21" y="16"/>
                      <a:pt x="21" y="10"/>
                    </a:cubicBezTo>
                    <a:cubicBezTo>
                      <a:pt x="21" y="5"/>
                      <a:pt x="16" y="0"/>
                      <a:pt x="10" y="0"/>
                    </a:cubicBezTo>
                    <a:close/>
                    <a:moveTo>
                      <a:pt x="11" y="19"/>
                    </a:moveTo>
                    <a:cubicBezTo>
                      <a:pt x="6" y="19"/>
                      <a:pt x="2" y="15"/>
                      <a:pt x="2" y="11"/>
                    </a:cubicBezTo>
                    <a:cubicBezTo>
                      <a:pt x="2" y="6"/>
                      <a:pt x="6" y="2"/>
                      <a:pt x="10" y="2"/>
                    </a:cubicBezTo>
                    <a:cubicBezTo>
                      <a:pt x="15" y="2"/>
                      <a:pt x="19" y="6"/>
                      <a:pt x="19" y="10"/>
                    </a:cubicBezTo>
                    <a:cubicBezTo>
                      <a:pt x="19" y="15"/>
                      <a:pt x="15" y="19"/>
                      <a:pt x="11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105"/>
              <p:cNvSpPr>
                <a:spLocks noEditPoints="1"/>
              </p:cNvSpPr>
              <p:nvPr/>
            </p:nvSpPr>
            <p:spPr bwMode="auto">
              <a:xfrm>
                <a:off x="4165" y="2581"/>
                <a:ext cx="16" cy="31"/>
              </a:xfrm>
              <a:custGeom>
                <a:avLst/>
                <a:gdLst>
                  <a:gd name="T0" fmla="*/ 5 w 7"/>
                  <a:gd name="T1" fmla="*/ 6 h 13"/>
                  <a:gd name="T2" fmla="*/ 5 w 7"/>
                  <a:gd name="T3" fmla="*/ 3 h 13"/>
                  <a:gd name="T4" fmla="*/ 5 w 7"/>
                  <a:gd name="T5" fmla="*/ 3 h 13"/>
                  <a:gd name="T6" fmla="*/ 6 w 7"/>
                  <a:gd name="T7" fmla="*/ 3 h 13"/>
                  <a:gd name="T8" fmla="*/ 6 w 7"/>
                  <a:gd name="T9" fmla="*/ 3 h 13"/>
                  <a:gd name="T10" fmla="*/ 7 w 7"/>
                  <a:gd name="T11" fmla="*/ 2 h 13"/>
                  <a:gd name="T12" fmla="*/ 7 w 7"/>
                  <a:gd name="T13" fmla="*/ 2 h 13"/>
                  <a:gd name="T14" fmla="*/ 7 w 7"/>
                  <a:gd name="T15" fmla="*/ 2 h 13"/>
                  <a:gd name="T16" fmla="*/ 6 w 7"/>
                  <a:gd name="T17" fmla="*/ 1 h 13"/>
                  <a:gd name="T18" fmla="*/ 6 w 7"/>
                  <a:gd name="T19" fmla="*/ 1 h 13"/>
                  <a:gd name="T20" fmla="*/ 5 w 7"/>
                  <a:gd name="T21" fmla="*/ 1 h 13"/>
                  <a:gd name="T22" fmla="*/ 5 w 7"/>
                  <a:gd name="T23" fmla="*/ 0 h 13"/>
                  <a:gd name="T24" fmla="*/ 5 w 7"/>
                  <a:gd name="T25" fmla="*/ 0 h 13"/>
                  <a:gd name="T26" fmla="*/ 4 w 7"/>
                  <a:gd name="T27" fmla="*/ 0 h 13"/>
                  <a:gd name="T28" fmla="*/ 4 w 7"/>
                  <a:gd name="T29" fmla="*/ 1 h 13"/>
                  <a:gd name="T30" fmla="*/ 4 w 7"/>
                  <a:gd name="T31" fmla="*/ 1 h 13"/>
                  <a:gd name="T32" fmla="*/ 3 w 7"/>
                  <a:gd name="T33" fmla="*/ 1 h 13"/>
                  <a:gd name="T34" fmla="*/ 3 w 7"/>
                  <a:gd name="T35" fmla="*/ 0 h 13"/>
                  <a:gd name="T36" fmla="*/ 3 w 7"/>
                  <a:gd name="T37" fmla="*/ 0 h 13"/>
                  <a:gd name="T38" fmla="*/ 2 w 7"/>
                  <a:gd name="T39" fmla="*/ 0 h 13"/>
                  <a:gd name="T40" fmla="*/ 2 w 7"/>
                  <a:gd name="T41" fmla="*/ 2 h 13"/>
                  <a:gd name="T42" fmla="*/ 1 w 7"/>
                  <a:gd name="T43" fmla="*/ 2 h 13"/>
                  <a:gd name="T44" fmla="*/ 1 w 7"/>
                  <a:gd name="T45" fmla="*/ 3 h 13"/>
                  <a:gd name="T46" fmla="*/ 1 w 7"/>
                  <a:gd name="T47" fmla="*/ 4 h 13"/>
                  <a:gd name="T48" fmla="*/ 1 w 7"/>
                  <a:gd name="T49" fmla="*/ 5 h 13"/>
                  <a:gd name="T50" fmla="*/ 1 w 7"/>
                  <a:gd name="T51" fmla="*/ 6 h 13"/>
                  <a:gd name="T52" fmla="*/ 2 w 7"/>
                  <a:gd name="T53" fmla="*/ 7 h 13"/>
                  <a:gd name="T54" fmla="*/ 3 w 7"/>
                  <a:gd name="T55" fmla="*/ 7 h 13"/>
                  <a:gd name="T56" fmla="*/ 3 w 7"/>
                  <a:gd name="T57" fmla="*/ 10 h 13"/>
                  <a:gd name="T58" fmla="*/ 2 w 7"/>
                  <a:gd name="T59" fmla="*/ 10 h 13"/>
                  <a:gd name="T60" fmla="*/ 1 w 7"/>
                  <a:gd name="T61" fmla="*/ 9 h 13"/>
                  <a:gd name="T62" fmla="*/ 1 w 7"/>
                  <a:gd name="T63" fmla="*/ 10 h 13"/>
                  <a:gd name="T64" fmla="*/ 1 w 7"/>
                  <a:gd name="T65" fmla="*/ 10 h 13"/>
                  <a:gd name="T66" fmla="*/ 0 w 7"/>
                  <a:gd name="T67" fmla="*/ 11 h 13"/>
                  <a:gd name="T68" fmla="*/ 0 w 7"/>
                  <a:gd name="T69" fmla="*/ 11 h 13"/>
                  <a:gd name="T70" fmla="*/ 2 w 7"/>
                  <a:gd name="T71" fmla="*/ 11 h 13"/>
                  <a:gd name="T72" fmla="*/ 3 w 7"/>
                  <a:gd name="T73" fmla="*/ 11 h 13"/>
                  <a:gd name="T74" fmla="*/ 3 w 7"/>
                  <a:gd name="T75" fmla="*/ 13 h 13"/>
                  <a:gd name="T76" fmla="*/ 3 w 7"/>
                  <a:gd name="T77" fmla="*/ 13 h 13"/>
                  <a:gd name="T78" fmla="*/ 4 w 7"/>
                  <a:gd name="T79" fmla="*/ 13 h 13"/>
                  <a:gd name="T80" fmla="*/ 4 w 7"/>
                  <a:gd name="T81" fmla="*/ 11 h 13"/>
                  <a:gd name="T82" fmla="*/ 4 w 7"/>
                  <a:gd name="T83" fmla="*/ 11 h 13"/>
                  <a:gd name="T84" fmla="*/ 4 w 7"/>
                  <a:gd name="T85" fmla="*/ 13 h 13"/>
                  <a:gd name="T86" fmla="*/ 5 w 7"/>
                  <a:gd name="T87" fmla="*/ 13 h 13"/>
                  <a:gd name="T88" fmla="*/ 5 w 7"/>
                  <a:gd name="T89" fmla="*/ 13 h 13"/>
                  <a:gd name="T90" fmla="*/ 5 w 7"/>
                  <a:gd name="T91" fmla="*/ 11 h 13"/>
                  <a:gd name="T92" fmla="*/ 6 w 7"/>
                  <a:gd name="T93" fmla="*/ 11 h 13"/>
                  <a:gd name="T94" fmla="*/ 7 w 7"/>
                  <a:gd name="T95" fmla="*/ 10 h 13"/>
                  <a:gd name="T96" fmla="*/ 7 w 7"/>
                  <a:gd name="T97" fmla="*/ 9 h 13"/>
                  <a:gd name="T98" fmla="*/ 6 w 7"/>
                  <a:gd name="T99" fmla="*/ 7 h 13"/>
                  <a:gd name="T100" fmla="*/ 5 w 7"/>
                  <a:gd name="T101" fmla="*/ 6 h 13"/>
                  <a:gd name="T102" fmla="*/ 4 w 7"/>
                  <a:gd name="T103" fmla="*/ 10 h 13"/>
                  <a:gd name="T104" fmla="*/ 4 w 7"/>
                  <a:gd name="T105" fmla="*/ 10 h 13"/>
                  <a:gd name="T106" fmla="*/ 3 w 7"/>
                  <a:gd name="T107" fmla="*/ 7 h 13"/>
                  <a:gd name="T108" fmla="*/ 4 w 7"/>
                  <a:gd name="T109" fmla="*/ 7 h 13"/>
                  <a:gd name="T110" fmla="*/ 4 w 7"/>
                  <a:gd name="T111" fmla="*/ 10 h 13"/>
                  <a:gd name="T112" fmla="*/ 4 w 7"/>
                  <a:gd name="T113" fmla="*/ 5 h 13"/>
                  <a:gd name="T114" fmla="*/ 3 w 7"/>
                  <a:gd name="T115" fmla="*/ 5 h 13"/>
                  <a:gd name="T116" fmla="*/ 3 w 7"/>
                  <a:gd name="T117" fmla="*/ 3 h 13"/>
                  <a:gd name="T118" fmla="*/ 4 w 7"/>
                  <a:gd name="T119" fmla="*/ 3 h 13"/>
                  <a:gd name="T120" fmla="*/ 4 w 7"/>
                  <a:gd name="T121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" h="13">
                    <a:moveTo>
                      <a:pt x="5" y="6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4" y="13"/>
                      <a:pt x="4" y="13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7" y="10"/>
                      <a:pt x="7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7" y="8"/>
                      <a:pt x="7" y="7"/>
                      <a:pt x="6" y="7"/>
                    </a:cubicBezTo>
                    <a:cubicBezTo>
                      <a:pt x="6" y="6"/>
                      <a:pt x="6" y="6"/>
                      <a:pt x="5" y="6"/>
                    </a:cubicBezTo>
                    <a:close/>
                    <a:moveTo>
                      <a:pt x="4" y="10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4" y="7"/>
                      <a:pt x="4" y="7"/>
                    </a:cubicBezTo>
                    <a:lnTo>
                      <a:pt x="4" y="10"/>
                    </a:lnTo>
                    <a:close/>
                    <a:moveTo>
                      <a:pt x="4" y="5"/>
                    </a:moveTo>
                    <a:cubicBezTo>
                      <a:pt x="4" y="5"/>
                      <a:pt x="4" y="5"/>
                      <a:pt x="3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106"/>
              <p:cNvSpPr>
                <a:spLocks noEditPoints="1"/>
              </p:cNvSpPr>
              <p:nvPr/>
            </p:nvSpPr>
            <p:spPr bwMode="auto">
              <a:xfrm>
                <a:off x="3923" y="1416"/>
                <a:ext cx="26" cy="24"/>
              </a:xfrm>
              <a:custGeom>
                <a:avLst/>
                <a:gdLst>
                  <a:gd name="T0" fmla="*/ 10 w 11"/>
                  <a:gd name="T1" fmla="*/ 6 h 10"/>
                  <a:gd name="T2" fmla="*/ 9 w 11"/>
                  <a:gd name="T3" fmla="*/ 5 h 10"/>
                  <a:gd name="T4" fmla="*/ 9 w 11"/>
                  <a:gd name="T5" fmla="*/ 5 h 10"/>
                  <a:gd name="T6" fmla="*/ 10 w 11"/>
                  <a:gd name="T7" fmla="*/ 4 h 10"/>
                  <a:gd name="T8" fmla="*/ 10 w 11"/>
                  <a:gd name="T9" fmla="*/ 3 h 10"/>
                  <a:gd name="T10" fmla="*/ 10 w 11"/>
                  <a:gd name="T11" fmla="*/ 2 h 10"/>
                  <a:gd name="T12" fmla="*/ 9 w 11"/>
                  <a:gd name="T13" fmla="*/ 2 h 10"/>
                  <a:gd name="T14" fmla="*/ 8 w 11"/>
                  <a:gd name="T15" fmla="*/ 2 h 10"/>
                  <a:gd name="T16" fmla="*/ 8 w 11"/>
                  <a:gd name="T17" fmla="*/ 2 h 10"/>
                  <a:gd name="T18" fmla="*/ 8 w 11"/>
                  <a:gd name="T19" fmla="*/ 1 h 10"/>
                  <a:gd name="T20" fmla="*/ 8 w 11"/>
                  <a:gd name="T21" fmla="*/ 0 h 10"/>
                  <a:gd name="T22" fmla="*/ 7 w 11"/>
                  <a:gd name="T23" fmla="*/ 0 h 10"/>
                  <a:gd name="T24" fmla="*/ 6 w 11"/>
                  <a:gd name="T25" fmla="*/ 0 h 10"/>
                  <a:gd name="T26" fmla="*/ 6 w 11"/>
                  <a:gd name="T27" fmla="*/ 1 h 10"/>
                  <a:gd name="T28" fmla="*/ 5 w 11"/>
                  <a:gd name="T29" fmla="*/ 1 h 10"/>
                  <a:gd name="T30" fmla="*/ 5 w 11"/>
                  <a:gd name="T31" fmla="*/ 0 h 10"/>
                  <a:gd name="T32" fmla="*/ 4 w 11"/>
                  <a:gd name="T33" fmla="*/ 0 h 10"/>
                  <a:gd name="T34" fmla="*/ 3 w 11"/>
                  <a:gd name="T35" fmla="*/ 0 h 10"/>
                  <a:gd name="T36" fmla="*/ 2 w 11"/>
                  <a:gd name="T37" fmla="*/ 1 h 10"/>
                  <a:gd name="T38" fmla="*/ 3 w 11"/>
                  <a:gd name="T39" fmla="*/ 2 h 10"/>
                  <a:gd name="T40" fmla="*/ 2 w 11"/>
                  <a:gd name="T41" fmla="*/ 2 h 10"/>
                  <a:gd name="T42" fmla="*/ 2 w 11"/>
                  <a:gd name="T43" fmla="*/ 2 h 10"/>
                  <a:gd name="T44" fmla="*/ 1 w 11"/>
                  <a:gd name="T45" fmla="*/ 3 h 10"/>
                  <a:gd name="T46" fmla="*/ 0 w 11"/>
                  <a:gd name="T47" fmla="*/ 3 h 10"/>
                  <a:gd name="T48" fmla="*/ 1 w 11"/>
                  <a:gd name="T49" fmla="*/ 4 h 10"/>
                  <a:gd name="T50" fmla="*/ 1 w 11"/>
                  <a:gd name="T51" fmla="*/ 5 h 10"/>
                  <a:gd name="T52" fmla="*/ 1 w 11"/>
                  <a:gd name="T53" fmla="*/ 5 h 10"/>
                  <a:gd name="T54" fmla="*/ 1 w 11"/>
                  <a:gd name="T55" fmla="*/ 6 h 10"/>
                  <a:gd name="T56" fmla="*/ 0 w 11"/>
                  <a:gd name="T57" fmla="*/ 7 h 10"/>
                  <a:gd name="T58" fmla="*/ 1 w 11"/>
                  <a:gd name="T59" fmla="*/ 7 h 10"/>
                  <a:gd name="T60" fmla="*/ 2 w 11"/>
                  <a:gd name="T61" fmla="*/ 8 h 10"/>
                  <a:gd name="T62" fmla="*/ 2 w 11"/>
                  <a:gd name="T63" fmla="*/ 8 h 10"/>
                  <a:gd name="T64" fmla="*/ 3 w 11"/>
                  <a:gd name="T65" fmla="*/ 8 h 10"/>
                  <a:gd name="T66" fmla="*/ 3 w 11"/>
                  <a:gd name="T67" fmla="*/ 9 h 10"/>
                  <a:gd name="T68" fmla="*/ 3 w 11"/>
                  <a:gd name="T69" fmla="*/ 10 h 10"/>
                  <a:gd name="T70" fmla="*/ 4 w 11"/>
                  <a:gd name="T71" fmla="*/ 10 h 10"/>
                  <a:gd name="T72" fmla="*/ 5 w 11"/>
                  <a:gd name="T73" fmla="*/ 10 h 10"/>
                  <a:gd name="T74" fmla="*/ 5 w 11"/>
                  <a:gd name="T75" fmla="*/ 9 h 10"/>
                  <a:gd name="T76" fmla="*/ 6 w 11"/>
                  <a:gd name="T77" fmla="*/ 9 h 10"/>
                  <a:gd name="T78" fmla="*/ 6 w 11"/>
                  <a:gd name="T79" fmla="*/ 10 h 10"/>
                  <a:gd name="T80" fmla="*/ 7 w 11"/>
                  <a:gd name="T81" fmla="*/ 10 h 10"/>
                  <a:gd name="T82" fmla="*/ 8 w 11"/>
                  <a:gd name="T83" fmla="*/ 10 h 10"/>
                  <a:gd name="T84" fmla="*/ 8 w 11"/>
                  <a:gd name="T85" fmla="*/ 9 h 10"/>
                  <a:gd name="T86" fmla="*/ 8 w 11"/>
                  <a:gd name="T87" fmla="*/ 8 h 10"/>
                  <a:gd name="T88" fmla="*/ 8 w 11"/>
                  <a:gd name="T89" fmla="*/ 7 h 10"/>
                  <a:gd name="T90" fmla="*/ 9 w 11"/>
                  <a:gd name="T91" fmla="*/ 8 h 10"/>
                  <a:gd name="T92" fmla="*/ 10 w 11"/>
                  <a:gd name="T93" fmla="*/ 7 h 10"/>
                  <a:gd name="T94" fmla="*/ 10 w 11"/>
                  <a:gd name="T95" fmla="*/ 7 h 10"/>
                  <a:gd name="T96" fmla="*/ 10 w 11"/>
                  <a:gd name="T97" fmla="*/ 6 h 10"/>
                  <a:gd name="T98" fmla="*/ 6 w 11"/>
                  <a:gd name="T99" fmla="*/ 7 h 10"/>
                  <a:gd name="T100" fmla="*/ 3 w 11"/>
                  <a:gd name="T101" fmla="*/ 6 h 10"/>
                  <a:gd name="T102" fmla="*/ 4 w 11"/>
                  <a:gd name="T103" fmla="*/ 3 h 10"/>
                  <a:gd name="T104" fmla="*/ 7 w 11"/>
                  <a:gd name="T105" fmla="*/ 4 h 10"/>
                  <a:gd name="T106" fmla="*/ 6 w 11"/>
                  <a:gd name="T10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" h="10">
                    <a:moveTo>
                      <a:pt x="10" y="6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3" y="10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7" y="10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6"/>
                      <a:pt x="10" y="6"/>
                      <a:pt x="10" y="6"/>
                    </a:cubicBezTo>
                    <a:close/>
                    <a:moveTo>
                      <a:pt x="6" y="7"/>
                    </a:moveTo>
                    <a:cubicBezTo>
                      <a:pt x="5" y="7"/>
                      <a:pt x="4" y="7"/>
                      <a:pt x="3" y="6"/>
                    </a:cubicBezTo>
                    <a:cubicBezTo>
                      <a:pt x="3" y="5"/>
                      <a:pt x="3" y="4"/>
                      <a:pt x="4" y="3"/>
                    </a:cubicBezTo>
                    <a:cubicBezTo>
                      <a:pt x="5" y="3"/>
                      <a:pt x="7" y="3"/>
                      <a:pt x="7" y="4"/>
                    </a:cubicBezTo>
                    <a:cubicBezTo>
                      <a:pt x="8" y="5"/>
                      <a:pt x="7" y="6"/>
                      <a:pt x="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107"/>
              <p:cNvSpPr>
                <a:spLocks noEditPoints="1"/>
              </p:cNvSpPr>
              <p:nvPr/>
            </p:nvSpPr>
            <p:spPr bwMode="auto">
              <a:xfrm>
                <a:off x="3878" y="1468"/>
                <a:ext cx="52" cy="55"/>
              </a:xfrm>
              <a:custGeom>
                <a:avLst/>
                <a:gdLst>
                  <a:gd name="T0" fmla="*/ 21 w 22"/>
                  <a:gd name="T1" fmla="*/ 13 h 23"/>
                  <a:gd name="T2" fmla="*/ 20 w 22"/>
                  <a:gd name="T3" fmla="*/ 12 h 23"/>
                  <a:gd name="T4" fmla="*/ 20 w 22"/>
                  <a:gd name="T5" fmla="*/ 11 h 23"/>
                  <a:gd name="T6" fmla="*/ 21 w 22"/>
                  <a:gd name="T7" fmla="*/ 10 h 23"/>
                  <a:gd name="T8" fmla="*/ 22 w 22"/>
                  <a:gd name="T9" fmla="*/ 8 h 23"/>
                  <a:gd name="T10" fmla="*/ 21 w 22"/>
                  <a:gd name="T11" fmla="*/ 6 h 23"/>
                  <a:gd name="T12" fmla="*/ 19 w 22"/>
                  <a:gd name="T13" fmla="*/ 5 h 23"/>
                  <a:gd name="T14" fmla="*/ 18 w 22"/>
                  <a:gd name="T15" fmla="*/ 6 h 23"/>
                  <a:gd name="T16" fmla="*/ 16 w 22"/>
                  <a:gd name="T17" fmla="*/ 5 h 23"/>
                  <a:gd name="T18" fmla="*/ 17 w 22"/>
                  <a:gd name="T19" fmla="*/ 3 h 23"/>
                  <a:gd name="T20" fmla="*/ 16 w 22"/>
                  <a:gd name="T21" fmla="*/ 1 h 23"/>
                  <a:gd name="T22" fmla="*/ 14 w 22"/>
                  <a:gd name="T23" fmla="*/ 1 h 23"/>
                  <a:gd name="T24" fmla="*/ 12 w 22"/>
                  <a:gd name="T25" fmla="*/ 2 h 23"/>
                  <a:gd name="T26" fmla="*/ 12 w 22"/>
                  <a:gd name="T27" fmla="*/ 3 h 23"/>
                  <a:gd name="T28" fmla="*/ 10 w 22"/>
                  <a:gd name="T29" fmla="*/ 3 h 23"/>
                  <a:gd name="T30" fmla="*/ 9 w 22"/>
                  <a:gd name="T31" fmla="*/ 2 h 23"/>
                  <a:gd name="T32" fmla="*/ 7 w 22"/>
                  <a:gd name="T33" fmla="*/ 1 h 23"/>
                  <a:gd name="T34" fmla="*/ 6 w 22"/>
                  <a:gd name="T35" fmla="*/ 2 h 23"/>
                  <a:gd name="T36" fmla="*/ 5 w 22"/>
                  <a:gd name="T37" fmla="*/ 4 h 23"/>
                  <a:gd name="T38" fmla="*/ 5 w 22"/>
                  <a:gd name="T39" fmla="*/ 5 h 23"/>
                  <a:gd name="T40" fmla="*/ 4 w 22"/>
                  <a:gd name="T41" fmla="*/ 6 h 23"/>
                  <a:gd name="T42" fmla="*/ 3 w 22"/>
                  <a:gd name="T43" fmla="*/ 6 h 23"/>
                  <a:gd name="T44" fmla="*/ 1 w 22"/>
                  <a:gd name="T45" fmla="*/ 7 h 23"/>
                  <a:gd name="T46" fmla="*/ 0 w 22"/>
                  <a:gd name="T47" fmla="*/ 8 h 23"/>
                  <a:gd name="T48" fmla="*/ 1 w 22"/>
                  <a:gd name="T49" fmla="*/ 10 h 23"/>
                  <a:gd name="T50" fmla="*/ 2 w 22"/>
                  <a:gd name="T51" fmla="*/ 11 h 23"/>
                  <a:gd name="T52" fmla="*/ 2 w 22"/>
                  <a:gd name="T53" fmla="*/ 13 h 23"/>
                  <a:gd name="T54" fmla="*/ 1 w 22"/>
                  <a:gd name="T55" fmla="*/ 13 h 23"/>
                  <a:gd name="T56" fmla="*/ 0 w 22"/>
                  <a:gd name="T57" fmla="*/ 15 h 23"/>
                  <a:gd name="T58" fmla="*/ 1 w 22"/>
                  <a:gd name="T59" fmla="*/ 17 h 23"/>
                  <a:gd name="T60" fmla="*/ 3 w 22"/>
                  <a:gd name="T61" fmla="*/ 18 h 23"/>
                  <a:gd name="T62" fmla="*/ 4 w 22"/>
                  <a:gd name="T63" fmla="*/ 17 h 23"/>
                  <a:gd name="T64" fmla="*/ 6 w 22"/>
                  <a:gd name="T65" fmla="*/ 19 h 23"/>
                  <a:gd name="T66" fmla="*/ 5 w 22"/>
                  <a:gd name="T67" fmla="*/ 20 h 23"/>
                  <a:gd name="T68" fmla="*/ 6 w 22"/>
                  <a:gd name="T69" fmla="*/ 22 h 23"/>
                  <a:gd name="T70" fmla="*/ 8 w 22"/>
                  <a:gd name="T71" fmla="*/ 23 h 23"/>
                  <a:gd name="T72" fmla="*/ 10 w 22"/>
                  <a:gd name="T73" fmla="*/ 22 h 23"/>
                  <a:gd name="T74" fmla="*/ 10 w 22"/>
                  <a:gd name="T75" fmla="*/ 20 h 23"/>
                  <a:gd name="T76" fmla="*/ 12 w 22"/>
                  <a:gd name="T77" fmla="*/ 20 h 23"/>
                  <a:gd name="T78" fmla="*/ 13 w 22"/>
                  <a:gd name="T79" fmla="*/ 22 h 23"/>
                  <a:gd name="T80" fmla="*/ 15 w 22"/>
                  <a:gd name="T81" fmla="*/ 23 h 23"/>
                  <a:gd name="T82" fmla="*/ 16 w 22"/>
                  <a:gd name="T83" fmla="*/ 22 h 23"/>
                  <a:gd name="T84" fmla="*/ 17 w 22"/>
                  <a:gd name="T85" fmla="*/ 20 h 23"/>
                  <a:gd name="T86" fmla="*/ 17 w 22"/>
                  <a:gd name="T87" fmla="*/ 18 h 23"/>
                  <a:gd name="T88" fmla="*/ 18 w 22"/>
                  <a:gd name="T89" fmla="*/ 17 h 23"/>
                  <a:gd name="T90" fmla="*/ 19 w 22"/>
                  <a:gd name="T91" fmla="*/ 18 h 23"/>
                  <a:gd name="T92" fmla="*/ 21 w 22"/>
                  <a:gd name="T93" fmla="*/ 17 h 23"/>
                  <a:gd name="T94" fmla="*/ 22 w 22"/>
                  <a:gd name="T95" fmla="*/ 15 h 23"/>
                  <a:gd name="T96" fmla="*/ 21 w 22"/>
                  <a:gd name="T97" fmla="*/ 13 h 23"/>
                  <a:gd name="T98" fmla="*/ 13 w 22"/>
                  <a:gd name="T99" fmla="*/ 16 h 23"/>
                  <a:gd name="T100" fmla="*/ 7 w 22"/>
                  <a:gd name="T101" fmla="*/ 14 h 23"/>
                  <a:gd name="T102" fmla="*/ 9 w 22"/>
                  <a:gd name="T103" fmla="*/ 8 h 23"/>
                  <a:gd name="T104" fmla="*/ 15 w 22"/>
                  <a:gd name="T105" fmla="*/ 10 h 23"/>
                  <a:gd name="T106" fmla="*/ 13 w 22"/>
                  <a:gd name="T107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" h="23">
                    <a:moveTo>
                      <a:pt x="21" y="13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1"/>
                      <a:pt x="20" y="11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2" y="10"/>
                      <a:pt x="22" y="9"/>
                      <a:pt x="22" y="8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5"/>
                      <a:pt x="20" y="5"/>
                      <a:pt x="19" y="5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6"/>
                      <a:pt x="17" y="5"/>
                      <a:pt x="16" y="5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2"/>
                      <a:pt x="16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3" y="1"/>
                      <a:pt x="12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4" y="3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5"/>
                      <a:pt x="1" y="6"/>
                      <a:pt x="1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10"/>
                      <a:pt x="1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2" y="12"/>
                      <a:pt x="2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2" y="18"/>
                      <a:pt x="3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8"/>
                      <a:pt x="5" y="18"/>
                      <a:pt x="6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1"/>
                      <a:pt x="5" y="22"/>
                      <a:pt x="6" y="22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9" y="23"/>
                      <a:pt x="9" y="23"/>
                      <a:pt x="10" y="22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0"/>
                      <a:pt x="12" y="20"/>
                      <a:pt x="12" y="20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3"/>
                      <a:pt x="14" y="23"/>
                      <a:pt x="15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1"/>
                      <a:pt x="18" y="21"/>
                      <a:pt x="17" y="20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7"/>
                      <a:pt x="18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0" y="18"/>
                      <a:pt x="21" y="18"/>
                      <a:pt x="21" y="17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4"/>
                      <a:pt x="22" y="13"/>
                      <a:pt x="21" y="13"/>
                    </a:cubicBezTo>
                    <a:close/>
                    <a:moveTo>
                      <a:pt x="13" y="16"/>
                    </a:moveTo>
                    <a:cubicBezTo>
                      <a:pt x="10" y="17"/>
                      <a:pt x="8" y="16"/>
                      <a:pt x="7" y="14"/>
                    </a:cubicBezTo>
                    <a:cubicBezTo>
                      <a:pt x="6" y="11"/>
                      <a:pt x="7" y="9"/>
                      <a:pt x="9" y="8"/>
                    </a:cubicBezTo>
                    <a:cubicBezTo>
                      <a:pt x="11" y="7"/>
                      <a:pt x="14" y="8"/>
                      <a:pt x="15" y="10"/>
                    </a:cubicBezTo>
                    <a:cubicBezTo>
                      <a:pt x="16" y="12"/>
                      <a:pt x="15" y="15"/>
                      <a:pt x="13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108"/>
              <p:cNvSpPr>
                <a:spLocks noEditPoints="1"/>
              </p:cNvSpPr>
              <p:nvPr/>
            </p:nvSpPr>
            <p:spPr bwMode="auto">
              <a:xfrm>
                <a:off x="4165" y="2016"/>
                <a:ext cx="68" cy="69"/>
              </a:xfrm>
              <a:custGeom>
                <a:avLst/>
                <a:gdLst>
                  <a:gd name="T0" fmla="*/ 28 w 29"/>
                  <a:gd name="T1" fmla="*/ 16 h 29"/>
                  <a:gd name="T2" fmla="*/ 26 w 29"/>
                  <a:gd name="T3" fmla="*/ 15 h 29"/>
                  <a:gd name="T4" fmla="*/ 26 w 29"/>
                  <a:gd name="T5" fmla="*/ 13 h 29"/>
                  <a:gd name="T6" fmla="*/ 28 w 29"/>
                  <a:gd name="T7" fmla="*/ 12 h 29"/>
                  <a:gd name="T8" fmla="*/ 29 w 29"/>
                  <a:gd name="T9" fmla="*/ 10 h 29"/>
                  <a:gd name="T10" fmla="*/ 28 w 29"/>
                  <a:gd name="T11" fmla="*/ 7 h 29"/>
                  <a:gd name="T12" fmla="*/ 25 w 29"/>
                  <a:gd name="T13" fmla="*/ 6 h 29"/>
                  <a:gd name="T14" fmla="*/ 23 w 29"/>
                  <a:gd name="T15" fmla="*/ 7 h 29"/>
                  <a:gd name="T16" fmla="*/ 22 w 29"/>
                  <a:gd name="T17" fmla="*/ 6 h 29"/>
                  <a:gd name="T18" fmla="*/ 22 w 29"/>
                  <a:gd name="T19" fmla="*/ 4 h 29"/>
                  <a:gd name="T20" fmla="*/ 21 w 29"/>
                  <a:gd name="T21" fmla="*/ 1 h 29"/>
                  <a:gd name="T22" fmla="*/ 19 w 29"/>
                  <a:gd name="T23" fmla="*/ 0 h 29"/>
                  <a:gd name="T24" fmla="*/ 16 w 29"/>
                  <a:gd name="T25" fmla="*/ 1 h 29"/>
                  <a:gd name="T26" fmla="*/ 16 w 29"/>
                  <a:gd name="T27" fmla="*/ 3 h 29"/>
                  <a:gd name="T28" fmla="*/ 13 w 29"/>
                  <a:gd name="T29" fmla="*/ 3 h 29"/>
                  <a:gd name="T30" fmla="*/ 13 w 29"/>
                  <a:gd name="T31" fmla="*/ 1 h 29"/>
                  <a:gd name="T32" fmla="*/ 10 w 29"/>
                  <a:gd name="T33" fmla="*/ 0 h 29"/>
                  <a:gd name="T34" fmla="*/ 8 w 29"/>
                  <a:gd name="T35" fmla="*/ 1 h 29"/>
                  <a:gd name="T36" fmla="*/ 7 w 29"/>
                  <a:gd name="T37" fmla="*/ 4 h 29"/>
                  <a:gd name="T38" fmla="*/ 7 w 29"/>
                  <a:gd name="T39" fmla="*/ 6 h 29"/>
                  <a:gd name="T40" fmla="*/ 6 w 29"/>
                  <a:gd name="T41" fmla="*/ 7 h 29"/>
                  <a:gd name="T42" fmla="*/ 4 w 29"/>
                  <a:gd name="T43" fmla="*/ 7 h 29"/>
                  <a:gd name="T44" fmla="*/ 1 w 29"/>
                  <a:gd name="T45" fmla="*/ 8 h 29"/>
                  <a:gd name="T46" fmla="*/ 1 w 29"/>
                  <a:gd name="T47" fmla="*/ 10 h 29"/>
                  <a:gd name="T48" fmla="*/ 2 w 29"/>
                  <a:gd name="T49" fmla="*/ 13 h 29"/>
                  <a:gd name="T50" fmla="*/ 3 w 29"/>
                  <a:gd name="T51" fmla="*/ 13 h 29"/>
                  <a:gd name="T52" fmla="*/ 3 w 29"/>
                  <a:gd name="T53" fmla="*/ 16 h 29"/>
                  <a:gd name="T54" fmla="*/ 2 w 29"/>
                  <a:gd name="T55" fmla="*/ 16 h 29"/>
                  <a:gd name="T56" fmla="*/ 1 w 29"/>
                  <a:gd name="T57" fmla="*/ 19 h 29"/>
                  <a:gd name="T58" fmla="*/ 2 w 29"/>
                  <a:gd name="T59" fmla="*/ 21 h 29"/>
                  <a:gd name="T60" fmla="*/ 4 w 29"/>
                  <a:gd name="T61" fmla="*/ 22 h 29"/>
                  <a:gd name="T62" fmla="*/ 6 w 29"/>
                  <a:gd name="T63" fmla="*/ 22 h 29"/>
                  <a:gd name="T64" fmla="*/ 8 w 29"/>
                  <a:gd name="T65" fmla="*/ 23 h 29"/>
                  <a:gd name="T66" fmla="*/ 7 w 29"/>
                  <a:gd name="T67" fmla="*/ 25 h 29"/>
                  <a:gd name="T68" fmla="*/ 8 w 29"/>
                  <a:gd name="T69" fmla="*/ 28 h 29"/>
                  <a:gd name="T70" fmla="*/ 10 w 29"/>
                  <a:gd name="T71" fmla="*/ 28 h 29"/>
                  <a:gd name="T72" fmla="*/ 13 w 29"/>
                  <a:gd name="T73" fmla="*/ 27 h 29"/>
                  <a:gd name="T74" fmla="*/ 14 w 29"/>
                  <a:gd name="T75" fmla="*/ 26 h 29"/>
                  <a:gd name="T76" fmla="*/ 16 w 29"/>
                  <a:gd name="T77" fmla="*/ 25 h 29"/>
                  <a:gd name="T78" fmla="*/ 17 w 29"/>
                  <a:gd name="T79" fmla="*/ 27 h 29"/>
                  <a:gd name="T80" fmla="*/ 20 w 29"/>
                  <a:gd name="T81" fmla="*/ 28 h 29"/>
                  <a:gd name="T82" fmla="*/ 22 w 29"/>
                  <a:gd name="T83" fmla="*/ 27 h 29"/>
                  <a:gd name="T84" fmla="*/ 23 w 29"/>
                  <a:gd name="T85" fmla="*/ 25 h 29"/>
                  <a:gd name="T86" fmla="*/ 22 w 29"/>
                  <a:gd name="T87" fmla="*/ 23 h 29"/>
                  <a:gd name="T88" fmla="*/ 23 w 29"/>
                  <a:gd name="T89" fmla="*/ 21 h 29"/>
                  <a:gd name="T90" fmla="*/ 25 w 29"/>
                  <a:gd name="T91" fmla="*/ 22 h 29"/>
                  <a:gd name="T92" fmla="*/ 28 w 29"/>
                  <a:gd name="T93" fmla="*/ 21 h 29"/>
                  <a:gd name="T94" fmla="*/ 29 w 29"/>
                  <a:gd name="T95" fmla="*/ 19 h 29"/>
                  <a:gd name="T96" fmla="*/ 28 w 29"/>
                  <a:gd name="T97" fmla="*/ 16 h 29"/>
                  <a:gd name="T98" fmla="*/ 17 w 29"/>
                  <a:gd name="T99" fmla="*/ 20 h 29"/>
                  <a:gd name="T100" fmla="*/ 9 w 29"/>
                  <a:gd name="T101" fmla="*/ 17 h 29"/>
                  <a:gd name="T102" fmla="*/ 12 w 29"/>
                  <a:gd name="T103" fmla="*/ 9 h 29"/>
                  <a:gd name="T104" fmla="*/ 20 w 29"/>
                  <a:gd name="T105" fmla="*/ 12 h 29"/>
                  <a:gd name="T106" fmla="*/ 17 w 29"/>
                  <a:gd name="T107" fmla="*/ 2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9">
                    <a:moveTo>
                      <a:pt x="28" y="16"/>
                    </a:move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4"/>
                      <a:pt x="26" y="14"/>
                      <a:pt x="26" y="13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9" y="12"/>
                      <a:pt x="29" y="11"/>
                      <a:pt x="29" y="10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6"/>
                      <a:pt x="26" y="6"/>
                      <a:pt x="25" y="6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2" y="6"/>
                      <a:pt x="22" y="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3" y="3"/>
                      <a:pt x="22" y="2"/>
                      <a:pt x="21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7" y="0"/>
                      <a:pt x="16" y="1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3"/>
                      <a:pt x="14" y="3"/>
                      <a:pt x="13" y="3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2"/>
                      <a:pt x="6" y="3"/>
                      <a:pt x="7" y="4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6" y="7"/>
                      <a:pt x="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2" y="7"/>
                      <a:pt x="1" y="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1"/>
                      <a:pt x="1" y="12"/>
                      <a:pt x="2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3" y="15"/>
                      <a:pt x="3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2"/>
                      <a:pt x="3" y="23"/>
                      <a:pt x="4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2"/>
                      <a:pt x="7" y="23"/>
                      <a:pt x="8" y="23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6"/>
                      <a:pt x="7" y="27"/>
                      <a:pt x="8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2" y="29"/>
                      <a:pt x="13" y="28"/>
                      <a:pt x="13" y="27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5" y="26"/>
                      <a:pt x="15" y="26"/>
                      <a:pt x="16" y="25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8"/>
                      <a:pt x="19" y="29"/>
                      <a:pt x="20" y="28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3" y="27"/>
                      <a:pt x="23" y="26"/>
                      <a:pt x="23" y="25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2"/>
                      <a:pt x="23" y="22"/>
                      <a:pt x="23" y="21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6" y="22"/>
                      <a:pt x="28" y="22"/>
                      <a:pt x="28" y="21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8"/>
                      <a:pt x="29" y="16"/>
                      <a:pt x="28" y="16"/>
                    </a:cubicBezTo>
                    <a:close/>
                    <a:moveTo>
                      <a:pt x="17" y="20"/>
                    </a:moveTo>
                    <a:cubicBezTo>
                      <a:pt x="14" y="21"/>
                      <a:pt x="11" y="19"/>
                      <a:pt x="9" y="17"/>
                    </a:cubicBezTo>
                    <a:cubicBezTo>
                      <a:pt x="8" y="14"/>
                      <a:pt x="9" y="11"/>
                      <a:pt x="12" y="9"/>
                    </a:cubicBezTo>
                    <a:cubicBezTo>
                      <a:pt x="15" y="8"/>
                      <a:pt x="18" y="9"/>
                      <a:pt x="20" y="12"/>
                    </a:cubicBezTo>
                    <a:cubicBezTo>
                      <a:pt x="21" y="15"/>
                      <a:pt x="20" y="18"/>
                      <a:pt x="17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109"/>
              <p:cNvSpPr>
                <a:spLocks noEditPoints="1"/>
              </p:cNvSpPr>
              <p:nvPr/>
            </p:nvSpPr>
            <p:spPr bwMode="auto">
              <a:xfrm>
                <a:off x="4046" y="1967"/>
                <a:ext cx="76" cy="78"/>
              </a:xfrm>
              <a:custGeom>
                <a:avLst/>
                <a:gdLst>
                  <a:gd name="T0" fmla="*/ 31 w 32"/>
                  <a:gd name="T1" fmla="*/ 19 h 33"/>
                  <a:gd name="T2" fmla="*/ 28 w 32"/>
                  <a:gd name="T3" fmla="*/ 18 h 33"/>
                  <a:gd name="T4" fmla="*/ 28 w 32"/>
                  <a:gd name="T5" fmla="*/ 15 h 33"/>
                  <a:gd name="T6" fmla="*/ 30 w 32"/>
                  <a:gd name="T7" fmla="*/ 14 h 33"/>
                  <a:gd name="T8" fmla="*/ 32 w 32"/>
                  <a:gd name="T9" fmla="*/ 11 h 33"/>
                  <a:gd name="T10" fmla="*/ 31 w 32"/>
                  <a:gd name="T11" fmla="*/ 9 h 33"/>
                  <a:gd name="T12" fmla="*/ 28 w 32"/>
                  <a:gd name="T13" fmla="*/ 8 h 33"/>
                  <a:gd name="T14" fmla="*/ 25 w 32"/>
                  <a:gd name="T15" fmla="*/ 9 h 33"/>
                  <a:gd name="T16" fmla="*/ 24 w 32"/>
                  <a:gd name="T17" fmla="*/ 7 h 33"/>
                  <a:gd name="T18" fmla="*/ 25 w 32"/>
                  <a:gd name="T19" fmla="*/ 5 h 33"/>
                  <a:gd name="T20" fmla="*/ 23 w 32"/>
                  <a:gd name="T21" fmla="*/ 2 h 33"/>
                  <a:gd name="T22" fmla="*/ 21 w 32"/>
                  <a:gd name="T23" fmla="*/ 1 h 33"/>
                  <a:gd name="T24" fmla="*/ 18 w 32"/>
                  <a:gd name="T25" fmla="*/ 2 h 33"/>
                  <a:gd name="T26" fmla="*/ 17 w 32"/>
                  <a:gd name="T27" fmla="*/ 4 h 33"/>
                  <a:gd name="T28" fmla="*/ 15 w 32"/>
                  <a:gd name="T29" fmla="*/ 4 h 33"/>
                  <a:gd name="T30" fmla="*/ 14 w 32"/>
                  <a:gd name="T31" fmla="*/ 2 h 33"/>
                  <a:gd name="T32" fmla="*/ 11 w 32"/>
                  <a:gd name="T33" fmla="*/ 1 h 33"/>
                  <a:gd name="T34" fmla="*/ 8 w 32"/>
                  <a:gd name="T35" fmla="*/ 2 h 33"/>
                  <a:gd name="T36" fmla="*/ 7 w 32"/>
                  <a:gd name="T37" fmla="*/ 5 h 33"/>
                  <a:gd name="T38" fmla="*/ 8 w 32"/>
                  <a:gd name="T39" fmla="*/ 7 h 33"/>
                  <a:gd name="T40" fmla="*/ 6 w 32"/>
                  <a:gd name="T41" fmla="*/ 9 h 33"/>
                  <a:gd name="T42" fmla="*/ 4 w 32"/>
                  <a:gd name="T43" fmla="*/ 8 h 33"/>
                  <a:gd name="T44" fmla="*/ 1 w 32"/>
                  <a:gd name="T45" fmla="*/ 9 h 33"/>
                  <a:gd name="T46" fmla="*/ 0 w 32"/>
                  <a:gd name="T47" fmla="*/ 12 h 33"/>
                  <a:gd name="T48" fmla="*/ 1 w 32"/>
                  <a:gd name="T49" fmla="*/ 15 h 33"/>
                  <a:gd name="T50" fmla="*/ 3 w 32"/>
                  <a:gd name="T51" fmla="*/ 16 h 33"/>
                  <a:gd name="T52" fmla="*/ 3 w 32"/>
                  <a:gd name="T53" fmla="*/ 18 h 33"/>
                  <a:gd name="T54" fmla="*/ 1 w 32"/>
                  <a:gd name="T55" fmla="*/ 19 h 33"/>
                  <a:gd name="T56" fmla="*/ 0 w 32"/>
                  <a:gd name="T57" fmla="*/ 22 h 33"/>
                  <a:gd name="T58" fmla="*/ 1 w 32"/>
                  <a:gd name="T59" fmla="*/ 25 h 33"/>
                  <a:gd name="T60" fmla="*/ 4 w 32"/>
                  <a:gd name="T61" fmla="*/ 26 h 33"/>
                  <a:gd name="T62" fmla="*/ 6 w 32"/>
                  <a:gd name="T63" fmla="*/ 25 h 33"/>
                  <a:gd name="T64" fmla="*/ 8 w 32"/>
                  <a:gd name="T65" fmla="*/ 27 h 33"/>
                  <a:gd name="T66" fmla="*/ 7 w 32"/>
                  <a:gd name="T67" fmla="*/ 29 h 33"/>
                  <a:gd name="T68" fmla="*/ 9 w 32"/>
                  <a:gd name="T69" fmla="*/ 32 h 33"/>
                  <a:gd name="T70" fmla="*/ 11 w 32"/>
                  <a:gd name="T71" fmla="*/ 33 h 33"/>
                  <a:gd name="T72" fmla="*/ 14 w 32"/>
                  <a:gd name="T73" fmla="*/ 31 h 33"/>
                  <a:gd name="T74" fmla="*/ 15 w 32"/>
                  <a:gd name="T75" fmla="*/ 29 h 33"/>
                  <a:gd name="T76" fmla="*/ 17 w 32"/>
                  <a:gd name="T77" fmla="*/ 29 h 33"/>
                  <a:gd name="T78" fmla="*/ 18 w 32"/>
                  <a:gd name="T79" fmla="*/ 31 h 33"/>
                  <a:gd name="T80" fmla="*/ 21 w 32"/>
                  <a:gd name="T81" fmla="*/ 32 h 33"/>
                  <a:gd name="T82" fmla="*/ 24 w 32"/>
                  <a:gd name="T83" fmla="*/ 31 h 33"/>
                  <a:gd name="T84" fmla="*/ 25 w 32"/>
                  <a:gd name="T85" fmla="*/ 28 h 33"/>
                  <a:gd name="T86" fmla="*/ 24 w 32"/>
                  <a:gd name="T87" fmla="*/ 26 h 33"/>
                  <a:gd name="T88" fmla="*/ 26 w 32"/>
                  <a:gd name="T89" fmla="*/ 24 h 33"/>
                  <a:gd name="T90" fmla="*/ 28 w 32"/>
                  <a:gd name="T91" fmla="*/ 25 h 33"/>
                  <a:gd name="T92" fmla="*/ 31 w 32"/>
                  <a:gd name="T93" fmla="*/ 24 h 33"/>
                  <a:gd name="T94" fmla="*/ 32 w 32"/>
                  <a:gd name="T95" fmla="*/ 22 h 33"/>
                  <a:gd name="T96" fmla="*/ 31 w 32"/>
                  <a:gd name="T97" fmla="*/ 19 h 33"/>
                  <a:gd name="T98" fmla="*/ 18 w 32"/>
                  <a:gd name="T99" fmla="*/ 23 h 33"/>
                  <a:gd name="T100" fmla="*/ 10 w 32"/>
                  <a:gd name="T101" fmla="*/ 19 h 33"/>
                  <a:gd name="T102" fmla="*/ 13 w 32"/>
                  <a:gd name="T103" fmla="*/ 11 h 33"/>
                  <a:gd name="T104" fmla="*/ 21 w 32"/>
                  <a:gd name="T105" fmla="*/ 14 h 33"/>
                  <a:gd name="T106" fmla="*/ 18 w 32"/>
                  <a:gd name="T107" fmla="*/ 2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" h="33">
                    <a:moveTo>
                      <a:pt x="31" y="19"/>
                    </a:move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7"/>
                      <a:pt x="28" y="16"/>
                      <a:pt x="28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2" y="14"/>
                      <a:pt x="32" y="12"/>
                      <a:pt x="32" y="11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0" y="8"/>
                      <a:pt x="29" y="7"/>
                      <a:pt x="28" y="8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8"/>
                      <a:pt x="24" y="8"/>
                      <a:pt x="24" y="7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4"/>
                      <a:pt x="24" y="2"/>
                      <a:pt x="23" y="2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18" y="1"/>
                      <a:pt x="18" y="2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4"/>
                      <a:pt x="15" y="4"/>
                      <a:pt x="15" y="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3"/>
                      <a:pt x="6" y="4"/>
                      <a:pt x="7" y="5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6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2" y="8"/>
                      <a:pt x="1" y="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4"/>
                      <a:pt x="1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3" y="17"/>
                      <a:pt x="3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20"/>
                      <a:pt x="0" y="21"/>
                      <a:pt x="0" y="22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2" y="26"/>
                      <a:pt x="3" y="26"/>
                      <a:pt x="4" y="26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6"/>
                      <a:pt x="7" y="26"/>
                      <a:pt x="8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30"/>
                      <a:pt x="8" y="31"/>
                      <a:pt x="9" y="32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2" y="33"/>
                      <a:pt x="14" y="32"/>
                      <a:pt x="14" y="31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6" y="29"/>
                      <a:pt x="17" y="29"/>
                      <a:pt x="17" y="29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9" y="32"/>
                      <a:pt x="20" y="33"/>
                      <a:pt x="21" y="32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6" y="30"/>
                      <a:pt x="25" y="28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5" y="26"/>
                      <a:pt x="25" y="25"/>
                      <a:pt x="26" y="24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9" y="26"/>
                      <a:pt x="30" y="25"/>
                      <a:pt x="31" y="24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0"/>
                      <a:pt x="32" y="19"/>
                      <a:pt x="31" y="19"/>
                    </a:cubicBezTo>
                    <a:close/>
                    <a:moveTo>
                      <a:pt x="18" y="23"/>
                    </a:moveTo>
                    <a:cubicBezTo>
                      <a:pt x="15" y="24"/>
                      <a:pt x="11" y="23"/>
                      <a:pt x="10" y="19"/>
                    </a:cubicBezTo>
                    <a:cubicBezTo>
                      <a:pt x="9" y="16"/>
                      <a:pt x="10" y="12"/>
                      <a:pt x="13" y="11"/>
                    </a:cubicBezTo>
                    <a:cubicBezTo>
                      <a:pt x="16" y="10"/>
                      <a:pt x="20" y="11"/>
                      <a:pt x="21" y="14"/>
                    </a:cubicBezTo>
                    <a:cubicBezTo>
                      <a:pt x="23" y="18"/>
                      <a:pt x="21" y="21"/>
                      <a:pt x="18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110"/>
              <p:cNvSpPr/>
              <p:nvPr/>
            </p:nvSpPr>
            <p:spPr bwMode="auto">
              <a:xfrm>
                <a:off x="3750" y="2776"/>
                <a:ext cx="26" cy="28"/>
              </a:xfrm>
              <a:custGeom>
                <a:avLst/>
                <a:gdLst>
                  <a:gd name="T0" fmla="*/ 19 w 26"/>
                  <a:gd name="T1" fmla="*/ 28 h 28"/>
                  <a:gd name="T2" fmla="*/ 26 w 26"/>
                  <a:gd name="T3" fmla="*/ 21 h 28"/>
                  <a:gd name="T4" fmla="*/ 26 w 26"/>
                  <a:gd name="T5" fmla="*/ 9 h 28"/>
                  <a:gd name="T6" fmla="*/ 19 w 26"/>
                  <a:gd name="T7" fmla="*/ 0 h 28"/>
                  <a:gd name="T8" fmla="*/ 7 w 26"/>
                  <a:gd name="T9" fmla="*/ 0 h 28"/>
                  <a:gd name="T10" fmla="*/ 0 w 26"/>
                  <a:gd name="T11" fmla="*/ 9 h 28"/>
                  <a:gd name="T12" fmla="*/ 0 w 26"/>
                  <a:gd name="T13" fmla="*/ 21 h 28"/>
                  <a:gd name="T14" fmla="*/ 7 w 26"/>
                  <a:gd name="T15" fmla="*/ 28 h 28"/>
                  <a:gd name="T16" fmla="*/ 19 w 26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8">
                    <a:moveTo>
                      <a:pt x="19" y="28"/>
                    </a:moveTo>
                    <a:lnTo>
                      <a:pt x="26" y="21"/>
                    </a:lnTo>
                    <a:lnTo>
                      <a:pt x="26" y="9"/>
                    </a:lnTo>
                    <a:lnTo>
                      <a:pt x="19" y="0"/>
                    </a:lnTo>
                    <a:lnTo>
                      <a:pt x="7" y="0"/>
                    </a:lnTo>
                    <a:lnTo>
                      <a:pt x="0" y="9"/>
                    </a:lnTo>
                    <a:lnTo>
                      <a:pt x="0" y="21"/>
                    </a:lnTo>
                    <a:lnTo>
                      <a:pt x="7" y="28"/>
                    </a:lnTo>
                    <a:lnTo>
                      <a:pt x="19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111"/>
              <p:cNvSpPr/>
              <p:nvPr/>
            </p:nvSpPr>
            <p:spPr bwMode="auto">
              <a:xfrm>
                <a:off x="3724" y="2781"/>
                <a:ext cx="78" cy="85"/>
              </a:xfrm>
              <a:custGeom>
                <a:avLst/>
                <a:gdLst>
                  <a:gd name="T0" fmla="*/ 29 w 33"/>
                  <a:gd name="T1" fmla="*/ 8 h 36"/>
                  <a:gd name="T2" fmla="*/ 26 w 33"/>
                  <a:gd name="T3" fmla="*/ 0 h 36"/>
                  <a:gd name="T4" fmla="*/ 25 w 33"/>
                  <a:gd name="T5" fmla="*/ 0 h 36"/>
                  <a:gd name="T6" fmla="*/ 25 w 33"/>
                  <a:gd name="T7" fmla="*/ 8 h 36"/>
                  <a:gd name="T8" fmla="*/ 20 w 33"/>
                  <a:gd name="T9" fmla="*/ 13 h 36"/>
                  <a:gd name="T10" fmla="*/ 17 w 33"/>
                  <a:gd name="T11" fmla="*/ 13 h 36"/>
                  <a:gd name="T12" fmla="*/ 16 w 33"/>
                  <a:gd name="T13" fmla="*/ 13 h 36"/>
                  <a:gd name="T14" fmla="*/ 13 w 33"/>
                  <a:gd name="T15" fmla="*/ 13 h 36"/>
                  <a:gd name="T16" fmla="*/ 8 w 33"/>
                  <a:gd name="T17" fmla="*/ 8 h 36"/>
                  <a:gd name="T18" fmla="*/ 8 w 33"/>
                  <a:gd name="T19" fmla="*/ 0 h 36"/>
                  <a:gd name="T20" fmla="*/ 7 w 33"/>
                  <a:gd name="T21" fmla="*/ 0 h 36"/>
                  <a:gd name="T22" fmla="*/ 4 w 33"/>
                  <a:gd name="T23" fmla="*/ 8 h 36"/>
                  <a:gd name="T24" fmla="*/ 12 w 33"/>
                  <a:gd name="T25" fmla="*/ 23 h 36"/>
                  <a:gd name="T26" fmla="*/ 12 w 33"/>
                  <a:gd name="T27" fmla="*/ 34 h 36"/>
                  <a:gd name="T28" fmla="*/ 14 w 33"/>
                  <a:gd name="T29" fmla="*/ 36 h 36"/>
                  <a:gd name="T30" fmla="*/ 19 w 33"/>
                  <a:gd name="T31" fmla="*/ 36 h 36"/>
                  <a:gd name="T32" fmla="*/ 22 w 33"/>
                  <a:gd name="T33" fmla="*/ 33 h 36"/>
                  <a:gd name="T34" fmla="*/ 22 w 33"/>
                  <a:gd name="T35" fmla="*/ 23 h 36"/>
                  <a:gd name="T36" fmla="*/ 29 w 33"/>
                  <a:gd name="T37" fmla="*/ 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" h="36">
                    <a:moveTo>
                      <a:pt x="29" y="8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0" y="18"/>
                      <a:pt x="12" y="2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5"/>
                      <a:pt x="13" y="36"/>
                      <a:pt x="14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1" y="36"/>
                      <a:pt x="22" y="35"/>
                      <a:pt x="22" y="3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33" y="18"/>
                      <a:pt x="29" y="8"/>
                      <a:pt x="2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112"/>
              <p:cNvSpPr/>
              <p:nvPr/>
            </p:nvSpPr>
            <p:spPr bwMode="auto">
              <a:xfrm>
                <a:off x="3826" y="1406"/>
                <a:ext cx="19" cy="19"/>
              </a:xfrm>
              <a:custGeom>
                <a:avLst/>
                <a:gdLst>
                  <a:gd name="T0" fmla="*/ 0 w 19"/>
                  <a:gd name="T1" fmla="*/ 15 h 19"/>
                  <a:gd name="T2" fmla="*/ 5 w 19"/>
                  <a:gd name="T3" fmla="*/ 19 h 19"/>
                  <a:gd name="T4" fmla="*/ 14 w 19"/>
                  <a:gd name="T5" fmla="*/ 19 h 19"/>
                  <a:gd name="T6" fmla="*/ 19 w 19"/>
                  <a:gd name="T7" fmla="*/ 15 h 19"/>
                  <a:gd name="T8" fmla="*/ 19 w 19"/>
                  <a:gd name="T9" fmla="*/ 5 h 19"/>
                  <a:gd name="T10" fmla="*/ 14 w 19"/>
                  <a:gd name="T11" fmla="*/ 0 h 19"/>
                  <a:gd name="T12" fmla="*/ 5 w 19"/>
                  <a:gd name="T13" fmla="*/ 0 h 19"/>
                  <a:gd name="T14" fmla="*/ 0 w 19"/>
                  <a:gd name="T15" fmla="*/ 5 h 19"/>
                  <a:gd name="T16" fmla="*/ 0 w 19"/>
                  <a:gd name="T17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9">
                    <a:moveTo>
                      <a:pt x="0" y="15"/>
                    </a:moveTo>
                    <a:lnTo>
                      <a:pt x="5" y="19"/>
                    </a:lnTo>
                    <a:lnTo>
                      <a:pt x="14" y="19"/>
                    </a:lnTo>
                    <a:lnTo>
                      <a:pt x="19" y="15"/>
                    </a:lnTo>
                    <a:lnTo>
                      <a:pt x="19" y="5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113"/>
              <p:cNvSpPr/>
              <p:nvPr/>
            </p:nvSpPr>
            <p:spPr bwMode="auto">
              <a:xfrm>
                <a:off x="3783" y="1387"/>
                <a:ext cx="59" cy="57"/>
              </a:xfrm>
              <a:custGeom>
                <a:avLst/>
                <a:gdLst>
                  <a:gd name="T0" fmla="*/ 19 w 25"/>
                  <a:gd name="T1" fmla="*/ 21 h 24"/>
                  <a:gd name="T2" fmla="*/ 25 w 25"/>
                  <a:gd name="T3" fmla="*/ 19 h 24"/>
                  <a:gd name="T4" fmla="*/ 25 w 25"/>
                  <a:gd name="T5" fmla="*/ 18 h 24"/>
                  <a:gd name="T6" fmla="*/ 19 w 25"/>
                  <a:gd name="T7" fmla="*/ 18 h 24"/>
                  <a:gd name="T8" fmla="*/ 16 w 25"/>
                  <a:gd name="T9" fmla="*/ 14 h 24"/>
                  <a:gd name="T10" fmla="*/ 16 w 25"/>
                  <a:gd name="T11" fmla="*/ 13 h 24"/>
                  <a:gd name="T12" fmla="*/ 16 w 25"/>
                  <a:gd name="T13" fmla="*/ 11 h 24"/>
                  <a:gd name="T14" fmla="*/ 16 w 25"/>
                  <a:gd name="T15" fmla="*/ 10 h 24"/>
                  <a:gd name="T16" fmla="*/ 19 w 25"/>
                  <a:gd name="T17" fmla="*/ 6 h 24"/>
                  <a:gd name="T18" fmla="*/ 25 w 25"/>
                  <a:gd name="T19" fmla="*/ 6 h 24"/>
                  <a:gd name="T20" fmla="*/ 25 w 25"/>
                  <a:gd name="T21" fmla="*/ 6 h 24"/>
                  <a:gd name="T22" fmla="*/ 19 w 25"/>
                  <a:gd name="T23" fmla="*/ 3 h 24"/>
                  <a:gd name="T24" fmla="*/ 9 w 25"/>
                  <a:gd name="T25" fmla="*/ 9 h 24"/>
                  <a:gd name="T26" fmla="*/ 1 w 25"/>
                  <a:gd name="T27" fmla="*/ 9 h 24"/>
                  <a:gd name="T28" fmla="*/ 0 w 25"/>
                  <a:gd name="T29" fmla="*/ 10 h 24"/>
                  <a:gd name="T30" fmla="*/ 0 w 25"/>
                  <a:gd name="T31" fmla="*/ 14 h 24"/>
                  <a:gd name="T32" fmla="*/ 1 w 25"/>
                  <a:gd name="T33" fmla="*/ 16 h 24"/>
                  <a:gd name="T34" fmla="*/ 9 w 25"/>
                  <a:gd name="T35" fmla="*/ 16 h 24"/>
                  <a:gd name="T36" fmla="*/ 19 w 25"/>
                  <a:gd name="T3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24">
                    <a:moveTo>
                      <a:pt x="19" y="21"/>
                    </a:move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2" y="0"/>
                      <a:pt x="9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6"/>
                      <a:pt x="1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2" y="24"/>
                      <a:pt x="19" y="21"/>
                      <a:pt x="1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114"/>
              <p:cNvSpPr>
                <a:spLocks noEditPoints="1"/>
              </p:cNvSpPr>
              <p:nvPr/>
            </p:nvSpPr>
            <p:spPr bwMode="auto">
              <a:xfrm>
                <a:off x="3764" y="1694"/>
                <a:ext cx="29" cy="26"/>
              </a:xfrm>
              <a:custGeom>
                <a:avLst/>
                <a:gdLst>
                  <a:gd name="T0" fmla="*/ 1 w 12"/>
                  <a:gd name="T1" fmla="*/ 6 h 11"/>
                  <a:gd name="T2" fmla="*/ 12 w 12"/>
                  <a:gd name="T3" fmla="*/ 5 h 11"/>
                  <a:gd name="T4" fmla="*/ 10 w 12"/>
                  <a:gd name="T5" fmla="*/ 9 h 11"/>
                  <a:gd name="T6" fmla="*/ 9 w 12"/>
                  <a:gd name="T7" fmla="*/ 8 h 11"/>
                  <a:gd name="T8" fmla="*/ 9 w 12"/>
                  <a:gd name="T9" fmla="*/ 9 h 11"/>
                  <a:gd name="T10" fmla="*/ 8 w 12"/>
                  <a:gd name="T11" fmla="*/ 9 h 11"/>
                  <a:gd name="T12" fmla="*/ 8 w 12"/>
                  <a:gd name="T13" fmla="*/ 9 h 11"/>
                  <a:gd name="T14" fmla="*/ 7 w 12"/>
                  <a:gd name="T15" fmla="*/ 10 h 11"/>
                  <a:gd name="T16" fmla="*/ 6 w 12"/>
                  <a:gd name="T17" fmla="*/ 9 h 11"/>
                  <a:gd name="T18" fmla="*/ 6 w 12"/>
                  <a:gd name="T19" fmla="*/ 10 h 11"/>
                  <a:gd name="T20" fmla="*/ 5 w 12"/>
                  <a:gd name="T21" fmla="*/ 10 h 11"/>
                  <a:gd name="T22" fmla="*/ 4 w 12"/>
                  <a:gd name="T23" fmla="*/ 9 h 11"/>
                  <a:gd name="T24" fmla="*/ 3 w 12"/>
                  <a:gd name="T25" fmla="*/ 9 h 11"/>
                  <a:gd name="T26" fmla="*/ 4 w 12"/>
                  <a:gd name="T27" fmla="*/ 8 h 11"/>
                  <a:gd name="T28" fmla="*/ 3 w 12"/>
                  <a:gd name="T29" fmla="*/ 9 h 11"/>
                  <a:gd name="T30" fmla="*/ 2 w 12"/>
                  <a:gd name="T31" fmla="*/ 7 h 11"/>
                  <a:gd name="T32" fmla="*/ 2 w 12"/>
                  <a:gd name="T33" fmla="*/ 7 h 11"/>
                  <a:gd name="T34" fmla="*/ 1 w 12"/>
                  <a:gd name="T35" fmla="*/ 6 h 11"/>
                  <a:gd name="T36" fmla="*/ 2 w 12"/>
                  <a:gd name="T37" fmla="*/ 6 h 11"/>
                  <a:gd name="T38" fmla="*/ 1 w 12"/>
                  <a:gd name="T39" fmla="*/ 5 h 11"/>
                  <a:gd name="T40" fmla="*/ 2 w 12"/>
                  <a:gd name="T41" fmla="*/ 4 h 11"/>
                  <a:gd name="T42" fmla="*/ 2 w 12"/>
                  <a:gd name="T43" fmla="*/ 4 h 11"/>
                  <a:gd name="T44" fmla="*/ 2 w 12"/>
                  <a:gd name="T45" fmla="*/ 2 h 11"/>
                  <a:gd name="T46" fmla="*/ 4 w 12"/>
                  <a:gd name="T47" fmla="*/ 3 h 11"/>
                  <a:gd name="T48" fmla="*/ 3 w 12"/>
                  <a:gd name="T49" fmla="*/ 2 h 11"/>
                  <a:gd name="T50" fmla="*/ 4 w 12"/>
                  <a:gd name="T51" fmla="*/ 2 h 11"/>
                  <a:gd name="T52" fmla="*/ 5 w 12"/>
                  <a:gd name="T53" fmla="*/ 2 h 11"/>
                  <a:gd name="T54" fmla="*/ 6 w 12"/>
                  <a:gd name="T55" fmla="*/ 1 h 11"/>
                  <a:gd name="T56" fmla="*/ 6 w 12"/>
                  <a:gd name="T57" fmla="*/ 2 h 11"/>
                  <a:gd name="T58" fmla="*/ 7 w 12"/>
                  <a:gd name="T59" fmla="*/ 1 h 11"/>
                  <a:gd name="T60" fmla="*/ 8 w 12"/>
                  <a:gd name="T61" fmla="*/ 1 h 11"/>
                  <a:gd name="T62" fmla="*/ 8 w 12"/>
                  <a:gd name="T63" fmla="*/ 2 h 11"/>
                  <a:gd name="T64" fmla="*/ 9 w 12"/>
                  <a:gd name="T65" fmla="*/ 2 h 11"/>
                  <a:gd name="T66" fmla="*/ 9 w 12"/>
                  <a:gd name="T67" fmla="*/ 3 h 11"/>
                  <a:gd name="T68" fmla="*/ 10 w 12"/>
                  <a:gd name="T69" fmla="*/ 2 h 11"/>
                  <a:gd name="T70" fmla="*/ 10 w 12"/>
                  <a:gd name="T71" fmla="*/ 4 h 11"/>
                  <a:gd name="T72" fmla="*/ 10 w 12"/>
                  <a:gd name="T73" fmla="*/ 4 h 11"/>
                  <a:gd name="T74" fmla="*/ 11 w 12"/>
                  <a:gd name="T75" fmla="*/ 5 h 11"/>
                  <a:gd name="T76" fmla="*/ 10 w 12"/>
                  <a:gd name="T77" fmla="*/ 5 h 11"/>
                  <a:gd name="T78" fmla="*/ 11 w 12"/>
                  <a:gd name="T79" fmla="*/ 6 h 11"/>
                  <a:gd name="T80" fmla="*/ 10 w 12"/>
                  <a:gd name="T81" fmla="*/ 7 h 11"/>
                  <a:gd name="T82" fmla="*/ 10 w 12"/>
                  <a:gd name="T83" fmla="*/ 7 h 11"/>
                  <a:gd name="T84" fmla="*/ 10 w 12"/>
                  <a:gd name="T8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" h="11">
                    <a:moveTo>
                      <a:pt x="6" y="0"/>
                    </a:moveTo>
                    <a:cubicBezTo>
                      <a:pt x="3" y="0"/>
                      <a:pt x="0" y="2"/>
                      <a:pt x="1" y="6"/>
                    </a:cubicBezTo>
                    <a:cubicBezTo>
                      <a:pt x="1" y="9"/>
                      <a:pt x="3" y="11"/>
                      <a:pt x="6" y="11"/>
                    </a:cubicBezTo>
                    <a:cubicBezTo>
                      <a:pt x="9" y="11"/>
                      <a:pt x="12" y="8"/>
                      <a:pt x="12" y="5"/>
                    </a:cubicBezTo>
                    <a:cubicBezTo>
                      <a:pt x="12" y="2"/>
                      <a:pt x="9" y="0"/>
                      <a:pt x="6" y="0"/>
                    </a:cubicBezTo>
                    <a:close/>
                    <a:moveTo>
                      <a:pt x="10" y="9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10"/>
                      <a:pt x="8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9"/>
                      <a:pt x="6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3" y="9"/>
                      <a:pt x="3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1" y="6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7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7"/>
                      <a:pt x="11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8"/>
                      <a:pt x="10" y="8"/>
                      <a:pt x="1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115"/>
              <p:cNvSpPr/>
              <p:nvPr/>
            </p:nvSpPr>
            <p:spPr bwMode="auto">
              <a:xfrm>
                <a:off x="3776" y="1698"/>
                <a:ext cx="5" cy="10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1 w 2"/>
                  <a:gd name="T7" fmla="*/ 0 h 4"/>
                  <a:gd name="T8" fmla="*/ 1 w 2"/>
                  <a:gd name="T9" fmla="*/ 3 h 4"/>
                  <a:gd name="T10" fmla="*/ 0 w 2"/>
                  <a:gd name="T11" fmla="*/ 3 h 4"/>
                  <a:gd name="T12" fmla="*/ 1 w 2"/>
                  <a:gd name="T13" fmla="*/ 4 h 4"/>
                  <a:gd name="T14" fmla="*/ 2 w 2"/>
                  <a:gd name="T15" fmla="*/ 3 h 4"/>
                  <a:gd name="T16" fmla="*/ 1 w 2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116"/>
              <p:cNvSpPr/>
              <p:nvPr/>
            </p:nvSpPr>
            <p:spPr bwMode="auto">
              <a:xfrm>
                <a:off x="3778" y="1708"/>
                <a:ext cx="3" cy="7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2 h 3"/>
                  <a:gd name="T4" fmla="*/ 0 w 1"/>
                  <a:gd name="T5" fmla="*/ 3 h 3"/>
                  <a:gd name="T6" fmla="*/ 1 w 1"/>
                  <a:gd name="T7" fmla="*/ 2 h 3"/>
                  <a:gd name="T8" fmla="*/ 1 w 1"/>
                  <a:gd name="T9" fmla="*/ 0 h 3"/>
                  <a:gd name="T10" fmla="*/ 0 w 1"/>
                  <a:gd name="T11" fmla="*/ 1 h 3"/>
                  <a:gd name="T12" fmla="*/ 0 w 1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117"/>
              <p:cNvSpPr>
                <a:spLocks noEditPoints="1"/>
              </p:cNvSpPr>
              <p:nvPr/>
            </p:nvSpPr>
            <p:spPr bwMode="auto">
              <a:xfrm>
                <a:off x="3807" y="1364"/>
                <a:ext cx="21" cy="23"/>
              </a:xfrm>
              <a:custGeom>
                <a:avLst/>
                <a:gdLst>
                  <a:gd name="T0" fmla="*/ 0 w 9"/>
                  <a:gd name="T1" fmla="*/ 5 h 10"/>
                  <a:gd name="T2" fmla="*/ 9 w 9"/>
                  <a:gd name="T3" fmla="*/ 5 h 10"/>
                  <a:gd name="T4" fmla="*/ 8 w 9"/>
                  <a:gd name="T5" fmla="*/ 8 h 10"/>
                  <a:gd name="T6" fmla="*/ 7 w 9"/>
                  <a:gd name="T7" fmla="*/ 7 h 10"/>
                  <a:gd name="T8" fmla="*/ 7 w 9"/>
                  <a:gd name="T9" fmla="*/ 8 h 10"/>
                  <a:gd name="T10" fmla="*/ 6 w 9"/>
                  <a:gd name="T11" fmla="*/ 8 h 10"/>
                  <a:gd name="T12" fmla="*/ 6 w 9"/>
                  <a:gd name="T13" fmla="*/ 9 h 10"/>
                  <a:gd name="T14" fmla="*/ 5 w 9"/>
                  <a:gd name="T15" fmla="*/ 9 h 10"/>
                  <a:gd name="T16" fmla="*/ 5 w 9"/>
                  <a:gd name="T17" fmla="*/ 8 h 10"/>
                  <a:gd name="T18" fmla="*/ 4 w 9"/>
                  <a:gd name="T19" fmla="*/ 9 h 10"/>
                  <a:gd name="T20" fmla="*/ 3 w 9"/>
                  <a:gd name="T21" fmla="*/ 9 h 10"/>
                  <a:gd name="T22" fmla="*/ 3 w 9"/>
                  <a:gd name="T23" fmla="*/ 8 h 10"/>
                  <a:gd name="T24" fmla="*/ 2 w 9"/>
                  <a:gd name="T25" fmla="*/ 8 h 10"/>
                  <a:gd name="T26" fmla="*/ 2 w 9"/>
                  <a:gd name="T27" fmla="*/ 7 h 10"/>
                  <a:gd name="T28" fmla="*/ 2 w 9"/>
                  <a:gd name="T29" fmla="*/ 8 h 10"/>
                  <a:gd name="T30" fmla="*/ 1 w 9"/>
                  <a:gd name="T31" fmla="*/ 7 h 10"/>
                  <a:gd name="T32" fmla="*/ 1 w 9"/>
                  <a:gd name="T33" fmla="*/ 6 h 10"/>
                  <a:gd name="T34" fmla="*/ 1 w 9"/>
                  <a:gd name="T35" fmla="*/ 6 h 10"/>
                  <a:gd name="T36" fmla="*/ 1 w 9"/>
                  <a:gd name="T37" fmla="*/ 5 h 10"/>
                  <a:gd name="T38" fmla="*/ 1 w 9"/>
                  <a:gd name="T39" fmla="*/ 5 h 10"/>
                  <a:gd name="T40" fmla="*/ 1 w 9"/>
                  <a:gd name="T41" fmla="*/ 4 h 10"/>
                  <a:gd name="T42" fmla="*/ 1 w 9"/>
                  <a:gd name="T43" fmla="*/ 4 h 10"/>
                  <a:gd name="T44" fmla="*/ 1 w 9"/>
                  <a:gd name="T45" fmla="*/ 3 h 10"/>
                  <a:gd name="T46" fmla="*/ 2 w 9"/>
                  <a:gd name="T47" fmla="*/ 3 h 10"/>
                  <a:gd name="T48" fmla="*/ 2 w 9"/>
                  <a:gd name="T49" fmla="*/ 2 h 10"/>
                  <a:gd name="T50" fmla="*/ 3 w 9"/>
                  <a:gd name="T51" fmla="*/ 2 h 10"/>
                  <a:gd name="T52" fmla="*/ 3 w 9"/>
                  <a:gd name="T53" fmla="*/ 2 h 10"/>
                  <a:gd name="T54" fmla="*/ 4 w 9"/>
                  <a:gd name="T55" fmla="*/ 1 h 10"/>
                  <a:gd name="T56" fmla="*/ 4 w 9"/>
                  <a:gd name="T57" fmla="*/ 2 h 10"/>
                  <a:gd name="T58" fmla="*/ 5 w 9"/>
                  <a:gd name="T59" fmla="*/ 1 h 10"/>
                  <a:gd name="T60" fmla="*/ 6 w 9"/>
                  <a:gd name="T61" fmla="*/ 2 h 10"/>
                  <a:gd name="T62" fmla="*/ 6 w 9"/>
                  <a:gd name="T63" fmla="*/ 2 h 10"/>
                  <a:gd name="T64" fmla="*/ 7 w 9"/>
                  <a:gd name="T65" fmla="*/ 2 h 10"/>
                  <a:gd name="T66" fmla="*/ 7 w 9"/>
                  <a:gd name="T67" fmla="*/ 3 h 10"/>
                  <a:gd name="T68" fmla="*/ 8 w 9"/>
                  <a:gd name="T69" fmla="*/ 3 h 10"/>
                  <a:gd name="T70" fmla="*/ 8 w 9"/>
                  <a:gd name="T71" fmla="*/ 4 h 10"/>
                  <a:gd name="T72" fmla="*/ 8 w 9"/>
                  <a:gd name="T73" fmla="*/ 4 h 10"/>
                  <a:gd name="T74" fmla="*/ 9 w 9"/>
                  <a:gd name="T75" fmla="*/ 5 h 10"/>
                  <a:gd name="T76" fmla="*/ 8 w 9"/>
                  <a:gd name="T77" fmla="*/ 5 h 10"/>
                  <a:gd name="T78" fmla="*/ 9 w 9"/>
                  <a:gd name="T79" fmla="*/ 5 h 10"/>
                  <a:gd name="T80" fmla="*/ 8 w 9"/>
                  <a:gd name="T81" fmla="*/ 6 h 10"/>
                  <a:gd name="T82" fmla="*/ 8 w 9"/>
                  <a:gd name="T83" fmla="*/ 7 h 10"/>
                  <a:gd name="T84" fmla="*/ 8 w 9"/>
                  <a:gd name="T8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" h="10">
                    <a:moveTo>
                      <a:pt x="4" y="0"/>
                    </a:move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7" y="10"/>
                      <a:pt x="9" y="8"/>
                      <a:pt x="9" y="5"/>
                    </a:cubicBezTo>
                    <a:cubicBezTo>
                      <a:pt x="9" y="2"/>
                      <a:pt x="7" y="0"/>
                      <a:pt x="4" y="0"/>
                    </a:cubicBezTo>
                    <a:close/>
                    <a:moveTo>
                      <a:pt x="8" y="8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9"/>
                      <a:pt x="6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2" y="9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9" y="4"/>
                      <a:pt x="9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118"/>
              <p:cNvSpPr/>
              <p:nvPr/>
            </p:nvSpPr>
            <p:spPr bwMode="auto">
              <a:xfrm>
                <a:off x="3816" y="1368"/>
                <a:ext cx="3" cy="10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1 h 4"/>
                  <a:gd name="T4" fmla="*/ 0 w 1"/>
                  <a:gd name="T5" fmla="*/ 0 h 4"/>
                  <a:gd name="T6" fmla="*/ 0 w 1"/>
                  <a:gd name="T7" fmla="*/ 1 h 4"/>
                  <a:gd name="T8" fmla="*/ 0 w 1"/>
                  <a:gd name="T9" fmla="*/ 3 h 4"/>
                  <a:gd name="T10" fmla="*/ 0 w 1"/>
                  <a:gd name="T11" fmla="*/ 3 h 4"/>
                  <a:gd name="T12" fmla="*/ 1 w 1"/>
                  <a:gd name="T13" fmla="*/ 4 h 4"/>
                  <a:gd name="T14" fmla="*/ 1 w 1"/>
                  <a:gd name="T15" fmla="*/ 3 h 4"/>
                  <a:gd name="T16" fmla="*/ 1 w 1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119"/>
              <p:cNvSpPr/>
              <p:nvPr/>
            </p:nvSpPr>
            <p:spPr bwMode="auto">
              <a:xfrm>
                <a:off x="3816" y="1378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1 w 1"/>
                  <a:gd name="T5" fmla="*/ 2 h 2"/>
                  <a:gd name="T6" fmla="*/ 1 w 1"/>
                  <a:gd name="T7" fmla="*/ 1 h 2"/>
                  <a:gd name="T8" fmla="*/ 1 w 1"/>
                  <a:gd name="T9" fmla="*/ 0 h 2"/>
                  <a:gd name="T10" fmla="*/ 1 w 1"/>
                  <a:gd name="T11" fmla="*/ 0 h 2"/>
                  <a:gd name="T12" fmla="*/ 0 w 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120"/>
              <p:cNvSpPr>
                <a:spLocks noEditPoints="1"/>
              </p:cNvSpPr>
              <p:nvPr/>
            </p:nvSpPr>
            <p:spPr bwMode="auto">
              <a:xfrm>
                <a:off x="3868" y="1596"/>
                <a:ext cx="22" cy="24"/>
              </a:xfrm>
              <a:custGeom>
                <a:avLst/>
                <a:gdLst>
                  <a:gd name="T0" fmla="*/ 0 w 9"/>
                  <a:gd name="T1" fmla="*/ 5 h 10"/>
                  <a:gd name="T2" fmla="*/ 9 w 9"/>
                  <a:gd name="T3" fmla="*/ 5 h 10"/>
                  <a:gd name="T4" fmla="*/ 8 w 9"/>
                  <a:gd name="T5" fmla="*/ 8 h 10"/>
                  <a:gd name="T6" fmla="*/ 7 w 9"/>
                  <a:gd name="T7" fmla="*/ 7 h 10"/>
                  <a:gd name="T8" fmla="*/ 7 w 9"/>
                  <a:gd name="T9" fmla="*/ 8 h 10"/>
                  <a:gd name="T10" fmla="*/ 6 w 9"/>
                  <a:gd name="T11" fmla="*/ 8 h 10"/>
                  <a:gd name="T12" fmla="*/ 6 w 9"/>
                  <a:gd name="T13" fmla="*/ 8 h 10"/>
                  <a:gd name="T14" fmla="*/ 5 w 9"/>
                  <a:gd name="T15" fmla="*/ 9 h 10"/>
                  <a:gd name="T16" fmla="*/ 5 w 9"/>
                  <a:gd name="T17" fmla="*/ 8 h 10"/>
                  <a:gd name="T18" fmla="*/ 4 w 9"/>
                  <a:gd name="T19" fmla="*/ 9 h 10"/>
                  <a:gd name="T20" fmla="*/ 3 w 9"/>
                  <a:gd name="T21" fmla="*/ 8 h 10"/>
                  <a:gd name="T22" fmla="*/ 3 w 9"/>
                  <a:gd name="T23" fmla="*/ 8 h 10"/>
                  <a:gd name="T24" fmla="*/ 2 w 9"/>
                  <a:gd name="T25" fmla="*/ 8 h 10"/>
                  <a:gd name="T26" fmla="*/ 2 w 9"/>
                  <a:gd name="T27" fmla="*/ 7 h 10"/>
                  <a:gd name="T28" fmla="*/ 2 w 9"/>
                  <a:gd name="T29" fmla="*/ 8 h 10"/>
                  <a:gd name="T30" fmla="*/ 1 w 9"/>
                  <a:gd name="T31" fmla="*/ 7 h 10"/>
                  <a:gd name="T32" fmla="*/ 1 w 9"/>
                  <a:gd name="T33" fmla="*/ 6 h 10"/>
                  <a:gd name="T34" fmla="*/ 1 w 9"/>
                  <a:gd name="T35" fmla="*/ 5 h 10"/>
                  <a:gd name="T36" fmla="*/ 1 w 9"/>
                  <a:gd name="T37" fmla="*/ 5 h 10"/>
                  <a:gd name="T38" fmla="*/ 1 w 9"/>
                  <a:gd name="T39" fmla="*/ 5 h 10"/>
                  <a:gd name="T40" fmla="*/ 1 w 9"/>
                  <a:gd name="T41" fmla="*/ 4 h 10"/>
                  <a:gd name="T42" fmla="*/ 1 w 9"/>
                  <a:gd name="T43" fmla="*/ 4 h 10"/>
                  <a:gd name="T44" fmla="*/ 1 w 9"/>
                  <a:gd name="T45" fmla="*/ 2 h 10"/>
                  <a:gd name="T46" fmla="*/ 2 w 9"/>
                  <a:gd name="T47" fmla="*/ 3 h 10"/>
                  <a:gd name="T48" fmla="*/ 2 w 9"/>
                  <a:gd name="T49" fmla="*/ 2 h 10"/>
                  <a:gd name="T50" fmla="*/ 3 w 9"/>
                  <a:gd name="T51" fmla="*/ 2 h 10"/>
                  <a:gd name="T52" fmla="*/ 3 w 9"/>
                  <a:gd name="T53" fmla="*/ 2 h 10"/>
                  <a:gd name="T54" fmla="*/ 4 w 9"/>
                  <a:gd name="T55" fmla="*/ 1 h 10"/>
                  <a:gd name="T56" fmla="*/ 5 w 9"/>
                  <a:gd name="T57" fmla="*/ 2 h 10"/>
                  <a:gd name="T58" fmla="*/ 5 w 9"/>
                  <a:gd name="T59" fmla="*/ 1 h 10"/>
                  <a:gd name="T60" fmla="*/ 6 w 9"/>
                  <a:gd name="T61" fmla="*/ 2 h 10"/>
                  <a:gd name="T62" fmla="*/ 6 w 9"/>
                  <a:gd name="T63" fmla="*/ 2 h 10"/>
                  <a:gd name="T64" fmla="*/ 7 w 9"/>
                  <a:gd name="T65" fmla="*/ 2 h 10"/>
                  <a:gd name="T66" fmla="*/ 7 w 9"/>
                  <a:gd name="T67" fmla="*/ 3 h 10"/>
                  <a:gd name="T68" fmla="*/ 8 w 9"/>
                  <a:gd name="T69" fmla="*/ 2 h 10"/>
                  <a:gd name="T70" fmla="*/ 8 w 9"/>
                  <a:gd name="T71" fmla="*/ 3 h 10"/>
                  <a:gd name="T72" fmla="*/ 8 w 9"/>
                  <a:gd name="T73" fmla="*/ 4 h 10"/>
                  <a:gd name="T74" fmla="*/ 9 w 9"/>
                  <a:gd name="T75" fmla="*/ 5 h 10"/>
                  <a:gd name="T76" fmla="*/ 8 w 9"/>
                  <a:gd name="T77" fmla="*/ 5 h 10"/>
                  <a:gd name="T78" fmla="*/ 9 w 9"/>
                  <a:gd name="T79" fmla="*/ 5 h 10"/>
                  <a:gd name="T80" fmla="*/ 8 w 9"/>
                  <a:gd name="T81" fmla="*/ 6 h 10"/>
                  <a:gd name="T82" fmla="*/ 8 w 9"/>
                  <a:gd name="T83" fmla="*/ 6 h 10"/>
                  <a:gd name="T84" fmla="*/ 8 w 9"/>
                  <a:gd name="T8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" h="10">
                    <a:moveTo>
                      <a:pt x="4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7" y="10"/>
                      <a:pt x="9" y="7"/>
                      <a:pt x="9" y="5"/>
                    </a:cubicBezTo>
                    <a:cubicBezTo>
                      <a:pt x="9" y="2"/>
                      <a:pt x="7" y="0"/>
                      <a:pt x="4" y="0"/>
                    </a:cubicBezTo>
                    <a:close/>
                    <a:moveTo>
                      <a:pt x="8" y="8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6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9" y="4"/>
                      <a:pt x="9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9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121"/>
              <p:cNvSpPr/>
              <p:nvPr/>
            </p:nvSpPr>
            <p:spPr bwMode="auto">
              <a:xfrm>
                <a:off x="3878" y="1601"/>
                <a:ext cx="2" cy="10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0 h 4"/>
                  <a:gd name="T6" fmla="*/ 0 w 1"/>
                  <a:gd name="T7" fmla="*/ 0 h 4"/>
                  <a:gd name="T8" fmla="*/ 0 w 1"/>
                  <a:gd name="T9" fmla="*/ 2 h 4"/>
                  <a:gd name="T10" fmla="*/ 0 w 1"/>
                  <a:gd name="T11" fmla="*/ 3 h 4"/>
                  <a:gd name="T12" fmla="*/ 1 w 1"/>
                  <a:gd name="T13" fmla="*/ 4 h 4"/>
                  <a:gd name="T14" fmla="*/ 1 w 1"/>
                  <a:gd name="T15" fmla="*/ 3 h 4"/>
                  <a:gd name="T16" fmla="*/ 1 w 1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122"/>
              <p:cNvSpPr/>
              <p:nvPr/>
            </p:nvSpPr>
            <p:spPr bwMode="auto">
              <a:xfrm>
                <a:off x="3878" y="1611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1 w 1"/>
                  <a:gd name="T5" fmla="*/ 2 h 2"/>
                  <a:gd name="T6" fmla="*/ 1 w 1"/>
                  <a:gd name="T7" fmla="*/ 1 h 2"/>
                  <a:gd name="T8" fmla="*/ 1 w 1"/>
                  <a:gd name="T9" fmla="*/ 0 h 2"/>
                  <a:gd name="T10" fmla="*/ 1 w 1"/>
                  <a:gd name="T11" fmla="*/ 0 h 2"/>
                  <a:gd name="T12" fmla="*/ 0 w 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123"/>
              <p:cNvSpPr>
                <a:spLocks noEditPoints="1"/>
              </p:cNvSpPr>
              <p:nvPr/>
            </p:nvSpPr>
            <p:spPr bwMode="auto">
              <a:xfrm>
                <a:off x="3501" y="1872"/>
                <a:ext cx="43" cy="45"/>
              </a:xfrm>
              <a:custGeom>
                <a:avLst/>
                <a:gdLst>
                  <a:gd name="T0" fmla="*/ 0 w 18"/>
                  <a:gd name="T1" fmla="*/ 10 h 19"/>
                  <a:gd name="T2" fmla="*/ 18 w 18"/>
                  <a:gd name="T3" fmla="*/ 10 h 19"/>
                  <a:gd name="T4" fmla="*/ 15 w 18"/>
                  <a:gd name="T5" fmla="*/ 15 h 19"/>
                  <a:gd name="T6" fmla="*/ 13 w 18"/>
                  <a:gd name="T7" fmla="*/ 14 h 19"/>
                  <a:gd name="T8" fmla="*/ 14 w 18"/>
                  <a:gd name="T9" fmla="*/ 16 h 19"/>
                  <a:gd name="T10" fmla="*/ 12 w 18"/>
                  <a:gd name="T11" fmla="*/ 16 h 19"/>
                  <a:gd name="T12" fmla="*/ 11 w 18"/>
                  <a:gd name="T13" fmla="*/ 16 h 19"/>
                  <a:gd name="T14" fmla="*/ 10 w 18"/>
                  <a:gd name="T15" fmla="*/ 18 h 19"/>
                  <a:gd name="T16" fmla="*/ 9 w 18"/>
                  <a:gd name="T17" fmla="*/ 16 h 19"/>
                  <a:gd name="T18" fmla="*/ 9 w 18"/>
                  <a:gd name="T19" fmla="*/ 18 h 19"/>
                  <a:gd name="T20" fmla="*/ 7 w 18"/>
                  <a:gd name="T21" fmla="*/ 16 h 19"/>
                  <a:gd name="T22" fmla="*/ 6 w 18"/>
                  <a:gd name="T23" fmla="*/ 16 h 19"/>
                  <a:gd name="T24" fmla="*/ 4 w 18"/>
                  <a:gd name="T25" fmla="*/ 16 h 19"/>
                  <a:gd name="T26" fmla="*/ 5 w 18"/>
                  <a:gd name="T27" fmla="*/ 14 h 19"/>
                  <a:gd name="T28" fmla="*/ 3 w 18"/>
                  <a:gd name="T29" fmla="*/ 15 h 19"/>
                  <a:gd name="T30" fmla="*/ 3 w 18"/>
                  <a:gd name="T31" fmla="*/ 13 h 19"/>
                  <a:gd name="T32" fmla="*/ 2 w 18"/>
                  <a:gd name="T33" fmla="*/ 12 h 19"/>
                  <a:gd name="T34" fmla="*/ 1 w 18"/>
                  <a:gd name="T35" fmla="*/ 11 h 19"/>
                  <a:gd name="T36" fmla="*/ 3 w 18"/>
                  <a:gd name="T37" fmla="*/ 10 h 19"/>
                  <a:gd name="T38" fmla="*/ 1 w 18"/>
                  <a:gd name="T39" fmla="*/ 9 h 19"/>
                  <a:gd name="T40" fmla="*/ 2 w 18"/>
                  <a:gd name="T41" fmla="*/ 8 h 19"/>
                  <a:gd name="T42" fmla="*/ 3 w 18"/>
                  <a:gd name="T43" fmla="*/ 7 h 19"/>
                  <a:gd name="T44" fmla="*/ 3 w 18"/>
                  <a:gd name="T45" fmla="*/ 5 h 19"/>
                  <a:gd name="T46" fmla="*/ 5 w 18"/>
                  <a:gd name="T47" fmla="*/ 6 h 19"/>
                  <a:gd name="T48" fmla="*/ 4 w 18"/>
                  <a:gd name="T49" fmla="*/ 4 h 19"/>
                  <a:gd name="T50" fmla="*/ 6 w 18"/>
                  <a:gd name="T51" fmla="*/ 4 h 19"/>
                  <a:gd name="T52" fmla="*/ 7 w 18"/>
                  <a:gd name="T53" fmla="*/ 3 h 19"/>
                  <a:gd name="T54" fmla="*/ 8 w 18"/>
                  <a:gd name="T55" fmla="*/ 2 h 19"/>
                  <a:gd name="T56" fmla="*/ 9 w 18"/>
                  <a:gd name="T57" fmla="*/ 4 h 19"/>
                  <a:gd name="T58" fmla="*/ 9 w 18"/>
                  <a:gd name="T59" fmla="*/ 2 h 19"/>
                  <a:gd name="T60" fmla="*/ 11 w 18"/>
                  <a:gd name="T61" fmla="*/ 3 h 19"/>
                  <a:gd name="T62" fmla="*/ 12 w 18"/>
                  <a:gd name="T63" fmla="*/ 4 h 19"/>
                  <a:gd name="T64" fmla="*/ 14 w 18"/>
                  <a:gd name="T65" fmla="*/ 4 h 19"/>
                  <a:gd name="T66" fmla="*/ 13 w 18"/>
                  <a:gd name="T67" fmla="*/ 5 h 19"/>
                  <a:gd name="T68" fmla="*/ 15 w 18"/>
                  <a:gd name="T69" fmla="*/ 5 h 19"/>
                  <a:gd name="T70" fmla="*/ 15 w 18"/>
                  <a:gd name="T71" fmla="*/ 7 h 19"/>
                  <a:gd name="T72" fmla="*/ 15 w 18"/>
                  <a:gd name="T73" fmla="*/ 8 h 19"/>
                  <a:gd name="T74" fmla="*/ 17 w 18"/>
                  <a:gd name="T75" fmla="*/ 9 h 19"/>
                  <a:gd name="T76" fmla="*/ 15 w 18"/>
                  <a:gd name="T77" fmla="*/ 10 h 19"/>
                  <a:gd name="T78" fmla="*/ 17 w 18"/>
                  <a:gd name="T79" fmla="*/ 10 h 19"/>
                  <a:gd name="T80" fmla="*/ 16 w 18"/>
                  <a:gd name="T81" fmla="*/ 12 h 19"/>
                  <a:gd name="T82" fmla="*/ 15 w 18"/>
                  <a:gd name="T83" fmla="*/ 13 h 19"/>
                  <a:gd name="T84" fmla="*/ 15 w 18"/>
                  <a:gd name="T85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" h="19">
                    <a:moveTo>
                      <a:pt x="9" y="1"/>
                    </a:moveTo>
                    <a:cubicBezTo>
                      <a:pt x="4" y="1"/>
                      <a:pt x="0" y="5"/>
                      <a:pt x="0" y="10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14" y="19"/>
                      <a:pt x="18" y="15"/>
                      <a:pt x="18" y="10"/>
                    </a:cubicBezTo>
                    <a:cubicBezTo>
                      <a:pt x="18" y="4"/>
                      <a:pt x="14" y="0"/>
                      <a:pt x="9" y="1"/>
                    </a:cubicBezTo>
                    <a:close/>
                    <a:moveTo>
                      <a:pt x="15" y="15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3" y="14"/>
                    </a:cubicBezTo>
                    <a:cubicBezTo>
                      <a:pt x="13" y="14"/>
                      <a:pt x="13" y="15"/>
                      <a:pt x="13" y="1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3" y="17"/>
                      <a:pt x="13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1" y="17"/>
                      <a:pt x="10" y="18"/>
                      <a:pt x="10" y="18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6"/>
                      <a:pt x="9" y="16"/>
                      <a:pt x="9" y="16"/>
                    </a:cubicBezTo>
                    <a:cubicBezTo>
                      <a:pt x="9" y="16"/>
                      <a:pt x="8" y="16"/>
                      <a:pt x="8" y="17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8" y="18"/>
                      <a:pt x="7" y="18"/>
                      <a:pt x="7" y="17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17"/>
                      <a:pt x="5" y="16"/>
                      <a:pt x="4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4"/>
                      <a:pt x="5" y="14"/>
                    </a:cubicBezTo>
                    <a:cubicBezTo>
                      <a:pt x="5" y="14"/>
                      <a:pt x="4" y="14"/>
                      <a:pt x="4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2" y="14"/>
                      <a:pt x="2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2"/>
                    </a:cubicBezTo>
                    <a:cubicBezTo>
                      <a:pt x="3" y="12"/>
                      <a:pt x="3" y="12"/>
                      <a:pt x="2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2"/>
                      <a:pt x="1" y="11"/>
                      <a:pt x="1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3" y="10"/>
                      <a:pt x="3" y="10"/>
                    </a:cubicBezTo>
                    <a:cubicBezTo>
                      <a:pt x="3" y="10"/>
                      <a:pt x="3" y="9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8"/>
                      <a:pt x="1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6"/>
                      <a:pt x="2" y="5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7" y="2"/>
                      <a:pt x="8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4"/>
                      <a:pt x="9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1" y="2"/>
                      <a:pt x="11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3"/>
                      <a:pt x="13" y="3"/>
                      <a:pt x="14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6"/>
                      <a:pt x="14" y="6"/>
                      <a:pt x="14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6" y="6"/>
                      <a:pt x="16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7" y="8"/>
                      <a:pt x="17" y="8"/>
                      <a:pt x="17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9"/>
                      <a:pt x="15" y="9"/>
                      <a:pt x="15" y="10"/>
                    </a:cubicBezTo>
                    <a:cubicBezTo>
                      <a:pt x="15" y="10"/>
                      <a:pt x="15" y="10"/>
                      <a:pt x="16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1"/>
                      <a:pt x="17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3"/>
                      <a:pt x="15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4"/>
                      <a:pt x="16" y="14"/>
                      <a:pt x="15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124"/>
              <p:cNvSpPr/>
              <p:nvPr/>
            </p:nvSpPr>
            <p:spPr bwMode="auto">
              <a:xfrm>
                <a:off x="3520" y="1881"/>
                <a:ext cx="5" cy="17"/>
              </a:xfrm>
              <a:custGeom>
                <a:avLst/>
                <a:gdLst>
                  <a:gd name="T0" fmla="*/ 1 w 2"/>
                  <a:gd name="T1" fmla="*/ 4 h 7"/>
                  <a:gd name="T2" fmla="*/ 1 w 2"/>
                  <a:gd name="T3" fmla="*/ 1 h 7"/>
                  <a:gd name="T4" fmla="*/ 1 w 2"/>
                  <a:gd name="T5" fmla="*/ 0 h 7"/>
                  <a:gd name="T6" fmla="*/ 0 w 2"/>
                  <a:gd name="T7" fmla="*/ 1 h 7"/>
                  <a:gd name="T8" fmla="*/ 0 w 2"/>
                  <a:gd name="T9" fmla="*/ 4 h 7"/>
                  <a:gd name="T10" fmla="*/ 0 w 2"/>
                  <a:gd name="T11" fmla="*/ 6 h 7"/>
                  <a:gd name="T12" fmla="*/ 1 w 2"/>
                  <a:gd name="T13" fmla="*/ 7 h 7"/>
                  <a:gd name="T14" fmla="*/ 2 w 2"/>
                  <a:gd name="T15" fmla="*/ 6 h 7"/>
                  <a:gd name="T16" fmla="*/ 1 w 2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7">
                    <a:moveTo>
                      <a:pt x="1" y="4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2" y="5"/>
                      <a:pt x="2" y="5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125"/>
              <p:cNvSpPr/>
              <p:nvPr/>
            </p:nvSpPr>
            <p:spPr bwMode="auto">
              <a:xfrm>
                <a:off x="3520" y="1898"/>
                <a:ext cx="5" cy="9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3 h 4"/>
                  <a:gd name="T4" fmla="*/ 1 w 2"/>
                  <a:gd name="T5" fmla="*/ 4 h 4"/>
                  <a:gd name="T6" fmla="*/ 2 w 2"/>
                  <a:gd name="T7" fmla="*/ 3 h 4"/>
                  <a:gd name="T8" fmla="*/ 2 w 2"/>
                  <a:gd name="T9" fmla="*/ 0 h 4"/>
                  <a:gd name="T10" fmla="*/ 1 w 2"/>
                  <a:gd name="T11" fmla="*/ 1 h 4"/>
                  <a:gd name="T12" fmla="*/ 0 w 2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0" y="1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126"/>
              <p:cNvSpPr>
                <a:spLocks noEditPoints="1"/>
              </p:cNvSpPr>
              <p:nvPr/>
            </p:nvSpPr>
            <p:spPr bwMode="auto">
              <a:xfrm>
                <a:off x="3866" y="2349"/>
                <a:ext cx="50" cy="102"/>
              </a:xfrm>
              <a:custGeom>
                <a:avLst/>
                <a:gdLst>
                  <a:gd name="T0" fmla="*/ 15 w 21"/>
                  <a:gd name="T1" fmla="*/ 19 h 43"/>
                  <a:gd name="T2" fmla="*/ 15 w 21"/>
                  <a:gd name="T3" fmla="*/ 10 h 43"/>
                  <a:gd name="T4" fmla="*/ 15 w 21"/>
                  <a:gd name="T5" fmla="*/ 10 h 43"/>
                  <a:gd name="T6" fmla="*/ 18 w 21"/>
                  <a:gd name="T7" fmla="*/ 11 h 43"/>
                  <a:gd name="T8" fmla="*/ 19 w 21"/>
                  <a:gd name="T9" fmla="*/ 10 h 43"/>
                  <a:gd name="T10" fmla="*/ 19 w 21"/>
                  <a:gd name="T11" fmla="*/ 9 h 43"/>
                  <a:gd name="T12" fmla="*/ 20 w 21"/>
                  <a:gd name="T13" fmla="*/ 7 h 43"/>
                  <a:gd name="T14" fmla="*/ 19 w 21"/>
                  <a:gd name="T15" fmla="*/ 6 h 43"/>
                  <a:gd name="T16" fmla="*/ 18 w 21"/>
                  <a:gd name="T17" fmla="*/ 6 h 43"/>
                  <a:gd name="T18" fmla="*/ 17 w 21"/>
                  <a:gd name="T19" fmla="*/ 5 h 43"/>
                  <a:gd name="T20" fmla="*/ 15 w 21"/>
                  <a:gd name="T21" fmla="*/ 5 h 43"/>
                  <a:gd name="T22" fmla="*/ 15 w 21"/>
                  <a:gd name="T23" fmla="*/ 1 h 43"/>
                  <a:gd name="T24" fmla="*/ 13 w 21"/>
                  <a:gd name="T25" fmla="*/ 0 h 43"/>
                  <a:gd name="T26" fmla="*/ 12 w 21"/>
                  <a:gd name="T27" fmla="*/ 1 h 43"/>
                  <a:gd name="T28" fmla="*/ 12 w 21"/>
                  <a:gd name="T29" fmla="*/ 5 h 43"/>
                  <a:gd name="T30" fmla="*/ 12 w 21"/>
                  <a:gd name="T31" fmla="*/ 5 h 43"/>
                  <a:gd name="T32" fmla="*/ 9 w 21"/>
                  <a:gd name="T33" fmla="*/ 5 h 43"/>
                  <a:gd name="T34" fmla="*/ 9 w 21"/>
                  <a:gd name="T35" fmla="*/ 1 h 43"/>
                  <a:gd name="T36" fmla="*/ 8 w 21"/>
                  <a:gd name="T37" fmla="*/ 0 h 43"/>
                  <a:gd name="T38" fmla="*/ 6 w 21"/>
                  <a:gd name="T39" fmla="*/ 1 h 43"/>
                  <a:gd name="T40" fmla="*/ 6 w 21"/>
                  <a:gd name="T41" fmla="*/ 6 h 43"/>
                  <a:gd name="T42" fmla="*/ 3 w 21"/>
                  <a:gd name="T43" fmla="*/ 8 h 43"/>
                  <a:gd name="T44" fmla="*/ 1 w 21"/>
                  <a:gd name="T45" fmla="*/ 10 h 43"/>
                  <a:gd name="T46" fmla="*/ 1 w 21"/>
                  <a:gd name="T47" fmla="*/ 14 h 43"/>
                  <a:gd name="T48" fmla="*/ 1 w 21"/>
                  <a:gd name="T49" fmla="*/ 17 h 43"/>
                  <a:gd name="T50" fmla="*/ 3 w 21"/>
                  <a:gd name="T51" fmla="*/ 20 h 43"/>
                  <a:gd name="T52" fmla="*/ 6 w 21"/>
                  <a:gd name="T53" fmla="*/ 22 h 43"/>
                  <a:gd name="T54" fmla="*/ 7 w 21"/>
                  <a:gd name="T55" fmla="*/ 22 h 43"/>
                  <a:gd name="T56" fmla="*/ 7 w 21"/>
                  <a:gd name="T57" fmla="*/ 32 h 43"/>
                  <a:gd name="T58" fmla="*/ 4 w 21"/>
                  <a:gd name="T59" fmla="*/ 31 h 43"/>
                  <a:gd name="T60" fmla="*/ 1 w 21"/>
                  <a:gd name="T61" fmla="*/ 31 h 43"/>
                  <a:gd name="T62" fmla="*/ 1 w 21"/>
                  <a:gd name="T63" fmla="*/ 31 h 43"/>
                  <a:gd name="T64" fmla="*/ 0 w 21"/>
                  <a:gd name="T65" fmla="*/ 33 h 43"/>
                  <a:gd name="T66" fmla="*/ 0 w 21"/>
                  <a:gd name="T67" fmla="*/ 34 h 43"/>
                  <a:gd name="T68" fmla="*/ 0 w 21"/>
                  <a:gd name="T69" fmla="*/ 35 h 43"/>
                  <a:gd name="T70" fmla="*/ 3 w 21"/>
                  <a:gd name="T71" fmla="*/ 37 h 43"/>
                  <a:gd name="T72" fmla="*/ 7 w 21"/>
                  <a:gd name="T73" fmla="*/ 37 h 43"/>
                  <a:gd name="T74" fmla="*/ 7 w 21"/>
                  <a:gd name="T75" fmla="*/ 42 h 43"/>
                  <a:gd name="T76" fmla="*/ 9 w 21"/>
                  <a:gd name="T77" fmla="*/ 43 h 43"/>
                  <a:gd name="T78" fmla="*/ 10 w 21"/>
                  <a:gd name="T79" fmla="*/ 42 h 43"/>
                  <a:gd name="T80" fmla="*/ 10 w 21"/>
                  <a:gd name="T81" fmla="*/ 37 h 43"/>
                  <a:gd name="T82" fmla="*/ 13 w 21"/>
                  <a:gd name="T83" fmla="*/ 37 h 43"/>
                  <a:gd name="T84" fmla="*/ 13 w 21"/>
                  <a:gd name="T85" fmla="*/ 42 h 43"/>
                  <a:gd name="T86" fmla="*/ 14 w 21"/>
                  <a:gd name="T87" fmla="*/ 43 h 43"/>
                  <a:gd name="T88" fmla="*/ 16 w 21"/>
                  <a:gd name="T89" fmla="*/ 42 h 43"/>
                  <a:gd name="T90" fmla="*/ 15 w 21"/>
                  <a:gd name="T91" fmla="*/ 36 h 43"/>
                  <a:gd name="T92" fmla="*/ 18 w 21"/>
                  <a:gd name="T93" fmla="*/ 35 h 43"/>
                  <a:gd name="T94" fmla="*/ 20 w 21"/>
                  <a:gd name="T95" fmla="*/ 32 h 43"/>
                  <a:gd name="T96" fmla="*/ 21 w 21"/>
                  <a:gd name="T97" fmla="*/ 28 h 43"/>
                  <a:gd name="T98" fmla="*/ 19 w 21"/>
                  <a:gd name="T99" fmla="*/ 22 h 43"/>
                  <a:gd name="T100" fmla="*/ 15 w 21"/>
                  <a:gd name="T101" fmla="*/ 19 h 43"/>
                  <a:gd name="T102" fmla="*/ 13 w 21"/>
                  <a:gd name="T103" fmla="*/ 31 h 43"/>
                  <a:gd name="T104" fmla="*/ 10 w 21"/>
                  <a:gd name="T105" fmla="*/ 32 h 43"/>
                  <a:gd name="T106" fmla="*/ 10 w 21"/>
                  <a:gd name="T107" fmla="*/ 23 h 43"/>
                  <a:gd name="T108" fmla="*/ 12 w 21"/>
                  <a:gd name="T109" fmla="*/ 24 h 43"/>
                  <a:gd name="T110" fmla="*/ 13 w 21"/>
                  <a:gd name="T111" fmla="*/ 31 h 43"/>
                  <a:gd name="T112" fmla="*/ 12 w 21"/>
                  <a:gd name="T113" fmla="*/ 18 h 43"/>
                  <a:gd name="T114" fmla="*/ 9 w 21"/>
                  <a:gd name="T115" fmla="*/ 17 h 43"/>
                  <a:gd name="T116" fmla="*/ 9 w 21"/>
                  <a:gd name="T117" fmla="*/ 10 h 43"/>
                  <a:gd name="T118" fmla="*/ 12 w 21"/>
                  <a:gd name="T119" fmla="*/ 10 h 43"/>
                  <a:gd name="T120" fmla="*/ 12 w 21"/>
                  <a:gd name="T121" fmla="*/ 1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" h="43">
                    <a:moveTo>
                      <a:pt x="15" y="19"/>
                    </a:move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6" y="11"/>
                      <a:pt x="17" y="11"/>
                      <a:pt x="18" y="11"/>
                    </a:cubicBezTo>
                    <a:cubicBezTo>
                      <a:pt x="18" y="11"/>
                      <a:pt x="19" y="11"/>
                      <a:pt x="19" y="10"/>
                    </a:cubicBezTo>
                    <a:cubicBezTo>
                      <a:pt x="19" y="10"/>
                      <a:pt x="19" y="9"/>
                      <a:pt x="19" y="9"/>
                    </a:cubicBezTo>
                    <a:cubicBezTo>
                      <a:pt x="19" y="8"/>
                      <a:pt x="20" y="8"/>
                      <a:pt x="20" y="7"/>
                    </a:cubicBezTo>
                    <a:cubicBezTo>
                      <a:pt x="20" y="6"/>
                      <a:pt x="19" y="6"/>
                      <a:pt x="19" y="6"/>
                    </a:cubicBezTo>
                    <a:cubicBezTo>
                      <a:pt x="19" y="6"/>
                      <a:pt x="18" y="6"/>
                      <a:pt x="18" y="6"/>
                    </a:cubicBezTo>
                    <a:cubicBezTo>
                      <a:pt x="18" y="6"/>
                      <a:pt x="17" y="6"/>
                      <a:pt x="17" y="5"/>
                    </a:cubicBezTo>
                    <a:cubicBezTo>
                      <a:pt x="16" y="5"/>
                      <a:pt x="16" y="5"/>
                      <a:pt x="15" y="5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4" y="0"/>
                      <a:pt x="13" y="0"/>
                    </a:cubicBezTo>
                    <a:cubicBezTo>
                      <a:pt x="12" y="0"/>
                      <a:pt x="12" y="1"/>
                      <a:pt x="12" y="1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0" y="5"/>
                      <a:pt x="9" y="5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ubicBezTo>
                      <a:pt x="7" y="0"/>
                      <a:pt x="6" y="1"/>
                      <a:pt x="6" y="1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4" y="7"/>
                      <a:pt x="3" y="8"/>
                    </a:cubicBezTo>
                    <a:cubicBezTo>
                      <a:pt x="2" y="9"/>
                      <a:pt x="2" y="9"/>
                      <a:pt x="1" y="10"/>
                    </a:cubicBezTo>
                    <a:cubicBezTo>
                      <a:pt x="1" y="12"/>
                      <a:pt x="1" y="13"/>
                      <a:pt x="1" y="14"/>
                    </a:cubicBezTo>
                    <a:cubicBezTo>
                      <a:pt x="1" y="15"/>
                      <a:pt x="1" y="16"/>
                      <a:pt x="1" y="17"/>
                    </a:cubicBezTo>
                    <a:cubicBezTo>
                      <a:pt x="2" y="18"/>
                      <a:pt x="3" y="19"/>
                      <a:pt x="3" y="20"/>
                    </a:cubicBezTo>
                    <a:cubicBezTo>
                      <a:pt x="4" y="21"/>
                      <a:pt x="5" y="21"/>
                      <a:pt x="6" y="22"/>
                    </a:cubicBezTo>
                    <a:cubicBezTo>
                      <a:pt x="6" y="22"/>
                      <a:pt x="7" y="22"/>
                      <a:pt x="7" y="2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6" y="32"/>
                      <a:pt x="5" y="32"/>
                      <a:pt x="4" y="31"/>
                    </a:cubicBezTo>
                    <a:cubicBezTo>
                      <a:pt x="3" y="31"/>
                      <a:pt x="2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2"/>
                      <a:pt x="0" y="32"/>
                      <a:pt x="0" y="33"/>
                    </a:cubicBezTo>
                    <a:cubicBezTo>
                      <a:pt x="0" y="33"/>
                      <a:pt x="0" y="34"/>
                      <a:pt x="0" y="3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36"/>
                      <a:pt x="2" y="36"/>
                      <a:pt x="3" y="37"/>
                    </a:cubicBezTo>
                    <a:cubicBezTo>
                      <a:pt x="4" y="37"/>
                      <a:pt x="6" y="37"/>
                      <a:pt x="7" y="37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3"/>
                      <a:pt x="8" y="43"/>
                      <a:pt x="9" y="43"/>
                    </a:cubicBezTo>
                    <a:cubicBezTo>
                      <a:pt x="9" y="43"/>
                      <a:pt x="10" y="43"/>
                      <a:pt x="10" y="42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1" y="37"/>
                      <a:pt x="12" y="37"/>
                      <a:pt x="13" y="37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3" y="43"/>
                      <a:pt x="13" y="43"/>
                      <a:pt x="14" y="43"/>
                    </a:cubicBezTo>
                    <a:cubicBezTo>
                      <a:pt x="15" y="43"/>
                      <a:pt x="16" y="42"/>
                      <a:pt x="16" y="42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6"/>
                      <a:pt x="17" y="35"/>
                      <a:pt x="18" y="35"/>
                    </a:cubicBezTo>
                    <a:cubicBezTo>
                      <a:pt x="19" y="34"/>
                      <a:pt x="20" y="33"/>
                      <a:pt x="20" y="32"/>
                    </a:cubicBezTo>
                    <a:cubicBezTo>
                      <a:pt x="21" y="31"/>
                      <a:pt x="21" y="30"/>
                      <a:pt x="21" y="28"/>
                    </a:cubicBezTo>
                    <a:cubicBezTo>
                      <a:pt x="21" y="25"/>
                      <a:pt x="21" y="24"/>
                      <a:pt x="19" y="22"/>
                    </a:cubicBezTo>
                    <a:cubicBezTo>
                      <a:pt x="18" y="21"/>
                      <a:pt x="17" y="20"/>
                      <a:pt x="15" y="19"/>
                    </a:cubicBezTo>
                    <a:close/>
                    <a:moveTo>
                      <a:pt x="13" y="31"/>
                    </a:moveTo>
                    <a:cubicBezTo>
                      <a:pt x="12" y="32"/>
                      <a:pt x="11" y="32"/>
                      <a:pt x="10" y="32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4"/>
                      <a:pt x="12" y="24"/>
                      <a:pt x="12" y="24"/>
                    </a:cubicBezTo>
                    <a:lnTo>
                      <a:pt x="13" y="31"/>
                    </a:lnTo>
                    <a:close/>
                    <a:moveTo>
                      <a:pt x="12" y="18"/>
                    </a:moveTo>
                    <a:cubicBezTo>
                      <a:pt x="11" y="18"/>
                      <a:pt x="10" y="17"/>
                      <a:pt x="9" y="17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1" y="10"/>
                      <a:pt x="12" y="10"/>
                    </a:cubicBezTo>
                    <a:lnTo>
                      <a:pt x="12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127"/>
              <p:cNvSpPr/>
              <p:nvPr/>
            </p:nvSpPr>
            <p:spPr bwMode="auto">
              <a:xfrm>
                <a:off x="3793" y="1798"/>
                <a:ext cx="11" cy="31"/>
              </a:xfrm>
              <a:custGeom>
                <a:avLst/>
                <a:gdLst>
                  <a:gd name="T0" fmla="*/ 0 w 5"/>
                  <a:gd name="T1" fmla="*/ 11 h 13"/>
                  <a:gd name="T2" fmla="*/ 2 w 5"/>
                  <a:gd name="T3" fmla="*/ 13 h 13"/>
                  <a:gd name="T4" fmla="*/ 3 w 5"/>
                  <a:gd name="T5" fmla="*/ 13 h 13"/>
                  <a:gd name="T6" fmla="*/ 5 w 5"/>
                  <a:gd name="T7" fmla="*/ 11 h 13"/>
                  <a:gd name="T8" fmla="*/ 5 w 5"/>
                  <a:gd name="T9" fmla="*/ 2 h 13"/>
                  <a:gd name="T10" fmla="*/ 3 w 5"/>
                  <a:gd name="T11" fmla="*/ 0 h 13"/>
                  <a:gd name="T12" fmla="*/ 2 w 5"/>
                  <a:gd name="T13" fmla="*/ 0 h 13"/>
                  <a:gd name="T14" fmla="*/ 0 w 5"/>
                  <a:gd name="T15" fmla="*/ 2 h 13"/>
                  <a:gd name="T16" fmla="*/ 0 w 5"/>
                  <a:gd name="T17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3">
                    <a:moveTo>
                      <a:pt x="0" y="11"/>
                    </a:moveTo>
                    <a:cubicBezTo>
                      <a:pt x="0" y="12"/>
                      <a:pt x="1" y="13"/>
                      <a:pt x="2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3"/>
                      <a:pt x="5" y="12"/>
                      <a:pt x="5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128"/>
              <p:cNvSpPr/>
              <p:nvPr/>
            </p:nvSpPr>
            <p:spPr bwMode="auto">
              <a:xfrm>
                <a:off x="3774" y="1791"/>
                <a:ext cx="14" cy="38"/>
              </a:xfrm>
              <a:custGeom>
                <a:avLst/>
                <a:gdLst>
                  <a:gd name="T0" fmla="*/ 0 w 6"/>
                  <a:gd name="T1" fmla="*/ 14 h 16"/>
                  <a:gd name="T2" fmla="*/ 2 w 6"/>
                  <a:gd name="T3" fmla="*/ 16 h 16"/>
                  <a:gd name="T4" fmla="*/ 4 w 6"/>
                  <a:gd name="T5" fmla="*/ 16 h 16"/>
                  <a:gd name="T6" fmla="*/ 6 w 6"/>
                  <a:gd name="T7" fmla="*/ 14 h 16"/>
                  <a:gd name="T8" fmla="*/ 6 w 6"/>
                  <a:gd name="T9" fmla="*/ 1 h 16"/>
                  <a:gd name="T10" fmla="*/ 4 w 6"/>
                  <a:gd name="T11" fmla="*/ 0 h 16"/>
                  <a:gd name="T12" fmla="*/ 2 w 6"/>
                  <a:gd name="T13" fmla="*/ 0 h 16"/>
                  <a:gd name="T14" fmla="*/ 0 w 6"/>
                  <a:gd name="T15" fmla="*/ 1 h 16"/>
                  <a:gd name="T16" fmla="*/ 0 w 6"/>
                  <a:gd name="T17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6">
                    <a:moveTo>
                      <a:pt x="0" y="14"/>
                    </a:moveTo>
                    <a:cubicBezTo>
                      <a:pt x="0" y="15"/>
                      <a:pt x="1" y="16"/>
                      <a:pt x="2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6"/>
                      <a:pt x="6" y="15"/>
                      <a:pt x="6" y="14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129"/>
              <p:cNvSpPr/>
              <p:nvPr/>
            </p:nvSpPr>
            <p:spPr bwMode="auto">
              <a:xfrm>
                <a:off x="3755" y="1779"/>
                <a:ext cx="14" cy="50"/>
              </a:xfrm>
              <a:custGeom>
                <a:avLst/>
                <a:gdLst>
                  <a:gd name="T0" fmla="*/ 0 w 6"/>
                  <a:gd name="T1" fmla="*/ 19 h 21"/>
                  <a:gd name="T2" fmla="*/ 2 w 6"/>
                  <a:gd name="T3" fmla="*/ 21 h 21"/>
                  <a:gd name="T4" fmla="*/ 4 w 6"/>
                  <a:gd name="T5" fmla="*/ 21 h 21"/>
                  <a:gd name="T6" fmla="*/ 6 w 6"/>
                  <a:gd name="T7" fmla="*/ 19 h 21"/>
                  <a:gd name="T8" fmla="*/ 6 w 6"/>
                  <a:gd name="T9" fmla="*/ 2 h 21"/>
                  <a:gd name="T10" fmla="*/ 4 w 6"/>
                  <a:gd name="T11" fmla="*/ 0 h 21"/>
                  <a:gd name="T12" fmla="*/ 2 w 6"/>
                  <a:gd name="T13" fmla="*/ 0 h 21"/>
                  <a:gd name="T14" fmla="*/ 0 w 6"/>
                  <a:gd name="T15" fmla="*/ 2 h 21"/>
                  <a:gd name="T16" fmla="*/ 0 w 6"/>
                  <a:gd name="T17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1">
                    <a:moveTo>
                      <a:pt x="0" y="19"/>
                    </a:moveTo>
                    <a:cubicBezTo>
                      <a:pt x="0" y="20"/>
                      <a:pt x="1" y="21"/>
                      <a:pt x="2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1"/>
                      <a:pt x="6" y="20"/>
                      <a:pt x="6" y="19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130"/>
              <p:cNvSpPr/>
              <p:nvPr/>
            </p:nvSpPr>
            <p:spPr bwMode="auto">
              <a:xfrm>
                <a:off x="3909" y="1539"/>
                <a:ext cx="7" cy="12"/>
              </a:xfrm>
              <a:custGeom>
                <a:avLst/>
                <a:gdLst>
                  <a:gd name="T0" fmla="*/ 0 w 3"/>
                  <a:gd name="T1" fmla="*/ 5 h 5"/>
                  <a:gd name="T2" fmla="*/ 1 w 3"/>
                  <a:gd name="T3" fmla="*/ 5 h 5"/>
                  <a:gd name="T4" fmla="*/ 2 w 3"/>
                  <a:gd name="T5" fmla="*/ 5 h 5"/>
                  <a:gd name="T6" fmla="*/ 3 w 3"/>
                  <a:gd name="T7" fmla="*/ 5 h 5"/>
                  <a:gd name="T8" fmla="*/ 3 w 3"/>
                  <a:gd name="T9" fmla="*/ 0 h 5"/>
                  <a:gd name="T10" fmla="*/ 2 w 3"/>
                  <a:gd name="T11" fmla="*/ 0 h 5"/>
                  <a:gd name="T12" fmla="*/ 1 w 3"/>
                  <a:gd name="T13" fmla="*/ 0 h 5"/>
                  <a:gd name="T14" fmla="*/ 0 w 3"/>
                  <a:gd name="T15" fmla="*/ 0 h 5"/>
                  <a:gd name="T16" fmla="*/ 0 w 3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cubicBezTo>
                      <a:pt x="0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131"/>
              <p:cNvSpPr/>
              <p:nvPr/>
            </p:nvSpPr>
            <p:spPr bwMode="auto">
              <a:xfrm>
                <a:off x="3902" y="1535"/>
                <a:ext cx="4" cy="16"/>
              </a:xfrm>
              <a:custGeom>
                <a:avLst/>
                <a:gdLst>
                  <a:gd name="T0" fmla="*/ 0 w 2"/>
                  <a:gd name="T1" fmla="*/ 7 h 7"/>
                  <a:gd name="T2" fmla="*/ 1 w 2"/>
                  <a:gd name="T3" fmla="*/ 7 h 7"/>
                  <a:gd name="T4" fmla="*/ 1 w 2"/>
                  <a:gd name="T5" fmla="*/ 7 h 7"/>
                  <a:gd name="T6" fmla="*/ 2 w 2"/>
                  <a:gd name="T7" fmla="*/ 7 h 7"/>
                  <a:gd name="T8" fmla="*/ 2 w 2"/>
                  <a:gd name="T9" fmla="*/ 1 h 7"/>
                  <a:gd name="T10" fmla="*/ 1 w 2"/>
                  <a:gd name="T11" fmla="*/ 0 h 7"/>
                  <a:gd name="T12" fmla="*/ 1 w 2"/>
                  <a:gd name="T13" fmla="*/ 0 h 7"/>
                  <a:gd name="T14" fmla="*/ 0 w 2"/>
                  <a:gd name="T15" fmla="*/ 1 h 7"/>
                  <a:gd name="T16" fmla="*/ 0 w 2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7">
                    <a:moveTo>
                      <a:pt x="0" y="7"/>
                    </a:moveTo>
                    <a:cubicBezTo>
                      <a:pt x="0" y="7"/>
                      <a:pt x="0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132"/>
              <p:cNvSpPr/>
              <p:nvPr/>
            </p:nvSpPr>
            <p:spPr bwMode="auto">
              <a:xfrm>
                <a:off x="3892" y="1530"/>
                <a:ext cx="7" cy="21"/>
              </a:xfrm>
              <a:custGeom>
                <a:avLst/>
                <a:gdLst>
                  <a:gd name="T0" fmla="*/ 0 w 3"/>
                  <a:gd name="T1" fmla="*/ 9 h 9"/>
                  <a:gd name="T2" fmla="*/ 1 w 3"/>
                  <a:gd name="T3" fmla="*/ 9 h 9"/>
                  <a:gd name="T4" fmla="*/ 2 w 3"/>
                  <a:gd name="T5" fmla="*/ 9 h 9"/>
                  <a:gd name="T6" fmla="*/ 3 w 3"/>
                  <a:gd name="T7" fmla="*/ 9 h 9"/>
                  <a:gd name="T8" fmla="*/ 3 w 3"/>
                  <a:gd name="T9" fmla="*/ 1 h 9"/>
                  <a:gd name="T10" fmla="*/ 2 w 3"/>
                  <a:gd name="T11" fmla="*/ 0 h 9"/>
                  <a:gd name="T12" fmla="*/ 1 w 3"/>
                  <a:gd name="T13" fmla="*/ 0 h 9"/>
                  <a:gd name="T14" fmla="*/ 0 w 3"/>
                  <a:gd name="T15" fmla="*/ 1 h 9"/>
                  <a:gd name="T16" fmla="*/ 0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cubicBezTo>
                      <a:pt x="0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133"/>
              <p:cNvSpPr/>
              <p:nvPr/>
            </p:nvSpPr>
            <p:spPr bwMode="auto">
              <a:xfrm>
                <a:off x="3757" y="2161"/>
                <a:ext cx="17" cy="36"/>
              </a:xfrm>
              <a:custGeom>
                <a:avLst/>
                <a:gdLst>
                  <a:gd name="T0" fmla="*/ 0 w 7"/>
                  <a:gd name="T1" fmla="*/ 13 h 15"/>
                  <a:gd name="T2" fmla="*/ 2 w 7"/>
                  <a:gd name="T3" fmla="*/ 15 h 15"/>
                  <a:gd name="T4" fmla="*/ 5 w 7"/>
                  <a:gd name="T5" fmla="*/ 15 h 15"/>
                  <a:gd name="T6" fmla="*/ 7 w 7"/>
                  <a:gd name="T7" fmla="*/ 13 h 15"/>
                  <a:gd name="T8" fmla="*/ 7 w 7"/>
                  <a:gd name="T9" fmla="*/ 2 h 15"/>
                  <a:gd name="T10" fmla="*/ 5 w 7"/>
                  <a:gd name="T11" fmla="*/ 0 h 15"/>
                  <a:gd name="T12" fmla="*/ 2 w 7"/>
                  <a:gd name="T13" fmla="*/ 0 h 15"/>
                  <a:gd name="T14" fmla="*/ 0 w 7"/>
                  <a:gd name="T15" fmla="*/ 2 h 15"/>
                  <a:gd name="T16" fmla="*/ 0 w 7"/>
                  <a:gd name="T17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5">
                    <a:moveTo>
                      <a:pt x="0" y="13"/>
                    </a:moveTo>
                    <a:cubicBezTo>
                      <a:pt x="0" y="14"/>
                      <a:pt x="1" y="15"/>
                      <a:pt x="2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5"/>
                      <a:pt x="7" y="14"/>
                      <a:pt x="7" y="1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134"/>
              <p:cNvSpPr/>
              <p:nvPr/>
            </p:nvSpPr>
            <p:spPr bwMode="auto">
              <a:xfrm>
                <a:off x="3736" y="2152"/>
                <a:ext cx="14" cy="45"/>
              </a:xfrm>
              <a:custGeom>
                <a:avLst/>
                <a:gdLst>
                  <a:gd name="T0" fmla="*/ 0 w 6"/>
                  <a:gd name="T1" fmla="*/ 17 h 19"/>
                  <a:gd name="T2" fmla="*/ 2 w 6"/>
                  <a:gd name="T3" fmla="*/ 19 h 19"/>
                  <a:gd name="T4" fmla="*/ 4 w 6"/>
                  <a:gd name="T5" fmla="*/ 19 h 19"/>
                  <a:gd name="T6" fmla="*/ 6 w 6"/>
                  <a:gd name="T7" fmla="*/ 17 h 19"/>
                  <a:gd name="T8" fmla="*/ 6 w 6"/>
                  <a:gd name="T9" fmla="*/ 2 h 19"/>
                  <a:gd name="T10" fmla="*/ 4 w 6"/>
                  <a:gd name="T11" fmla="*/ 0 h 19"/>
                  <a:gd name="T12" fmla="*/ 2 w 6"/>
                  <a:gd name="T13" fmla="*/ 0 h 19"/>
                  <a:gd name="T14" fmla="*/ 0 w 6"/>
                  <a:gd name="T15" fmla="*/ 2 h 19"/>
                  <a:gd name="T16" fmla="*/ 0 w 6"/>
                  <a:gd name="T17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9">
                    <a:moveTo>
                      <a:pt x="0" y="17"/>
                    </a:moveTo>
                    <a:cubicBezTo>
                      <a:pt x="0" y="18"/>
                      <a:pt x="1" y="19"/>
                      <a:pt x="2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6" y="19"/>
                      <a:pt x="6" y="18"/>
                      <a:pt x="6" y="17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0"/>
                      <a:pt x="6" y="0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lnTo>
                      <a:pt x="0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135"/>
              <p:cNvSpPr/>
              <p:nvPr/>
            </p:nvSpPr>
            <p:spPr bwMode="auto">
              <a:xfrm>
                <a:off x="3712" y="2137"/>
                <a:ext cx="17" cy="60"/>
              </a:xfrm>
              <a:custGeom>
                <a:avLst/>
                <a:gdLst>
                  <a:gd name="T0" fmla="*/ 1 w 7"/>
                  <a:gd name="T1" fmla="*/ 23 h 25"/>
                  <a:gd name="T2" fmla="*/ 3 w 7"/>
                  <a:gd name="T3" fmla="*/ 25 h 25"/>
                  <a:gd name="T4" fmla="*/ 5 w 7"/>
                  <a:gd name="T5" fmla="*/ 25 h 25"/>
                  <a:gd name="T6" fmla="*/ 7 w 7"/>
                  <a:gd name="T7" fmla="*/ 23 h 25"/>
                  <a:gd name="T8" fmla="*/ 7 w 7"/>
                  <a:gd name="T9" fmla="*/ 2 h 25"/>
                  <a:gd name="T10" fmla="*/ 5 w 7"/>
                  <a:gd name="T11" fmla="*/ 0 h 25"/>
                  <a:gd name="T12" fmla="*/ 3 w 7"/>
                  <a:gd name="T13" fmla="*/ 0 h 25"/>
                  <a:gd name="T14" fmla="*/ 0 w 7"/>
                  <a:gd name="T15" fmla="*/ 2 h 25"/>
                  <a:gd name="T16" fmla="*/ 1 w 7"/>
                  <a:gd name="T17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5">
                    <a:moveTo>
                      <a:pt x="1" y="23"/>
                    </a:moveTo>
                    <a:cubicBezTo>
                      <a:pt x="1" y="24"/>
                      <a:pt x="1" y="25"/>
                      <a:pt x="3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6" y="25"/>
                      <a:pt x="7" y="24"/>
                      <a:pt x="7" y="2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lnTo>
                      <a:pt x="1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136"/>
              <p:cNvSpPr>
                <a:spLocks noEditPoints="1"/>
              </p:cNvSpPr>
              <p:nvPr/>
            </p:nvSpPr>
            <p:spPr bwMode="auto">
              <a:xfrm>
                <a:off x="4089" y="2612"/>
                <a:ext cx="78" cy="78"/>
              </a:xfrm>
              <a:custGeom>
                <a:avLst/>
                <a:gdLst>
                  <a:gd name="T0" fmla="*/ 16 w 33"/>
                  <a:gd name="T1" fmla="*/ 0 h 33"/>
                  <a:gd name="T2" fmla="*/ 0 w 33"/>
                  <a:gd name="T3" fmla="*/ 17 h 33"/>
                  <a:gd name="T4" fmla="*/ 17 w 33"/>
                  <a:gd name="T5" fmla="*/ 33 h 33"/>
                  <a:gd name="T6" fmla="*/ 32 w 33"/>
                  <a:gd name="T7" fmla="*/ 16 h 33"/>
                  <a:gd name="T8" fmla="*/ 16 w 33"/>
                  <a:gd name="T9" fmla="*/ 0 h 33"/>
                  <a:gd name="T10" fmla="*/ 17 w 33"/>
                  <a:gd name="T11" fmla="*/ 29 h 33"/>
                  <a:gd name="T12" fmla="*/ 3 w 33"/>
                  <a:gd name="T13" fmla="*/ 17 h 33"/>
                  <a:gd name="T14" fmla="*/ 16 w 33"/>
                  <a:gd name="T15" fmla="*/ 4 h 33"/>
                  <a:gd name="T16" fmla="*/ 29 w 33"/>
                  <a:gd name="T17" fmla="*/ 16 h 33"/>
                  <a:gd name="T18" fmla="*/ 17 w 33"/>
                  <a:gd name="T19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33">
                    <a:moveTo>
                      <a:pt x="16" y="0"/>
                    </a:moveTo>
                    <a:cubicBezTo>
                      <a:pt x="7" y="1"/>
                      <a:pt x="0" y="8"/>
                      <a:pt x="0" y="17"/>
                    </a:cubicBezTo>
                    <a:cubicBezTo>
                      <a:pt x="0" y="26"/>
                      <a:pt x="8" y="33"/>
                      <a:pt x="17" y="33"/>
                    </a:cubicBezTo>
                    <a:cubicBezTo>
                      <a:pt x="26" y="32"/>
                      <a:pt x="33" y="25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lose/>
                    <a:moveTo>
                      <a:pt x="17" y="29"/>
                    </a:moveTo>
                    <a:cubicBezTo>
                      <a:pt x="10" y="30"/>
                      <a:pt x="4" y="24"/>
                      <a:pt x="3" y="17"/>
                    </a:cubicBezTo>
                    <a:cubicBezTo>
                      <a:pt x="3" y="10"/>
                      <a:pt x="9" y="4"/>
                      <a:pt x="16" y="4"/>
                    </a:cubicBezTo>
                    <a:cubicBezTo>
                      <a:pt x="23" y="3"/>
                      <a:pt x="29" y="9"/>
                      <a:pt x="29" y="16"/>
                    </a:cubicBezTo>
                    <a:cubicBezTo>
                      <a:pt x="29" y="23"/>
                      <a:pt x="24" y="29"/>
                      <a:pt x="17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137"/>
              <p:cNvSpPr/>
              <p:nvPr/>
            </p:nvSpPr>
            <p:spPr bwMode="auto">
              <a:xfrm>
                <a:off x="4108" y="2633"/>
                <a:ext cx="40" cy="36"/>
              </a:xfrm>
              <a:custGeom>
                <a:avLst/>
                <a:gdLst>
                  <a:gd name="T0" fmla="*/ 11 w 17"/>
                  <a:gd name="T1" fmla="*/ 13 h 15"/>
                  <a:gd name="T2" fmla="*/ 6 w 17"/>
                  <a:gd name="T3" fmla="*/ 10 h 15"/>
                  <a:gd name="T4" fmla="*/ 10 w 17"/>
                  <a:gd name="T5" fmla="*/ 10 h 15"/>
                  <a:gd name="T6" fmla="*/ 11 w 17"/>
                  <a:gd name="T7" fmla="*/ 9 h 15"/>
                  <a:gd name="T8" fmla="*/ 10 w 17"/>
                  <a:gd name="T9" fmla="*/ 8 h 15"/>
                  <a:gd name="T10" fmla="*/ 5 w 17"/>
                  <a:gd name="T11" fmla="*/ 8 h 15"/>
                  <a:gd name="T12" fmla="*/ 5 w 17"/>
                  <a:gd name="T13" fmla="*/ 8 h 15"/>
                  <a:gd name="T14" fmla="*/ 5 w 17"/>
                  <a:gd name="T15" fmla="*/ 7 h 15"/>
                  <a:gd name="T16" fmla="*/ 10 w 17"/>
                  <a:gd name="T17" fmla="*/ 7 h 15"/>
                  <a:gd name="T18" fmla="*/ 11 w 17"/>
                  <a:gd name="T19" fmla="*/ 6 h 15"/>
                  <a:gd name="T20" fmla="*/ 10 w 17"/>
                  <a:gd name="T21" fmla="*/ 5 h 15"/>
                  <a:gd name="T22" fmla="*/ 6 w 17"/>
                  <a:gd name="T23" fmla="*/ 5 h 15"/>
                  <a:gd name="T24" fmla="*/ 10 w 17"/>
                  <a:gd name="T25" fmla="*/ 2 h 15"/>
                  <a:gd name="T26" fmla="*/ 14 w 17"/>
                  <a:gd name="T27" fmla="*/ 3 h 15"/>
                  <a:gd name="T28" fmla="*/ 17 w 17"/>
                  <a:gd name="T29" fmla="*/ 3 h 15"/>
                  <a:gd name="T30" fmla="*/ 10 w 17"/>
                  <a:gd name="T31" fmla="*/ 0 h 15"/>
                  <a:gd name="T32" fmla="*/ 3 w 17"/>
                  <a:gd name="T33" fmla="*/ 5 h 15"/>
                  <a:gd name="T34" fmla="*/ 1 w 17"/>
                  <a:gd name="T35" fmla="*/ 5 h 15"/>
                  <a:gd name="T36" fmla="*/ 0 w 17"/>
                  <a:gd name="T37" fmla="*/ 6 h 15"/>
                  <a:gd name="T38" fmla="*/ 1 w 17"/>
                  <a:gd name="T39" fmla="*/ 7 h 15"/>
                  <a:gd name="T40" fmla="*/ 3 w 17"/>
                  <a:gd name="T41" fmla="*/ 7 h 15"/>
                  <a:gd name="T42" fmla="*/ 3 w 17"/>
                  <a:gd name="T43" fmla="*/ 8 h 15"/>
                  <a:gd name="T44" fmla="*/ 3 w 17"/>
                  <a:gd name="T45" fmla="*/ 8 h 15"/>
                  <a:gd name="T46" fmla="*/ 1 w 17"/>
                  <a:gd name="T47" fmla="*/ 8 h 15"/>
                  <a:gd name="T48" fmla="*/ 0 w 17"/>
                  <a:gd name="T49" fmla="*/ 9 h 15"/>
                  <a:gd name="T50" fmla="*/ 1 w 17"/>
                  <a:gd name="T51" fmla="*/ 10 h 15"/>
                  <a:gd name="T52" fmla="*/ 4 w 17"/>
                  <a:gd name="T53" fmla="*/ 10 h 15"/>
                  <a:gd name="T54" fmla="*/ 11 w 17"/>
                  <a:gd name="T55" fmla="*/ 15 h 15"/>
                  <a:gd name="T56" fmla="*/ 17 w 17"/>
                  <a:gd name="T57" fmla="*/ 11 h 15"/>
                  <a:gd name="T58" fmla="*/ 14 w 17"/>
                  <a:gd name="T59" fmla="*/ 11 h 15"/>
                  <a:gd name="T60" fmla="*/ 11 w 17"/>
                  <a:gd name="T61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" h="15">
                    <a:moveTo>
                      <a:pt x="11" y="13"/>
                    </a:moveTo>
                    <a:cubicBezTo>
                      <a:pt x="9" y="13"/>
                      <a:pt x="7" y="12"/>
                      <a:pt x="6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9"/>
                      <a:pt x="10" y="8"/>
                      <a:pt x="10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1" y="6"/>
                      <a:pt x="11" y="6"/>
                    </a:cubicBezTo>
                    <a:cubicBezTo>
                      <a:pt x="11" y="5"/>
                      <a:pt x="10" y="5"/>
                      <a:pt x="10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3"/>
                      <a:pt x="9" y="2"/>
                      <a:pt x="10" y="2"/>
                    </a:cubicBezTo>
                    <a:cubicBezTo>
                      <a:pt x="12" y="2"/>
                      <a:pt x="13" y="3"/>
                      <a:pt x="14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5" y="1"/>
                      <a:pt x="13" y="0"/>
                      <a:pt x="10" y="0"/>
                    </a:cubicBezTo>
                    <a:cubicBezTo>
                      <a:pt x="7" y="0"/>
                      <a:pt x="4" y="2"/>
                      <a:pt x="3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7"/>
                      <a:pt x="1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0" y="9"/>
                      <a:pt x="0" y="9"/>
                    </a:cubicBezTo>
                    <a:cubicBezTo>
                      <a:pt x="0" y="10"/>
                      <a:pt x="0" y="11"/>
                      <a:pt x="1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3"/>
                      <a:pt x="7" y="15"/>
                      <a:pt x="11" y="15"/>
                    </a:cubicBezTo>
                    <a:cubicBezTo>
                      <a:pt x="13" y="15"/>
                      <a:pt x="16" y="14"/>
                      <a:pt x="17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3" y="12"/>
                      <a:pt x="12" y="13"/>
                      <a:pt x="1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138"/>
              <p:cNvSpPr>
                <a:spLocks noEditPoints="1"/>
              </p:cNvSpPr>
              <p:nvPr/>
            </p:nvSpPr>
            <p:spPr bwMode="auto">
              <a:xfrm>
                <a:off x="3767" y="2199"/>
                <a:ext cx="35" cy="36"/>
              </a:xfrm>
              <a:custGeom>
                <a:avLst/>
                <a:gdLst>
                  <a:gd name="T0" fmla="*/ 7 w 15"/>
                  <a:gd name="T1" fmla="*/ 0 h 15"/>
                  <a:gd name="T2" fmla="*/ 0 w 15"/>
                  <a:gd name="T3" fmla="*/ 7 h 15"/>
                  <a:gd name="T4" fmla="*/ 8 w 15"/>
                  <a:gd name="T5" fmla="*/ 15 h 15"/>
                  <a:gd name="T6" fmla="*/ 15 w 15"/>
                  <a:gd name="T7" fmla="*/ 7 h 15"/>
                  <a:gd name="T8" fmla="*/ 7 w 15"/>
                  <a:gd name="T9" fmla="*/ 0 h 15"/>
                  <a:gd name="T10" fmla="*/ 8 w 15"/>
                  <a:gd name="T11" fmla="*/ 13 h 15"/>
                  <a:gd name="T12" fmla="*/ 2 w 15"/>
                  <a:gd name="T13" fmla="*/ 7 h 15"/>
                  <a:gd name="T14" fmla="*/ 7 w 15"/>
                  <a:gd name="T15" fmla="*/ 1 h 15"/>
                  <a:gd name="T16" fmla="*/ 13 w 15"/>
                  <a:gd name="T17" fmla="*/ 7 h 15"/>
                  <a:gd name="T18" fmla="*/ 8 w 15"/>
                  <a:gd name="T1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4" y="15"/>
                      <a:pt x="8" y="15"/>
                    </a:cubicBez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1" y="0"/>
                      <a:pt x="7" y="0"/>
                    </a:cubicBezTo>
                    <a:close/>
                    <a:moveTo>
                      <a:pt x="8" y="13"/>
                    </a:moveTo>
                    <a:cubicBezTo>
                      <a:pt x="4" y="13"/>
                      <a:pt x="2" y="11"/>
                      <a:pt x="2" y="7"/>
                    </a:cubicBezTo>
                    <a:cubicBezTo>
                      <a:pt x="2" y="4"/>
                      <a:pt x="4" y="2"/>
                      <a:pt x="7" y="1"/>
                    </a:cubicBezTo>
                    <a:cubicBezTo>
                      <a:pt x="11" y="1"/>
                      <a:pt x="13" y="4"/>
                      <a:pt x="13" y="7"/>
                    </a:cubicBezTo>
                    <a:cubicBezTo>
                      <a:pt x="13" y="10"/>
                      <a:pt x="11" y="13"/>
                      <a:pt x="8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39"/>
              <p:cNvSpPr/>
              <p:nvPr/>
            </p:nvSpPr>
            <p:spPr bwMode="auto">
              <a:xfrm>
                <a:off x="3776" y="2209"/>
                <a:ext cx="17" cy="16"/>
              </a:xfrm>
              <a:custGeom>
                <a:avLst/>
                <a:gdLst>
                  <a:gd name="T0" fmla="*/ 4 w 7"/>
                  <a:gd name="T1" fmla="*/ 6 h 7"/>
                  <a:gd name="T2" fmla="*/ 3 w 7"/>
                  <a:gd name="T3" fmla="*/ 5 h 7"/>
                  <a:gd name="T4" fmla="*/ 4 w 7"/>
                  <a:gd name="T5" fmla="*/ 5 h 7"/>
                  <a:gd name="T6" fmla="*/ 5 w 7"/>
                  <a:gd name="T7" fmla="*/ 4 h 7"/>
                  <a:gd name="T8" fmla="*/ 4 w 7"/>
                  <a:gd name="T9" fmla="*/ 4 h 7"/>
                  <a:gd name="T10" fmla="*/ 2 w 7"/>
                  <a:gd name="T11" fmla="*/ 4 h 7"/>
                  <a:gd name="T12" fmla="*/ 2 w 7"/>
                  <a:gd name="T13" fmla="*/ 3 h 7"/>
                  <a:gd name="T14" fmla="*/ 2 w 7"/>
                  <a:gd name="T15" fmla="*/ 3 h 7"/>
                  <a:gd name="T16" fmla="*/ 4 w 7"/>
                  <a:gd name="T17" fmla="*/ 3 h 7"/>
                  <a:gd name="T18" fmla="*/ 5 w 7"/>
                  <a:gd name="T19" fmla="*/ 2 h 7"/>
                  <a:gd name="T20" fmla="*/ 4 w 7"/>
                  <a:gd name="T21" fmla="*/ 2 h 7"/>
                  <a:gd name="T22" fmla="*/ 2 w 7"/>
                  <a:gd name="T23" fmla="*/ 2 h 7"/>
                  <a:gd name="T24" fmla="*/ 4 w 7"/>
                  <a:gd name="T25" fmla="*/ 1 h 7"/>
                  <a:gd name="T26" fmla="*/ 6 w 7"/>
                  <a:gd name="T27" fmla="*/ 1 h 7"/>
                  <a:gd name="T28" fmla="*/ 7 w 7"/>
                  <a:gd name="T29" fmla="*/ 1 h 7"/>
                  <a:gd name="T30" fmla="*/ 4 w 7"/>
                  <a:gd name="T31" fmla="*/ 0 h 7"/>
                  <a:gd name="T32" fmla="*/ 1 w 7"/>
                  <a:gd name="T33" fmla="*/ 2 h 7"/>
                  <a:gd name="T34" fmla="*/ 0 w 7"/>
                  <a:gd name="T35" fmla="*/ 2 h 7"/>
                  <a:gd name="T36" fmla="*/ 0 w 7"/>
                  <a:gd name="T37" fmla="*/ 3 h 7"/>
                  <a:gd name="T38" fmla="*/ 0 w 7"/>
                  <a:gd name="T39" fmla="*/ 3 h 7"/>
                  <a:gd name="T40" fmla="*/ 1 w 7"/>
                  <a:gd name="T41" fmla="*/ 3 h 7"/>
                  <a:gd name="T42" fmla="*/ 1 w 7"/>
                  <a:gd name="T43" fmla="*/ 3 h 7"/>
                  <a:gd name="T44" fmla="*/ 1 w 7"/>
                  <a:gd name="T45" fmla="*/ 4 h 7"/>
                  <a:gd name="T46" fmla="*/ 0 w 7"/>
                  <a:gd name="T47" fmla="*/ 4 h 7"/>
                  <a:gd name="T48" fmla="*/ 0 w 7"/>
                  <a:gd name="T49" fmla="*/ 4 h 7"/>
                  <a:gd name="T50" fmla="*/ 0 w 7"/>
                  <a:gd name="T51" fmla="*/ 5 h 7"/>
                  <a:gd name="T52" fmla="*/ 1 w 7"/>
                  <a:gd name="T53" fmla="*/ 5 h 7"/>
                  <a:gd name="T54" fmla="*/ 5 w 7"/>
                  <a:gd name="T55" fmla="*/ 7 h 7"/>
                  <a:gd name="T56" fmla="*/ 7 w 7"/>
                  <a:gd name="T57" fmla="*/ 5 h 7"/>
                  <a:gd name="T58" fmla="*/ 6 w 7"/>
                  <a:gd name="T59" fmla="*/ 5 h 7"/>
                  <a:gd name="T60" fmla="*/ 4 w 7"/>
                  <a:gd name="T61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" h="7">
                    <a:moveTo>
                      <a:pt x="4" y="6"/>
                    </a:moveTo>
                    <a:cubicBezTo>
                      <a:pt x="4" y="6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6" y="0"/>
                      <a:pt x="4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3" y="7"/>
                      <a:pt x="5" y="7"/>
                    </a:cubicBezTo>
                    <a:cubicBezTo>
                      <a:pt x="6" y="7"/>
                      <a:pt x="7" y="6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5" y="6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140"/>
              <p:cNvSpPr>
                <a:spLocks noEditPoints="1"/>
              </p:cNvSpPr>
              <p:nvPr/>
            </p:nvSpPr>
            <p:spPr bwMode="auto">
              <a:xfrm>
                <a:off x="4129" y="2007"/>
                <a:ext cx="36" cy="35"/>
              </a:xfrm>
              <a:custGeom>
                <a:avLst/>
                <a:gdLst>
                  <a:gd name="T0" fmla="*/ 7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7 h 15"/>
                  <a:gd name="T8" fmla="*/ 7 w 15"/>
                  <a:gd name="T9" fmla="*/ 0 h 15"/>
                  <a:gd name="T10" fmla="*/ 8 w 15"/>
                  <a:gd name="T11" fmla="*/ 13 h 15"/>
                  <a:gd name="T12" fmla="*/ 2 w 15"/>
                  <a:gd name="T13" fmla="*/ 8 h 15"/>
                  <a:gd name="T14" fmla="*/ 7 w 15"/>
                  <a:gd name="T15" fmla="*/ 2 h 15"/>
                  <a:gd name="T16" fmla="*/ 13 w 15"/>
                  <a:gd name="T17" fmla="*/ 7 h 15"/>
                  <a:gd name="T18" fmla="*/ 8 w 15"/>
                  <a:gd name="T1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1"/>
                      <a:pt x="15" y="7"/>
                    </a:cubicBezTo>
                    <a:cubicBezTo>
                      <a:pt x="15" y="3"/>
                      <a:pt x="11" y="0"/>
                      <a:pt x="7" y="0"/>
                    </a:cubicBezTo>
                    <a:close/>
                    <a:moveTo>
                      <a:pt x="8" y="13"/>
                    </a:moveTo>
                    <a:cubicBezTo>
                      <a:pt x="4" y="13"/>
                      <a:pt x="2" y="11"/>
                      <a:pt x="2" y="8"/>
                    </a:cubicBezTo>
                    <a:cubicBezTo>
                      <a:pt x="2" y="4"/>
                      <a:pt x="4" y="2"/>
                      <a:pt x="7" y="2"/>
                    </a:cubicBezTo>
                    <a:cubicBezTo>
                      <a:pt x="11" y="2"/>
                      <a:pt x="13" y="4"/>
                      <a:pt x="13" y="7"/>
                    </a:cubicBezTo>
                    <a:cubicBezTo>
                      <a:pt x="13" y="11"/>
                      <a:pt x="11" y="13"/>
                      <a:pt x="8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141"/>
              <p:cNvSpPr/>
              <p:nvPr/>
            </p:nvSpPr>
            <p:spPr bwMode="auto">
              <a:xfrm>
                <a:off x="4139" y="2016"/>
                <a:ext cx="16" cy="17"/>
              </a:xfrm>
              <a:custGeom>
                <a:avLst/>
                <a:gdLst>
                  <a:gd name="T0" fmla="*/ 5 w 7"/>
                  <a:gd name="T1" fmla="*/ 6 h 7"/>
                  <a:gd name="T2" fmla="*/ 3 w 7"/>
                  <a:gd name="T3" fmla="*/ 5 h 7"/>
                  <a:gd name="T4" fmla="*/ 4 w 7"/>
                  <a:gd name="T5" fmla="*/ 5 h 7"/>
                  <a:gd name="T6" fmla="*/ 5 w 7"/>
                  <a:gd name="T7" fmla="*/ 4 h 7"/>
                  <a:gd name="T8" fmla="*/ 4 w 7"/>
                  <a:gd name="T9" fmla="*/ 4 h 7"/>
                  <a:gd name="T10" fmla="*/ 2 w 7"/>
                  <a:gd name="T11" fmla="*/ 4 h 7"/>
                  <a:gd name="T12" fmla="*/ 2 w 7"/>
                  <a:gd name="T13" fmla="*/ 4 h 7"/>
                  <a:gd name="T14" fmla="*/ 2 w 7"/>
                  <a:gd name="T15" fmla="*/ 3 h 7"/>
                  <a:gd name="T16" fmla="*/ 4 w 7"/>
                  <a:gd name="T17" fmla="*/ 3 h 7"/>
                  <a:gd name="T18" fmla="*/ 5 w 7"/>
                  <a:gd name="T19" fmla="*/ 3 h 7"/>
                  <a:gd name="T20" fmla="*/ 4 w 7"/>
                  <a:gd name="T21" fmla="*/ 2 h 7"/>
                  <a:gd name="T22" fmla="*/ 3 w 7"/>
                  <a:gd name="T23" fmla="*/ 2 h 7"/>
                  <a:gd name="T24" fmla="*/ 4 w 7"/>
                  <a:gd name="T25" fmla="*/ 1 h 7"/>
                  <a:gd name="T26" fmla="*/ 6 w 7"/>
                  <a:gd name="T27" fmla="*/ 2 h 7"/>
                  <a:gd name="T28" fmla="*/ 7 w 7"/>
                  <a:gd name="T29" fmla="*/ 2 h 7"/>
                  <a:gd name="T30" fmla="*/ 4 w 7"/>
                  <a:gd name="T31" fmla="*/ 0 h 7"/>
                  <a:gd name="T32" fmla="*/ 1 w 7"/>
                  <a:gd name="T33" fmla="*/ 2 h 7"/>
                  <a:gd name="T34" fmla="*/ 0 w 7"/>
                  <a:gd name="T35" fmla="*/ 2 h 7"/>
                  <a:gd name="T36" fmla="*/ 0 w 7"/>
                  <a:gd name="T37" fmla="*/ 3 h 7"/>
                  <a:gd name="T38" fmla="*/ 0 w 7"/>
                  <a:gd name="T39" fmla="*/ 3 h 7"/>
                  <a:gd name="T40" fmla="*/ 1 w 7"/>
                  <a:gd name="T41" fmla="*/ 3 h 7"/>
                  <a:gd name="T42" fmla="*/ 1 w 7"/>
                  <a:gd name="T43" fmla="*/ 4 h 7"/>
                  <a:gd name="T44" fmla="*/ 1 w 7"/>
                  <a:gd name="T45" fmla="*/ 4 h 7"/>
                  <a:gd name="T46" fmla="*/ 0 w 7"/>
                  <a:gd name="T47" fmla="*/ 4 h 7"/>
                  <a:gd name="T48" fmla="*/ 0 w 7"/>
                  <a:gd name="T49" fmla="*/ 4 h 7"/>
                  <a:gd name="T50" fmla="*/ 0 w 7"/>
                  <a:gd name="T51" fmla="*/ 5 h 7"/>
                  <a:gd name="T52" fmla="*/ 1 w 7"/>
                  <a:gd name="T53" fmla="*/ 5 h 7"/>
                  <a:gd name="T54" fmla="*/ 5 w 7"/>
                  <a:gd name="T55" fmla="*/ 7 h 7"/>
                  <a:gd name="T56" fmla="*/ 7 w 7"/>
                  <a:gd name="T57" fmla="*/ 5 h 7"/>
                  <a:gd name="T58" fmla="*/ 6 w 7"/>
                  <a:gd name="T59" fmla="*/ 5 h 7"/>
                  <a:gd name="T60" fmla="*/ 5 w 7"/>
                  <a:gd name="T61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" h="7">
                    <a:moveTo>
                      <a:pt x="5" y="6"/>
                    </a:moveTo>
                    <a:cubicBezTo>
                      <a:pt x="4" y="6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5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5" y="1"/>
                      <a:pt x="6" y="1"/>
                      <a:pt x="6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6" y="0"/>
                      <a:pt x="4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3" y="7"/>
                      <a:pt x="5" y="7"/>
                    </a:cubicBezTo>
                    <a:cubicBezTo>
                      <a:pt x="6" y="7"/>
                      <a:pt x="7" y="6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5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142"/>
              <p:cNvSpPr>
                <a:spLocks noEditPoints="1"/>
              </p:cNvSpPr>
              <p:nvPr/>
            </p:nvSpPr>
            <p:spPr bwMode="auto">
              <a:xfrm>
                <a:off x="3764" y="2289"/>
                <a:ext cx="45" cy="76"/>
              </a:xfrm>
              <a:custGeom>
                <a:avLst/>
                <a:gdLst>
                  <a:gd name="T0" fmla="*/ 9 w 19"/>
                  <a:gd name="T1" fmla="*/ 0 h 32"/>
                  <a:gd name="T2" fmla="*/ 1 w 19"/>
                  <a:gd name="T3" fmla="*/ 23 h 32"/>
                  <a:gd name="T4" fmla="*/ 10 w 19"/>
                  <a:gd name="T5" fmla="*/ 32 h 32"/>
                  <a:gd name="T6" fmla="*/ 19 w 19"/>
                  <a:gd name="T7" fmla="*/ 23 h 32"/>
                  <a:gd name="T8" fmla="*/ 9 w 19"/>
                  <a:gd name="T9" fmla="*/ 0 h 32"/>
                  <a:gd name="T10" fmla="*/ 10 w 19"/>
                  <a:gd name="T11" fmla="*/ 28 h 32"/>
                  <a:gd name="T12" fmla="*/ 15 w 19"/>
                  <a:gd name="T13" fmla="*/ 21 h 32"/>
                  <a:gd name="T14" fmla="*/ 10 w 19"/>
                  <a:gd name="T15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2">
                    <a:moveTo>
                      <a:pt x="9" y="0"/>
                    </a:moveTo>
                    <a:cubicBezTo>
                      <a:pt x="9" y="0"/>
                      <a:pt x="0" y="14"/>
                      <a:pt x="1" y="23"/>
                    </a:cubicBezTo>
                    <a:cubicBezTo>
                      <a:pt x="1" y="28"/>
                      <a:pt x="5" y="32"/>
                      <a:pt x="10" y="32"/>
                    </a:cubicBezTo>
                    <a:cubicBezTo>
                      <a:pt x="15" y="32"/>
                      <a:pt x="19" y="28"/>
                      <a:pt x="19" y="23"/>
                    </a:cubicBezTo>
                    <a:cubicBezTo>
                      <a:pt x="19" y="13"/>
                      <a:pt x="9" y="0"/>
                      <a:pt x="9" y="0"/>
                    </a:cubicBezTo>
                    <a:close/>
                    <a:moveTo>
                      <a:pt x="10" y="28"/>
                    </a:move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6" y="28"/>
                      <a:pt x="1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143"/>
              <p:cNvSpPr>
                <a:spLocks noEditPoints="1"/>
              </p:cNvSpPr>
              <p:nvPr/>
            </p:nvSpPr>
            <p:spPr bwMode="auto">
              <a:xfrm>
                <a:off x="3778" y="1371"/>
                <a:ext cx="19" cy="33"/>
              </a:xfrm>
              <a:custGeom>
                <a:avLst/>
                <a:gdLst>
                  <a:gd name="T0" fmla="*/ 5 w 8"/>
                  <a:gd name="T1" fmla="*/ 0 h 14"/>
                  <a:gd name="T2" fmla="*/ 0 w 8"/>
                  <a:gd name="T3" fmla="*/ 9 h 14"/>
                  <a:gd name="T4" fmla="*/ 3 w 8"/>
                  <a:gd name="T5" fmla="*/ 13 h 14"/>
                  <a:gd name="T6" fmla="*/ 8 w 8"/>
                  <a:gd name="T7" fmla="*/ 10 h 14"/>
                  <a:gd name="T8" fmla="*/ 5 w 8"/>
                  <a:gd name="T9" fmla="*/ 0 h 14"/>
                  <a:gd name="T10" fmla="*/ 3 w 8"/>
                  <a:gd name="T11" fmla="*/ 12 h 14"/>
                  <a:gd name="T12" fmla="*/ 6 w 8"/>
                  <a:gd name="T13" fmla="*/ 9 h 14"/>
                  <a:gd name="T14" fmla="*/ 3 w 8"/>
                  <a:gd name="T1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4">
                    <a:moveTo>
                      <a:pt x="5" y="0"/>
                    </a:moveTo>
                    <a:cubicBezTo>
                      <a:pt x="5" y="0"/>
                      <a:pt x="1" y="5"/>
                      <a:pt x="0" y="9"/>
                    </a:cubicBezTo>
                    <a:cubicBezTo>
                      <a:pt x="0" y="11"/>
                      <a:pt x="1" y="13"/>
                      <a:pt x="3" y="13"/>
                    </a:cubicBezTo>
                    <a:cubicBezTo>
                      <a:pt x="5" y="14"/>
                      <a:pt x="7" y="12"/>
                      <a:pt x="8" y="10"/>
                    </a:cubicBezTo>
                    <a:cubicBezTo>
                      <a:pt x="8" y="6"/>
                      <a:pt x="5" y="0"/>
                      <a:pt x="5" y="0"/>
                    </a:cubicBezTo>
                    <a:close/>
                    <a:moveTo>
                      <a:pt x="3" y="12"/>
                    </a:move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12"/>
                      <a:pt x="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144"/>
              <p:cNvSpPr>
                <a:spLocks noEditPoints="1"/>
              </p:cNvSpPr>
              <p:nvPr/>
            </p:nvSpPr>
            <p:spPr bwMode="auto">
              <a:xfrm>
                <a:off x="3921" y="1511"/>
                <a:ext cx="28" cy="50"/>
              </a:xfrm>
              <a:custGeom>
                <a:avLst/>
                <a:gdLst>
                  <a:gd name="T0" fmla="*/ 5 w 12"/>
                  <a:gd name="T1" fmla="*/ 0 h 21"/>
                  <a:gd name="T2" fmla="*/ 0 w 12"/>
                  <a:gd name="T3" fmla="*/ 15 h 21"/>
                  <a:gd name="T4" fmla="*/ 6 w 12"/>
                  <a:gd name="T5" fmla="*/ 20 h 21"/>
                  <a:gd name="T6" fmla="*/ 12 w 12"/>
                  <a:gd name="T7" fmla="*/ 15 h 21"/>
                  <a:gd name="T8" fmla="*/ 5 w 12"/>
                  <a:gd name="T9" fmla="*/ 0 h 21"/>
                  <a:gd name="T10" fmla="*/ 6 w 12"/>
                  <a:gd name="T11" fmla="*/ 18 h 21"/>
                  <a:gd name="T12" fmla="*/ 9 w 12"/>
                  <a:gd name="T13" fmla="*/ 13 h 21"/>
                  <a:gd name="T14" fmla="*/ 6 w 12"/>
                  <a:gd name="T15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21">
                    <a:moveTo>
                      <a:pt x="5" y="0"/>
                    </a:moveTo>
                    <a:cubicBezTo>
                      <a:pt x="5" y="0"/>
                      <a:pt x="0" y="9"/>
                      <a:pt x="0" y="15"/>
                    </a:cubicBezTo>
                    <a:cubicBezTo>
                      <a:pt x="0" y="18"/>
                      <a:pt x="3" y="21"/>
                      <a:pt x="6" y="20"/>
                    </a:cubicBezTo>
                    <a:cubicBezTo>
                      <a:pt x="9" y="20"/>
                      <a:pt x="12" y="18"/>
                      <a:pt x="12" y="15"/>
                    </a:cubicBezTo>
                    <a:cubicBezTo>
                      <a:pt x="11" y="8"/>
                      <a:pt x="5" y="0"/>
                      <a:pt x="5" y="0"/>
                    </a:cubicBezTo>
                    <a:close/>
                    <a:moveTo>
                      <a:pt x="6" y="18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10" y="18"/>
                      <a:pt x="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145"/>
              <p:cNvSpPr/>
              <p:nvPr/>
            </p:nvSpPr>
            <p:spPr bwMode="auto">
              <a:xfrm>
                <a:off x="3823" y="1520"/>
                <a:ext cx="43" cy="91"/>
              </a:xfrm>
              <a:custGeom>
                <a:avLst/>
                <a:gdLst>
                  <a:gd name="T0" fmla="*/ 18 w 18"/>
                  <a:gd name="T1" fmla="*/ 4 h 38"/>
                  <a:gd name="T2" fmla="*/ 18 w 18"/>
                  <a:gd name="T3" fmla="*/ 4 h 38"/>
                  <a:gd name="T4" fmla="*/ 18 w 18"/>
                  <a:gd name="T5" fmla="*/ 4 h 38"/>
                  <a:gd name="T6" fmla="*/ 11 w 18"/>
                  <a:gd name="T7" fmla="*/ 0 h 38"/>
                  <a:gd name="T8" fmla="*/ 10 w 18"/>
                  <a:gd name="T9" fmla="*/ 0 h 38"/>
                  <a:gd name="T10" fmla="*/ 8 w 18"/>
                  <a:gd name="T11" fmla="*/ 0 h 38"/>
                  <a:gd name="T12" fmla="*/ 0 w 18"/>
                  <a:gd name="T13" fmla="*/ 5 h 38"/>
                  <a:gd name="T14" fmla="*/ 0 w 18"/>
                  <a:gd name="T15" fmla="*/ 17 h 38"/>
                  <a:gd name="T16" fmla="*/ 2 w 18"/>
                  <a:gd name="T17" fmla="*/ 19 h 38"/>
                  <a:gd name="T18" fmla="*/ 4 w 18"/>
                  <a:gd name="T19" fmla="*/ 17 h 38"/>
                  <a:gd name="T20" fmla="*/ 3 w 18"/>
                  <a:gd name="T21" fmla="*/ 8 h 38"/>
                  <a:gd name="T22" fmla="*/ 4 w 18"/>
                  <a:gd name="T23" fmla="*/ 8 h 38"/>
                  <a:gd name="T24" fmla="*/ 4 w 18"/>
                  <a:gd name="T25" fmla="*/ 13 h 38"/>
                  <a:gd name="T26" fmla="*/ 4 w 18"/>
                  <a:gd name="T27" fmla="*/ 18 h 38"/>
                  <a:gd name="T28" fmla="*/ 5 w 18"/>
                  <a:gd name="T29" fmla="*/ 36 h 38"/>
                  <a:gd name="T30" fmla="*/ 7 w 18"/>
                  <a:gd name="T31" fmla="*/ 38 h 38"/>
                  <a:gd name="T32" fmla="*/ 9 w 18"/>
                  <a:gd name="T33" fmla="*/ 36 h 38"/>
                  <a:gd name="T34" fmla="*/ 9 w 18"/>
                  <a:gd name="T35" fmla="*/ 19 h 38"/>
                  <a:gd name="T36" fmla="*/ 9 w 18"/>
                  <a:gd name="T37" fmla="*/ 19 h 38"/>
                  <a:gd name="T38" fmla="*/ 10 w 18"/>
                  <a:gd name="T39" fmla="*/ 36 h 38"/>
                  <a:gd name="T40" fmla="*/ 12 w 18"/>
                  <a:gd name="T41" fmla="*/ 38 h 38"/>
                  <a:gd name="T42" fmla="*/ 14 w 18"/>
                  <a:gd name="T43" fmla="*/ 36 h 38"/>
                  <a:gd name="T44" fmla="*/ 14 w 18"/>
                  <a:gd name="T45" fmla="*/ 18 h 38"/>
                  <a:gd name="T46" fmla="*/ 14 w 18"/>
                  <a:gd name="T47" fmla="*/ 13 h 38"/>
                  <a:gd name="T48" fmla="*/ 13 w 18"/>
                  <a:gd name="T49" fmla="*/ 7 h 38"/>
                  <a:gd name="T50" fmla="*/ 14 w 18"/>
                  <a:gd name="T51" fmla="*/ 7 h 38"/>
                  <a:gd name="T52" fmla="*/ 14 w 18"/>
                  <a:gd name="T53" fmla="*/ 16 h 38"/>
                  <a:gd name="T54" fmla="*/ 16 w 18"/>
                  <a:gd name="T55" fmla="*/ 18 h 38"/>
                  <a:gd name="T56" fmla="*/ 18 w 18"/>
                  <a:gd name="T57" fmla="*/ 16 h 38"/>
                  <a:gd name="T58" fmla="*/ 18 w 18"/>
                  <a:gd name="T59" fmla="*/ 5 h 38"/>
                  <a:gd name="T60" fmla="*/ 18 w 18"/>
                  <a:gd name="T61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" h="38">
                    <a:moveTo>
                      <a:pt x="18" y="4"/>
                    </a:move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1"/>
                      <a:pt x="13" y="1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0" y="0"/>
                      <a:pt x="0" y="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8"/>
                      <a:pt x="1" y="19"/>
                      <a:pt x="2" y="19"/>
                    </a:cubicBezTo>
                    <a:cubicBezTo>
                      <a:pt x="3" y="19"/>
                      <a:pt x="4" y="18"/>
                      <a:pt x="4" y="1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7"/>
                      <a:pt x="6" y="38"/>
                      <a:pt x="7" y="38"/>
                    </a:cubicBezTo>
                    <a:cubicBezTo>
                      <a:pt x="8" y="38"/>
                      <a:pt x="9" y="37"/>
                      <a:pt x="9" y="36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7"/>
                      <a:pt x="11" y="38"/>
                      <a:pt x="12" y="38"/>
                    </a:cubicBezTo>
                    <a:cubicBezTo>
                      <a:pt x="13" y="38"/>
                      <a:pt x="14" y="37"/>
                      <a:pt x="14" y="36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7"/>
                      <a:pt x="15" y="18"/>
                      <a:pt x="16" y="18"/>
                    </a:cubicBezTo>
                    <a:cubicBezTo>
                      <a:pt x="17" y="18"/>
                      <a:pt x="18" y="17"/>
                      <a:pt x="18" y="16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146"/>
              <p:cNvSpPr/>
              <p:nvPr/>
            </p:nvSpPr>
            <p:spPr bwMode="auto">
              <a:xfrm>
                <a:off x="3833" y="1501"/>
                <a:ext cx="21" cy="19"/>
              </a:xfrm>
              <a:custGeom>
                <a:avLst/>
                <a:gdLst>
                  <a:gd name="T0" fmla="*/ 5 w 9"/>
                  <a:gd name="T1" fmla="*/ 8 h 8"/>
                  <a:gd name="T2" fmla="*/ 9 w 9"/>
                  <a:gd name="T3" fmla="*/ 4 h 8"/>
                  <a:gd name="T4" fmla="*/ 4 w 9"/>
                  <a:gd name="T5" fmla="*/ 0 h 8"/>
                  <a:gd name="T6" fmla="*/ 0 w 9"/>
                  <a:gd name="T7" fmla="*/ 4 h 8"/>
                  <a:gd name="T8" fmla="*/ 5 w 9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7" y="8"/>
                      <a:pt x="9" y="6"/>
                      <a:pt x="9" y="4"/>
                    </a:cubicBezTo>
                    <a:cubicBezTo>
                      <a:pt x="9" y="1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1" y="6"/>
                      <a:pt x="2" y="8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147"/>
              <p:cNvSpPr/>
              <p:nvPr/>
            </p:nvSpPr>
            <p:spPr bwMode="auto">
              <a:xfrm>
                <a:off x="3819" y="2040"/>
                <a:ext cx="42" cy="90"/>
              </a:xfrm>
              <a:custGeom>
                <a:avLst/>
                <a:gdLst>
                  <a:gd name="T0" fmla="*/ 18 w 18"/>
                  <a:gd name="T1" fmla="*/ 5 h 38"/>
                  <a:gd name="T2" fmla="*/ 18 w 18"/>
                  <a:gd name="T3" fmla="*/ 4 h 38"/>
                  <a:gd name="T4" fmla="*/ 18 w 18"/>
                  <a:gd name="T5" fmla="*/ 4 h 38"/>
                  <a:gd name="T6" fmla="*/ 11 w 18"/>
                  <a:gd name="T7" fmla="*/ 1 h 38"/>
                  <a:gd name="T8" fmla="*/ 10 w 18"/>
                  <a:gd name="T9" fmla="*/ 1 h 38"/>
                  <a:gd name="T10" fmla="*/ 8 w 18"/>
                  <a:gd name="T11" fmla="*/ 1 h 38"/>
                  <a:gd name="T12" fmla="*/ 0 w 18"/>
                  <a:gd name="T13" fmla="*/ 5 h 38"/>
                  <a:gd name="T14" fmla="*/ 0 w 18"/>
                  <a:gd name="T15" fmla="*/ 17 h 38"/>
                  <a:gd name="T16" fmla="*/ 2 w 18"/>
                  <a:gd name="T17" fmla="*/ 18 h 38"/>
                  <a:gd name="T18" fmla="*/ 4 w 18"/>
                  <a:gd name="T19" fmla="*/ 17 h 38"/>
                  <a:gd name="T20" fmla="*/ 4 w 18"/>
                  <a:gd name="T21" fmla="*/ 8 h 38"/>
                  <a:gd name="T22" fmla="*/ 4 w 18"/>
                  <a:gd name="T23" fmla="*/ 8 h 38"/>
                  <a:gd name="T24" fmla="*/ 5 w 18"/>
                  <a:gd name="T25" fmla="*/ 13 h 38"/>
                  <a:gd name="T26" fmla="*/ 5 w 18"/>
                  <a:gd name="T27" fmla="*/ 18 h 38"/>
                  <a:gd name="T28" fmla="*/ 5 w 18"/>
                  <a:gd name="T29" fmla="*/ 35 h 38"/>
                  <a:gd name="T30" fmla="*/ 7 w 18"/>
                  <a:gd name="T31" fmla="*/ 37 h 38"/>
                  <a:gd name="T32" fmla="*/ 9 w 18"/>
                  <a:gd name="T33" fmla="*/ 35 h 38"/>
                  <a:gd name="T34" fmla="*/ 9 w 18"/>
                  <a:gd name="T35" fmla="*/ 19 h 38"/>
                  <a:gd name="T36" fmla="*/ 10 w 18"/>
                  <a:gd name="T37" fmla="*/ 19 h 38"/>
                  <a:gd name="T38" fmla="*/ 10 w 18"/>
                  <a:gd name="T39" fmla="*/ 35 h 38"/>
                  <a:gd name="T40" fmla="*/ 12 w 18"/>
                  <a:gd name="T41" fmla="*/ 37 h 38"/>
                  <a:gd name="T42" fmla="*/ 14 w 18"/>
                  <a:gd name="T43" fmla="*/ 35 h 38"/>
                  <a:gd name="T44" fmla="*/ 14 w 18"/>
                  <a:gd name="T45" fmla="*/ 18 h 38"/>
                  <a:gd name="T46" fmla="*/ 14 w 18"/>
                  <a:gd name="T47" fmla="*/ 13 h 38"/>
                  <a:gd name="T48" fmla="*/ 14 w 18"/>
                  <a:gd name="T49" fmla="*/ 7 h 38"/>
                  <a:gd name="T50" fmla="*/ 14 w 18"/>
                  <a:gd name="T51" fmla="*/ 7 h 38"/>
                  <a:gd name="T52" fmla="*/ 14 w 18"/>
                  <a:gd name="T53" fmla="*/ 16 h 38"/>
                  <a:gd name="T54" fmla="*/ 16 w 18"/>
                  <a:gd name="T55" fmla="*/ 18 h 38"/>
                  <a:gd name="T56" fmla="*/ 18 w 18"/>
                  <a:gd name="T57" fmla="*/ 16 h 38"/>
                  <a:gd name="T58" fmla="*/ 18 w 18"/>
                  <a:gd name="T59" fmla="*/ 5 h 38"/>
                  <a:gd name="T60" fmla="*/ 18 w 18"/>
                  <a:gd name="T61" fmla="*/ 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" h="38">
                    <a:moveTo>
                      <a:pt x="18" y="5"/>
                    </a:moveTo>
                    <a:cubicBezTo>
                      <a:pt x="18" y="5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1"/>
                      <a:pt x="13" y="1"/>
                      <a:pt x="11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0" y="0"/>
                      <a:pt x="0" y="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4" y="1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7"/>
                      <a:pt x="6" y="38"/>
                      <a:pt x="7" y="37"/>
                    </a:cubicBezTo>
                    <a:cubicBezTo>
                      <a:pt x="8" y="37"/>
                      <a:pt x="9" y="36"/>
                      <a:pt x="9" y="35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6"/>
                      <a:pt x="11" y="37"/>
                      <a:pt x="12" y="37"/>
                    </a:cubicBezTo>
                    <a:cubicBezTo>
                      <a:pt x="13" y="37"/>
                      <a:pt x="14" y="36"/>
                      <a:pt x="14" y="35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7"/>
                      <a:pt x="15" y="18"/>
                      <a:pt x="16" y="18"/>
                    </a:cubicBezTo>
                    <a:cubicBezTo>
                      <a:pt x="17" y="18"/>
                      <a:pt x="18" y="17"/>
                      <a:pt x="18" y="16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148"/>
              <p:cNvSpPr/>
              <p:nvPr/>
            </p:nvSpPr>
            <p:spPr bwMode="auto">
              <a:xfrm>
                <a:off x="3831" y="2021"/>
                <a:ext cx="18" cy="19"/>
              </a:xfrm>
              <a:custGeom>
                <a:avLst/>
                <a:gdLst>
                  <a:gd name="T0" fmla="*/ 4 w 8"/>
                  <a:gd name="T1" fmla="*/ 8 h 8"/>
                  <a:gd name="T2" fmla="*/ 8 w 8"/>
                  <a:gd name="T3" fmla="*/ 4 h 8"/>
                  <a:gd name="T4" fmla="*/ 4 w 8"/>
                  <a:gd name="T5" fmla="*/ 0 h 8"/>
                  <a:gd name="T6" fmla="*/ 0 w 8"/>
                  <a:gd name="T7" fmla="*/ 4 h 8"/>
                  <a:gd name="T8" fmla="*/ 4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6" y="8"/>
                      <a:pt x="8" y="6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149"/>
              <p:cNvSpPr/>
              <p:nvPr/>
            </p:nvSpPr>
            <p:spPr bwMode="auto">
              <a:xfrm>
                <a:off x="3935" y="2154"/>
                <a:ext cx="47" cy="100"/>
              </a:xfrm>
              <a:custGeom>
                <a:avLst/>
                <a:gdLst>
                  <a:gd name="T0" fmla="*/ 20 w 20"/>
                  <a:gd name="T1" fmla="*/ 5 h 42"/>
                  <a:gd name="T2" fmla="*/ 20 w 20"/>
                  <a:gd name="T3" fmla="*/ 5 h 42"/>
                  <a:gd name="T4" fmla="*/ 20 w 20"/>
                  <a:gd name="T5" fmla="*/ 5 h 42"/>
                  <a:gd name="T6" fmla="*/ 13 w 20"/>
                  <a:gd name="T7" fmla="*/ 1 h 42"/>
                  <a:gd name="T8" fmla="*/ 12 w 20"/>
                  <a:gd name="T9" fmla="*/ 1 h 42"/>
                  <a:gd name="T10" fmla="*/ 9 w 20"/>
                  <a:gd name="T11" fmla="*/ 1 h 42"/>
                  <a:gd name="T12" fmla="*/ 1 w 20"/>
                  <a:gd name="T13" fmla="*/ 5 h 42"/>
                  <a:gd name="T14" fmla="*/ 0 w 20"/>
                  <a:gd name="T15" fmla="*/ 18 h 42"/>
                  <a:gd name="T16" fmla="*/ 2 w 20"/>
                  <a:gd name="T17" fmla="*/ 20 h 42"/>
                  <a:gd name="T18" fmla="*/ 4 w 20"/>
                  <a:gd name="T19" fmla="*/ 18 h 42"/>
                  <a:gd name="T20" fmla="*/ 5 w 20"/>
                  <a:gd name="T21" fmla="*/ 8 h 42"/>
                  <a:gd name="T22" fmla="*/ 5 w 20"/>
                  <a:gd name="T23" fmla="*/ 8 h 42"/>
                  <a:gd name="T24" fmla="*/ 5 w 20"/>
                  <a:gd name="T25" fmla="*/ 14 h 42"/>
                  <a:gd name="T26" fmla="*/ 5 w 20"/>
                  <a:gd name="T27" fmla="*/ 20 h 42"/>
                  <a:gd name="T28" fmla="*/ 5 w 20"/>
                  <a:gd name="T29" fmla="*/ 40 h 42"/>
                  <a:gd name="T30" fmla="*/ 7 w 20"/>
                  <a:gd name="T31" fmla="*/ 42 h 42"/>
                  <a:gd name="T32" fmla="*/ 10 w 20"/>
                  <a:gd name="T33" fmla="*/ 40 h 42"/>
                  <a:gd name="T34" fmla="*/ 10 w 20"/>
                  <a:gd name="T35" fmla="*/ 22 h 42"/>
                  <a:gd name="T36" fmla="*/ 11 w 20"/>
                  <a:gd name="T37" fmla="*/ 22 h 42"/>
                  <a:gd name="T38" fmla="*/ 10 w 20"/>
                  <a:gd name="T39" fmla="*/ 40 h 42"/>
                  <a:gd name="T40" fmla="*/ 13 w 20"/>
                  <a:gd name="T41" fmla="*/ 42 h 42"/>
                  <a:gd name="T42" fmla="*/ 15 w 20"/>
                  <a:gd name="T43" fmla="*/ 40 h 42"/>
                  <a:gd name="T44" fmla="*/ 15 w 20"/>
                  <a:gd name="T45" fmla="*/ 20 h 42"/>
                  <a:gd name="T46" fmla="*/ 16 w 20"/>
                  <a:gd name="T47" fmla="*/ 15 h 42"/>
                  <a:gd name="T48" fmla="*/ 16 w 20"/>
                  <a:gd name="T49" fmla="*/ 9 h 42"/>
                  <a:gd name="T50" fmla="*/ 16 w 20"/>
                  <a:gd name="T51" fmla="*/ 9 h 42"/>
                  <a:gd name="T52" fmla="*/ 16 w 20"/>
                  <a:gd name="T53" fmla="*/ 18 h 42"/>
                  <a:gd name="T54" fmla="*/ 18 w 20"/>
                  <a:gd name="T55" fmla="*/ 20 h 42"/>
                  <a:gd name="T56" fmla="*/ 20 w 20"/>
                  <a:gd name="T57" fmla="*/ 18 h 42"/>
                  <a:gd name="T58" fmla="*/ 20 w 20"/>
                  <a:gd name="T59" fmla="*/ 6 h 42"/>
                  <a:gd name="T60" fmla="*/ 20 w 20"/>
                  <a:gd name="T61" fmla="*/ 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" h="42">
                    <a:moveTo>
                      <a:pt x="20" y="5"/>
                    </a:move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2"/>
                      <a:pt x="15" y="1"/>
                      <a:pt x="13" y="1"/>
                    </a:cubicBezTo>
                    <a:cubicBezTo>
                      <a:pt x="13" y="1"/>
                      <a:pt x="13" y="1"/>
                      <a:pt x="12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1" y="0"/>
                      <a:pt x="1" y="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1" y="20"/>
                      <a:pt x="2" y="20"/>
                    </a:cubicBezTo>
                    <a:cubicBezTo>
                      <a:pt x="3" y="20"/>
                      <a:pt x="4" y="19"/>
                      <a:pt x="4" y="1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1"/>
                      <a:pt x="6" y="42"/>
                      <a:pt x="7" y="42"/>
                    </a:cubicBezTo>
                    <a:cubicBezTo>
                      <a:pt x="8" y="42"/>
                      <a:pt x="10" y="41"/>
                      <a:pt x="10" y="40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1"/>
                      <a:pt x="11" y="42"/>
                      <a:pt x="13" y="42"/>
                    </a:cubicBezTo>
                    <a:cubicBezTo>
                      <a:pt x="14" y="42"/>
                      <a:pt x="15" y="41"/>
                      <a:pt x="15" y="4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7" y="20"/>
                      <a:pt x="18" y="20"/>
                    </a:cubicBezTo>
                    <a:cubicBezTo>
                      <a:pt x="19" y="20"/>
                      <a:pt x="20" y="20"/>
                      <a:pt x="20" y="18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5"/>
                      <a:pt x="2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Oval 150"/>
              <p:cNvSpPr>
                <a:spLocks noChangeArrowheads="1"/>
              </p:cNvSpPr>
              <p:nvPr/>
            </p:nvSpPr>
            <p:spPr bwMode="auto">
              <a:xfrm>
                <a:off x="3949" y="2133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3899" y="1568"/>
                <a:ext cx="22" cy="21"/>
              </a:xfrm>
              <a:custGeom>
                <a:avLst/>
                <a:gdLst>
                  <a:gd name="T0" fmla="*/ 7 w 9"/>
                  <a:gd name="T1" fmla="*/ 8 h 9"/>
                  <a:gd name="T2" fmla="*/ 7 w 9"/>
                  <a:gd name="T3" fmla="*/ 6 h 9"/>
                  <a:gd name="T4" fmla="*/ 7 w 9"/>
                  <a:gd name="T5" fmla="*/ 3 h 9"/>
                  <a:gd name="T6" fmla="*/ 8 w 9"/>
                  <a:gd name="T7" fmla="*/ 3 h 9"/>
                  <a:gd name="T8" fmla="*/ 8 w 9"/>
                  <a:gd name="T9" fmla="*/ 7 h 9"/>
                  <a:gd name="T10" fmla="*/ 9 w 9"/>
                  <a:gd name="T11" fmla="*/ 8 h 9"/>
                  <a:gd name="T12" fmla="*/ 9 w 9"/>
                  <a:gd name="T13" fmla="*/ 7 h 9"/>
                  <a:gd name="T14" fmla="*/ 9 w 9"/>
                  <a:gd name="T15" fmla="*/ 2 h 9"/>
                  <a:gd name="T16" fmla="*/ 9 w 9"/>
                  <a:gd name="T17" fmla="*/ 2 h 9"/>
                  <a:gd name="T18" fmla="*/ 9 w 9"/>
                  <a:gd name="T19" fmla="*/ 2 h 9"/>
                  <a:gd name="T20" fmla="*/ 9 w 9"/>
                  <a:gd name="T21" fmla="*/ 2 h 9"/>
                  <a:gd name="T22" fmla="*/ 6 w 9"/>
                  <a:gd name="T23" fmla="*/ 0 h 9"/>
                  <a:gd name="T24" fmla="*/ 6 w 9"/>
                  <a:gd name="T25" fmla="*/ 0 h 9"/>
                  <a:gd name="T26" fmla="*/ 4 w 9"/>
                  <a:gd name="T27" fmla="*/ 0 h 9"/>
                  <a:gd name="T28" fmla="*/ 0 w 9"/>
                  <a:gd name="T29" fmla="*/ 2 h 9"/>
                  <a:gd name="T30" fmla="*/ 0 w 9"/>
                  <a:gd name="T31" fmla="*/ 8 h 9"/>
                  <a:gd name="T32" fmla="*/ 1 w 9"/>
                  <a:gd name="T33" fmla="*/ 9 h 9"/>
                  <a:gd name="T34" fmla="*/ 2 w 9"/>
                  <a:gd name="T35" fmla="*/ 8 h 9"/>
                  <a:gd name="T36" fmla="*/ 2 w 9"/>
                  <a:gd name="T37" fmla="*/ 3 h 9"/>
                  <a:gd name="T38" fmla="*/ 3 w 9"/>
                  <a:gd name="T39" fmla="*/ 3 h 9"/>
                  <a:gd name="T40" fmla="*/ 3 w 9"/>
                  <a:gd name="T41" fmla="*/ 6 h 9"/>
                  <a:gd name="T42" fmla="*/ 3 w 9"/>
                  <a:gd name="T43" fmla="*/ 9 h 9"/>
                  <a:gd name="T44" fmla="*/ 7 w 9"/>
                  <a:gd name="T45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" h="9">
                    <a:moveTo>
                      <a:pt x="7" y="8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0" y="0"/>
                      <a:pt x="0" y="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2" y="9"/>
                      <a:pt x="2" y="8"/>
                      <a:pt x="2" y="8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7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Oval 152"/>
              <p:cNvSpPr>
                <a:spLocks noChangeArrowheads="1"/>
              </p:cNvSpPr>
              <p:nvPr/>
            </p:nvSpPr>
            <p:spPr bwMode="auto">
              <a:xfrm>
                <a:off x="3906" y="1558"/>
                <a:ext cx="10" cy="1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153"/>
              <p:cNvSpPr>
                <a:spLocks noEditPoints="1"/>
              </p:cNvSpPr>
              <p:nvPr/>
            </p:nvSpPr>
            <p:spPr bwMode="auto">
              <a:xfrm>
                <a:off x="3700" y="1786"/>
                <a:ext cx="50" cy="90"/>
              </a:xfrm>
              <a:custGeom>
                <a:avLst/>
                <a:gdLst>
                  <a:gd name="T0" fmla="*/ 14 w 21"/>
                  <a:gd name="T1" fmla="*/ 3 h 38"/>
                  <a:gd name="T2" fmla="*/ 11 w 21"/>
                  <a:gd name="T3" fmla="*/ 0 h 38"/>
                  <a:gd name="T4" fmla="*/ 8 w 21"/>
                  <a:gd name="T5" fmla="*/ 3 h 38"/>
                  <a:gd name="T6" fmla="*/ 11 w 21"/>
                  <a:gd name="T7" fmla="*/ 6 h 38"/>
                  <a:gd name="T8" fmla="*/ 14 w 21"/>
                  <a:gd name="T9" fmla="*/ 3 h 38"/>
                  <a:gd name="T10" fmla="*/ 4 w 21"/>
                  <a:gd name="T11" fmla="*/ 11 h 38"/>
                  <a:gd name="T12" fmla="*/ 5 w 21"/>
                  <a:gd name="T13" fmla="*/ 10 h 38"/>
                  <a:gd name="T14" fmla="*/ 4 w 21"/>
                  <a:gd name="T15" fmla="*/ 17 h 38"/>
                  <a:gd name="T16" fmla="*/ 4 w 21"/>
                  <a:gd name="T17" fmla="*/ 19 h 38"/>
                  <a:gd name="T18" fmla="*/ 0 w 21"/>
                  <a:gd name="T19" fmla="*/ 35 h 38"/>
                  <a:gd name="T20" fmla="*/ 2 w 21"/>
                  <a:gd name="T21" fmla="*/ 38 h 38"/>
                  <a:gd name="T22" fmla="*/ 4 w 21"/>
                  <a:gd name="T23" fmla="*/ 36 h 38"/>
                  <a:gd name="T24" fmla="*/ 7 w 21"/>
                  <a:gd name="T25" fmla="*/ 24 h 38"/>
                  <a:gd name="T26" fmla="*/ 10 w 21"/>
                  <a:gd name="T27" fmla="*/ 28 h 38"/>
                  <a:gd name="T28" fmla="*/ 11 w 21"/>
                  <a:gd name="T29" fmla="*/ 36 h 38"/>
                  <a:gd name="T30" fmla="*/ 13 w 21"/>
                  <a:gd name="T31" fmla="*/ 38 h 38"/>
                  <a:gd name="T32" fmla="*/ 15 w 21"/>
                  <a:gd name="T33" fmla="*/ 36 h 38"/>
                  <a:gd name="T34" fmla="*/ 14 w 21"/>
                  <a:gd name="T35" fmla="*/ 28 h 38"/>
                  <a:gd name="T36" fmla="*/ 14 w 21"/>
                  <a:gd name="T37" fmla="*/ 27 h 38"/>
                  <a:gd name="T38" fmla="*/ 14 w 21"/>
                  <a:gd name="T39" fmla="*/ 27 h 38"/>
                  <a:gd name="T40" fmla="*/ 14 w 21"/>
                  <a:gd name="T41" fmla="*/ 27 h 38"/>
                  <a:gd name="T42" fmla="*/ 11 w 21"/>
                  <a:gd name="T43" fmla="*/ 20 h 38"/>
                  <a:gd name="T44" fmla="*/ 11 w 21"/>
                  <a:gd name="T45" fmla="*/ 18 h 38"/>
                  <a:gd name="T46" fmla="*/ 12 w 21"/>
                  <a:gd name="T47" fmla="*/ 14 h 38"/>
                  <a:gd name="T48" fmla="*/ 13 w 21"/>
                  <a:gd name="T49" fmla="*/ 15 h 38"/>
                  <a:gd name="T50" fmla="*/ 13 w 21"/>
                  <a:gd name="T51" fmla="*/ 15 h 38"/>
                  <a:gd name="T52" fmla="*/ 14 w 21"/>
                  <a:gd name="T53" fmla="*/ 16 h 38"/>
                  <a:gd name="T54" fmla="*/ 18 w 21"/>
                  <a:gd name="T55" fmla="*/ 20 h 38"/>
                  <a:gd name="T56" fmla="*/ 21 w 21"/>
                  <a:gd name="T57" fmla="*/ 20 h 38"/>
                  <a:gd name="T58" fmla="*/ 20 w 21"/>
                  <a:gd name="T59" fmla="*/ 17 h 38"/>
                  <a:gd name="T60" fmla="*/ 16 w 21"/>
                  <a:gd name="T61" fmla="*/ 13 h 38"/>
                  <a:gd name="T62" fmla="*/ 15 w 21"/>
                  <a:gd name="T63" fmla="*/ 13 h 38"/>
                  <a:gd name="T64" fmla="*/ 12 w 21"/>
                  <a:gd name="T65" fmla="*/ 8 h 38"/>
                  <a:gd name="T66" fmla="*/ 12 w 21"/>
                  <a:gd name="T67" fmla="*/ 7 h 38"/>
                  <a:gd name="T68" fmla="*/ 12 w 21"/>
                  <a:gd name="T69" fmla="*/ 7 h 38"/>
                  <a:gd name="T70" fmla="*/ 12 w 21"/>
                  <a:gd name="T71" fmla="*/ 7 h 38"/>
                  <a:gd name="T72" fmla="*/ 10 w 21"/>
                  <a:gd name="T73" fmla="*/ 6 h 38"/>
                  <a:gd name="T74" fmla="*/ 7 w 21"/>
                  <a:gd name="T75" fmla="*/ 7 h 38"/>
                  <a:gd name="T76" fmla="*/ 3 w 21"/>
                  <a:gd name="T77" fmla="*/ 8 h 38"/>
                  <a:gd name="T78" fmla="*/ 1 w 21"/>
                  <a:gd name="T79" fmla="*/ 9 h 38"/>
                  <a:gd name="T80" fmla="*/ 0 w 21"/>
                  <a:gd name="T81" fmla="*/ 15 h 38"/>
                  <a:gd name="T82" fmla="*/ 1 w 21"/>
                  <a:gd name="T83" fmla="*/ 17 h 38"/>
                  <a:gd name="T84" fmla="*/ 3 w 21"/>
                  <a:gd name="T85" fmla="*/ 16 h 38"/>
                  <a:gd name="T86" fmla="*/ 4 w 21"/>
                  <a:gd name="T87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" h="38">
                    <a:moveTo>
                      <a:pt x="14" y="3"/>
                    </a:moveTo>
                    <a:cubicBezTo>
                      <a:pt x="14" y="1"/>
                      <a:pt x="13" y="0"/>
                      <a:pt x="11" y="0"/>
                    </a:cubicBezTo>
                    <a:cubicBezTo>
                      <a:pt x="9" y="0"/>
                      <a:pt x="8" y="1"/>
                      <a:pt x="8" y="3"/>
                    </a:cubicBezTo>
                    <a:cubicBezTo>
                      <a:pt x="8" y="4"/>
                      <a:pt x="9" y="6"/>
                      <a:pt x="11" y="6"/>
                    </a:cubicBezTo>
                    <a:cubicBezTo>
                      <a:pt x="12" y="6"/>
                      <a:pt x="14" y="4"/>
                      <a:pt x="14" y="3"/>
                    </a:cubicBezTo>
                    <a:close/>
                    <a:moveTo>
                      <a:pt x="4" y="11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8"/>
                      <a:pt x="4" y="18"/>
                      <a:pt x="4" y="19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7"/>
                      <a:pt x="1" y="38"/>
                      <a:pt x="2" y="38"/>
                    </a:cubicBezTo>
                    <a:cubicBezTo>
                      <a:pt x="3" y="38"/>
                      <a:pt x="4" y="37"/>
                      <a:pt x="4" y="36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7"/>
                      <a:pt x="12" y="38"/>
                      <a:pt x="13" y="38"/>
                    </a:cubicBezTo>
                    <a:cubicBezTo>
                      <a:pt x="14" y="38"/>
                      <a:pt x="15" y="37"/>
                      <a:pt x="15" y="36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4" y="1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0"/>
                      <a:pt x="20" y="20"/>
                      <a:pt x="21" y="20"/>
                    </a:cubicBezTo>
                    <a:cubicBezTo>
                      <a:pt x="21" y="19"/>
                      <a:pt x="21" y="18"/>
                      <a:pt x="20" y="17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5" y="13"/>
                      <a:pt x="15" y="13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1" y="6"/>
                      <a:pt x="10" y="6"/>
                    </a:cubicBezTo>
                    <a:cubicBezTo>
                      <a:pt x="9" y="6"/>
                      <a:pt x="7" y="6"/>
                      <a:pt x="7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8"/>
                      <a:pt x="1" y="8"/>
                      <a:pt x="1" y="9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7"/>
                      <a:pt x="3" y="1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154"/>
              <p:cNvSpPr>
                <a:spLocks noEditPoints="1"/>
              </p:cNvSpPr>
              <p:nvPr/>
            </p:nvSpPr>
            <p:spPr bwMode="auto">
              <a:xfrm>
                <a:off x="4037" y="2398"/>
                <a:ext cx="64" cy="119"/>
              </a:xfrm>
              <a:custGeom>
                <a:avLst/>
                <a:gdLst>
                  <a:gd name="T0" fmla="*/ 15 w 27"/>
                  <a:gd name="T1" fmla="*/ 4 h 50"/>
                  <a:gd name="T2" fmla="*/ 11 w 27"/>
                  <a:gd name="T3" fmla="*/ 0 h 50"/>
                  <a:gd name="T4" fmla="*/ 8 w 27"/>
                  <a:gd name="T5" fmla="*/ 5 h 50"/>
                  <a:gd name="T6" fmla="*/ 12 w 27"/>
                  <a:gd name="T7" fmla="*/ 8 h 50"/>
                  <a:gd name="T8" fmla="*/ 15 w 27"/>
                  <a:gd name="T9" fmla="*/ 4 h 50"/>
                  <a:gd name="T10" fmla="*/ 4 w 27"/>
                  <a:gd name="T11" fmla="*/ 16 h 50"/>
                  <a:gd name="T12" fmla="*/ 5 w 27"/>
                  <a:gd name="T13" fmla="*/ 15 h 50"/>
                  <a:gd name="T14" fmla="*/ 5 w 27"/>
                  <a:gd name="T15" fmla="*/ 23 h 50"/>
                  <a:gd name="T16" fmla="*/ 6 w 27"/>
                  <a:gd name="T17" fmla="*/ 26 h 50"/>
                  <a:gd name="T18" fmla="*/ 3 w 27"/>
                  <a:gd name="T19" fmla="*/ 48 h 50"/>
                  <a:gd name="T20" fmla="*/ 6 w 27"/>
                  <a:gd name="T21" fmla="*/ 50 h 50"/>
                  <a:gd name="T22" fmla="*/ 8 w 27"/>
                  <a:gd name="T23" fmla="*/ 48 h 50"/>
                  <a:gd name="T24" fmla="*/ 11 w 27"/>
                  <a:gd name="T25" fmla="*/ 32 h 50"/>
                  <a:gd name="T26" fmla="*/ 15 w 27"/>
                  <a:gd name="T27" fmla="*/ 37 h 50"/>
                  <a:gd name="T28" fmla="*/ 18 w 27"/>
                  <a:gd name="T29" fmla="*/ 47 h 50"/>
                  <a:gd name="T30" fmla="*/ 21 w 27"/>
                  <a:gd name="T31" fmla="*/ 49 h 50"/>
                  <a:gd name="T32" fmla="*/ 23 w 27"/>
                  <a:gd name="T33" fmla="*/ 46 h 50"/>
                  <a:gd name="T34" fmla="*/ 20 w 27"/>
                  <a:gd name="T35" fmla="*/ 36 h 50"/>
                  <a:gd name="T36" fmla="*/ 19 w 27"/>
                  <a:gd name="T37" fmla="*/ 34 h 50"/>
                  <a:gd name="T38" fmla="*/ 19 w 27"/>
                  <a:gd name="T39" fmla="*/ 34 h 50"/>
                  <a:gd name="T40" fmla="*/ 19 w 27"/>
                  <a:gd name="T41" fmla="*/ 34 h 50"/>
                  <a:gd name="T42" fmla="*/ 14 w 27"/>
                  <a:gd name="T43" fmla="*/ 26 h 50"/>
                  <a:gd name="T44" fmla="*/ 15 w 27"/>
                  <a:gd name="T45" fmla="*/ 24 h 50"/>
                  <a:gd name="T46" fmla="*/ 15 w 27"/>
                  <a:gd name="T47" fmla="*/ 18 h 50"/>
                  <a:gd name="T48" fmla="*/ 16 w 27"/>
                  <a:gd name="T49" fmla="*/ 19 h 50"/>
                  <a:gd name="T50" fmla="*/ 17 w 27"/>
                  <a:gd name="T51" fmla="*/ 20 h 50"/>
                  <a:gd name="T52" fmla="*/ 17 w 27"/>
                  <a:gd name="T53" fmla="*/ 20 h 50"/>
                  <a:gd name="T54" fmla="*/ 24 w 27"/>
                  <a:gd name="T55" fmla="*/ 25 h 50"/>
                  <a:gd name="T56" fmla="*/ 27 w 27"/>
                  <a:gd name="T57" fmla="*/ 24 h 50"/>
                  <a:gd name="T58" fmla="*/ 26 w 27"/>
                  <a:gd name="T59" fmla="*/ 21 h 50"/>
                  <a:gd name="T60" fmla="*/ 19 w 27"/>
                  <a:gd name="T61" fmla="*/ 17 h 50"/>
                  <a:gd name="T62" fmla="*/ 19 w 27"/>
                  <a:gd name="T63" fmla="*/ 17 h 50"/>
                  <a:gd name="T64" fmla="*/ 14 w 27"/>
                  <a:gd name="T65" fmla="*/ 10 h 50"/>
                  <a:gd name="T66" fmla="*/ 14 w 27"/>
                  <a:gd name="T67" fmla="*/ 10 h 50"/>
                  <a:gd name="T68" fmla="*/ 14 w 27"/>
                  <a:gd name="T69" fmla="*/ 10 h 50"/>
                  <a:gd name="T70" fmla="*/ 14 w 27"/>
                  <a:gd name="T71" fmla="*/ 10 h 50"/>
                  <a:gd name="T72" fmla="*/ 11 w 27"/>
                  <a:gd name="T73" fmla="*/ 9 h 50"/>
                  <a:gd name="T74" fmla="*/ 7 w 27"/>
                  <a:gd name="T75" fmla="*/ 10 h 50"/>
                  <a:gd name="T76" fmla="*/ 2 w 27"/>
                  <a:gd name="T77" fmla="*/ 12 h 50"/>
                  <a:gd name="T78" fmla="*/ 1 w 27"/>
                  <a:gd name="T79" fmla="*/ 14 h 50"/>
                  <a:gd name="T80" fmla="*/ 0 w 27"/>
                  <a:gd name="T81" fmla="*/ 22 h 50"/>
                  <a:gd name="T82" fmla="*/ 1 w 27"/>
                  <a:gd name="T83" fmla="*/ 24 h 50"/>
                  <a:gd name="T84" fmla="*/ 4 w 27"/>
                  <a:gd name="T85" fmla="*/ 23 h 50"/>
                  <a:gd name="T86" fmla="*/ 4 w 27"/>
                  <a:gd name="T87" fmla="*/ 1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" h="50">
                    <a:moveTo>
                      <a:pt x="15" y="4"/>
                    </a:moveTo>
                    <a:cubicBezTo>
                      <a:pt x="15" y="2"/>
                      <a:pt x="13" y="0"/>
                      <a:pt x="11" y="0"/>
                    </a:cubicBezTo>
                    <a:cubicBezTo>
                      <a:pt x="9" y="1"/>
                      <a:pt x="7" y="2"/>
                      <a:pt x="8" y="5"/>
                    </a:cubicBezTo>
                    <a:cubicBezTo>
                      <a:pt x="8" y="7"/>
                      <a:pt x="10" y="8"/>
                      <a:pt x="12" y="8"/>
                    </a:cubicBezTo>
                    <a:cubicBezTo>
                      <a:pt x="14" y="8"/>
                      <a:pt x="16" y="6"/>
                      <a:pt x="15" y="4"/>
                    </a:cubicBezTo>
                    <a:close/>
                    <a:moveTo>
                      <a:pt x="4" y="16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4"/>
                      <a:pt x="5" y="25"/>
                      <a:pt x="6" y="26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9"/>
                      <a:pt x="4" y="50"/>
                      <a:pt x="6" y="50"/>
                    </a:cubicBezTo>
                    <a:cubicBezTo>
                      <a:pt x="7" y="50"/>
                      <a:pt x="8" y="49"/>
                      <a:pt x="8" y="48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8"/>
                      <a:pt x="19" y="49"/>
                      <a:pt x="21" y="49"/>
                    </a:cubicBezTo>
                    <a:cubicBezTo>
                      <a:pt x="22" y="49"/>
                      <a:pt x="23" y="48"/>
                      <a:pt x="23" y="4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5"/>
                      <a:pt x="20" y="35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5" y="25"/>
                      <a:pt x="15" y="25"/>
                      <a:pt x="15" y="24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20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5"/>
                      <a:pt x="26" y="25"/>
                      <a:pt x="27" y="24"/>
                    </a:cubicBezTo>
                    <a:cubicBezTo>
                      <a:pt x="27" y="23"/>
                      <a:pt x="27" y="22"/>
                      <a:pt x="26" y="21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9"/>
                      <a:pt x="12" y="9"/>
                      <a:pt x="11" y="9"/>
                    </a:cubicBezTo>
                    <a:cubicBezTo>
                      <a:pt x="9" y="8"/>
                      <a:pt x="8" y="9"/>
                      <a:pt x="7" y="1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0" y="24"/>
                      <a:pt x="1" y="24"/>
                    </a:cubicBezTo>
                    <a:cubicBezTo>
                      <a:pt x="2" y="24"/>
                      <a:pt x="3" y="24"/>
                      <a:pt x="4" y="23"/>
                    </a:cubicBezTo>
                    <a:lnTo>
                      <a:pt x="4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155"/>
              <p:cNvSpPr/>
              <p:nvPr/>
            </p:nvSpPr>
            <p:spPr bwMode="auto">
              <a:xfrm>
                <a:off x="3485" y="1926"/>
                <a:ext cx="47" cy="33"/>
              </a:xfrm>
              <a:custGeom>
                <a:avLst/>
                <a:gdLst>
                  <a:gd name="T0" fmla="*/ 12 w 20"/>
                  <a:gd name="T1" fmla="*/ 2 h 14"/>
                  <a:gd name="T2" fmla="*/ 19 w 20"/>
                  <a:gd name="T3" fmla="*/ 10 h 14"/>
                  <a:gd name="T4" fmla="*/ 17 w 20"/>
                  <a:gd name="T5" fmla="*/ 14 h 14"/>
                  <a:gd name="T6" fmla="*/ 3 w 20"/>
                  <a:gd name="T7" fmla="*/ 14 h 14"/>
                  <a:gd name="T8" fmla="*/ 1 w 20"/>
                  <a:gd name="T9" fmla="*/ 11 h 14"/>
                  <a:gd name="T10" fmla="*/ 8 w 20"/>
                  <a:gd name="T11" fmla="*/ 2 h 14"/>
                  <a:gd name="T12" fmla="*/ 12 w 20"/>
                  <a:gd name="T13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4">
                    <a:moveTo>
                      <a:pt x="12" y="2"/>
                    </a:moveTo>
                    <a:cubicBezTo>
                      <a:pt x="19" y="10"/>
                      <a:pt x="19" y="10"/>
                      <a:pt x="19" y="10"/>
                    </a:cubicBezTo>
                    <a:cubicBezTo>
                      <a:pt x="20" y="12"/>
                      <a:pt x="19" y="14"/>
                      <a:pt x="17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4"/>
                      <a:pt x="0" y="13"/>
                      <a:pt x="1" y="1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0"/>
                      <a:pt x="11" y="0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156"/>
              <p:cNvSpPr/>
              <p:nvPr/>
            </p:nvSpPr>
            <p:spPr bwMode="auto">
              <a:xfrm>
                <a:off x="3485" y="1976"/>
                <a:ext cx="47" cy="33"/>
              </a:xfrm>
              <a:custGeom>
                <a:avLst/>
                <a:gdLst>
                  <a:gd name="T0" fmla="*/ 8 w 20"/>
                  <a:gd name="T1" fmla="*/ 12 h 14"/>
                  <a:gd name="T2" fmla="*/ 1 w 20"/>
                  <a:gd name="T3" fmla="*/ 3 h 14"/>
                  <a:gd name="T4" fmla="*/ 3 w 20"/>
                  <a:gd name="T5" fmla="*/ 0 h 14"/>
                  <a:gd name="T6" fmla="*/ 17 w 20"/>
                  <a:gd name="T7" fmla="*/ 0 h 14"/>
                  <a:gd name="T8" fmla="*/ 19 w 20"/>
                  <a:gd name="T9" fmla="*/ 3 h 14"/>
                  <a:gd name="T10" fmla="*/ 12 w 20"/>
                  <a:gd name="T11" fmla="*/ 12 h 14"/>
                  <a:gd name="T12" fmla="*/ 8 w 20"/>
                  <a:gd name="T1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4">
                    <a:moveTo>
                      <a:pt x="8" y="1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19" y="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1" y="14"/>
                      <a:pt x="9" y="14"/>
                      <a:pt x="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157"/>
              <p:cNvSpPr/>
              <p:nvPr/>
            </p:nvSpPr>
            <p:spPr bwMode="auto">
              <a:xfrm>
                <a:off x="3904" y="1907"/>
                <a:ext cx="43" cy="62"/>
              </a:xfrm>
              <a:custGeom>
                <a:avLst/>
                <a:gdLst>
                  <a:gd name="T0" fmla="*/ 16 w 18"/>
                  <a:gd name="T1" fmla="*/ 0 h 26"/>
                  <a:gd name="T2" fmla="*/ 2 w 18"/>
                  <a:gd name="T3" fmla="*/ 0 h 26"/>
                  <a:gd name="T4" fmla="*/ 0 w 18"/>
                  <a:gd name="T5" fmla="*/ 2 h 26"/>
                  <a:gd name="T6" fmla="*/ 0 w 18"/>
                  <a:gd name="T7" fmla="*/ 6 h 26"/>
                  <a:gd name="T8" fmla="*/ 2 w 18"/>
                  <a:gd name="T9" fmla="*/ 9 h 26"/>
                  <a:gd name="T10" fmla="*/ 7 w 18"/>
                  <a:gd name="T11" fmla="*/ 9 h 26"/>
                  <a:gd name="T12" fmla="*/ 7 w 18"/>
                  <a:gd name="T13" fmla="*/ 24 h 26"/>
                  <a:gd name="T14" fmla="*/ 9 w 18"/>
                  <a:gd name="T15" fmla="*/ 26 h 26"/>
                  <a:gd name="T16" fmla="*/ 9 w 18"/>
                  <a:gd name="T17" fmla="*/ 26 h 26"/>
                  <a:gd name="T18" fmla="*/ 11 w 18"/>
                  <a:gd name="T19" fmla="*/ 24 h 26"/>
                  <a:gd name="T20" fmla="*/ 11 w 18"/>
                  <a:gd name="T21" fmla="*/ 9 h 26"/>
                  <a:gd name="T22" fmla="*/ 16 w 18"/>
                  <a:gd name="T23" fmla="*/ 9 h 26"/>
                  <a:gd name="T24" fmla="*/ 18 w 18"/>
                  <a:gd name="T25" fmla="*/ 6 h 26"/>
                  <a:gd name="T26" fmla="*/ 18 w 18"/>
                  <a:gd name="T27" fmla="*/ 2 h 26"/>
                  <a:gd name="T28" fmla="*/ 16 w 18"/>
                  <a:gd name="T2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26">
                    <a:moveTo>
                      <a:pt x="1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1" y="9"/>
                      <a:pt x="2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1" y="25"/>
                      <a:pt x="11" y="24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9"/>
                      <a:pt x="18" y="8"/>
                      <a:pt x="18" y="6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158"/>
              <p:cNvSpPr/>
              <p:nvPr/>
            </p:nvSpPr>
            <p:spPr bwMode="auto">
              <a:xfrm>
                <a:off x="3530" y="1921"/>
                <a:ext cx="42" cy="62"/>
              </a:xfrm>
              <a:custGeom>
                <a:avLst/>
                <a:gdLst>
                  <a:gd name="T0" fmla="*/ 16 w 18"/>
                  <a:gd name="T1" fmla="*/ 0 h 26"/>
                  <a:gd name="T2" fmla="*/ 2 w 18"/>
                  <a:gd name="T3" fmla="*/ 0 h 26"/>
                  <a:gd name="T4" fmla="*/ 0 w 18"/>
                  <a:gd name="T5" fmla="*/ 2 h 26"/>
                  <a:gd name="T6" fmla="*/ 0 w 18"/>
                  <a:gd name="T7" fmla="*/ 6 h 26"/>
                  <a:gd name="T8" fmla="*/ 2 w 18"/>
                  <a:gd name="T9" fmla="*/ 9 h 26"/>
                  <a:gd name="T10" fmla="*/ 7 w 18"/>
                  <a:gd name="T11" fmla="*/ 9 h 26"/>
                  <a:gd name="T12" fmla="*/ 7 w 18"/>
                  <a:gd name="T13" fmla="*/ 24 h 26"/>
                  <a:gd name="T14" fmla="*/ 9 w 18"/>
                  <a:gd name="T15" fmla="*/ 26 h 26"/>
                  <a:gd name="T16" fmla="*/ 9 w 18"/>
                  <a:gd name="T17" fmla="*/ 26 h 26"/>
                  <a:gd name="T18" fmla="*/ 11 w 18"/>
                  <a:gd name="T19" fmla="*/ 24 h 26"/>
                  <a:gd name="T20" fmla="*/ 11 w 18"/>
                  <a:gd name="T21" fmla="*/ 9 h 26"/>
                  <a:gd name="T22" fmla="*/ 16 w 18"/>
                  <a:gd name="T23" fmla="*/ 9 h 26"/>
                  <a:gd name="T24" fmla="*/ 18 w 18"/>
                  <a:gd name="T25" fmla="*/ 6 h 26"/>
                  <a:gd name="T26" fmla="*/ 18 w 18"/>
                  <a:gd name="T27" fmla="*/ 2 h 26"/>
                  <a:gd name="T28" fmla="*/ 16 w 18"/>
                  <a:gd name="T2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26">
                    <a:moveTo>
                      <a:pt x="1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1" y="9"/>
                      <a:pt x="2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1" y="25"/>
                      <a:pt x="11" y="24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9"/>
                      <a:pt x="18" y="8"/>
                      <a:pt x="18" y="6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159"/>
              <p:cNvSpPr/>
              <p:nvPr/>
            </p:nvSpPr>
            <p:spPr bwMode="auto">
              <a:xfrm>
                <a:off x="4150" y="2690"/>
                <a:ext cx="43" cy="62"/>
              </a:xfrm>
              <a:custGeom>
                <a:avLst/>
                <a:gdLst>
                  <a:gd name="T0" fmla="*/ 16 w 18"/>
                  <a:gd name="T1" fmla="*/ 0 h 26"/>
                  <a:gd name="T2" fmla="*/ 2 w 18"/>
                  <a:gd name="T3" fmla="*/ 0 h 26"/>
                  <a:gd name="T4" fmla="*/ 0 w 18"/>
                  <a:gd name="T5" fmla="*/ 2 h 26"/>
                  <a:gd name="T6" fmla="*/ 0 w 18"/>
                  <a:gd name="T7" fmla="*/ 7 h 26"/>
                  <a:gd name="T8" fmla="*/ 2 w 18"/>
                  <a:gd name="T9" fmla="*/ 9 h 26"/>
                  <a:gd name="T10" fmla="*/ 7 w 18"/>
                  <a:gd name="T11" fmla="*/ 9 h 26"/>
                  <a:gd name="T12" fmla="*/ 7 w 18"/>
                  <a:gd name="T13" fmla="*/ 24 h 26"/>
                  <a:gd name="T14" fmla="*/ 8 w 18"/>
                  <a:gd name="T15" fmla="*/ 26 h 26"/>
                  <a:gd name="T16" fmla="*/ 9 w 18"/>
                  <a:gd name="T17" fmla="*/ 26 h 26"/>
                  <a:gd name="T18" fmla="*/ 11 w 18"/>
                  <a:gd name="T19" fmla="*/ 24 h 26"/>
                  <a:gd name="T20" fmla="*/ 11 w 18"/>
                  <a:gd name="T21" fmla="*/ 9 h 26"/>
                  <a:gd name="T22" fmla="*/ 16 w 18"/>
                  <a:gd name="T23" fmla="*/ 9 h 26"/>
                  <a:gd name="T24" fmla="*/ 18 w 18"/>
                  <a:gd name="T25" fmla="*/ 7 h 26"/>
                  <a:gd name="T26" fmla="*/ 18 w 18"/>
                  <a:gd name="T27" fmla="*/ 3 h 26"/>
                  <a:gd name="T28" fmla="*/ 16 w 18"/>
                  <a:gd name="T2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26">
                    <a:moveTo>
                      <a:pt x="1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1" y="9"/>
                      <a:pt x="2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8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1" y="25"/>
                      <a:pt x="11" y="24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9"/>
                      <a:pt x="18" y="8"/>
                      <a:pt x="18" y="7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1"/>
                      <a:pt x="17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160"/>
              <p:cNvSpPr>
                <a:spLocks noEditPoints="1"/>
              </p:cNvSpPr>
              <p:nvPr/>
            </p:nvSpPr>
            <p:spPr bwMode="auto">
              <a:xfrm>
                <a:off x="3769" y="1879"/>
                <a:ext cx="135" cy="130"/>
              </a:xfrm>
              <a:custGeom>
                <a:avLst/>
                <a:gdLst>
                  <a:gd name="T0" fmla="*/ 54 w 57"/>
                  <a:gd name="T1" fmla="*/ 22 h 55"/>
                  <a:gd name="T2" fmla="*/ 53 w 57"/>
                  <a:gd name="T3" fmla="*/ 21 h 55"/>
                  <a:gd name="T4" fmla="*/ 53 w 57"/>
                  <a:gd name="T5" fmla="*/ 4 h 55"/>
                  <a:gd name="T6" fmla="*/ 50 w 57"/>
                  <a:gd name="T7" fmla="*/ 1 h 55"/>
                  <a:gd name="T8" fmla="*/ 41 w 57"/>
                  <a:gd name="T9" fmla="*/ 1 h 55"/>
                  <a:gd name="T10" fmla="*/ 38 w 57"/>
                  <a:gd name="T11" fmla="*/ 4 h 55"/>
                  <a:gd name="T12" fmla="*/ 38 w 57"/>
                  <a:gd name="T13" fmla="*/ 7 h 55"/>
                  <a:gd name="T14" fmla="*/ 34 w 57"/>
                  <a:gd name="T15" fmla="*/ 3 h 55"/>
                  <a:gd name="T16" fmla="*/ 23 w 57"/>
                  <a:gd name="T17" fmla="*/ 3 h 55"/>
                  <a:gd name="T18" fmla="*/ 3 w 57"/>
                  <a:gd name="T19" fmla="*/ 22 h 55"/>
                  <a:gd name="T20" fmla="*/ 5 w 57"/>
                  <a:gd name="T21" fmla="*/ 27 h 55"/>
                  <a:gd name="T22" fmla="*/ 5 w 57"/>
                  <a:gd name="T23" fmla="*/ 52 h 55"/>
                  <a:gd name="T24" fmla="*/ 7 w 57"/>
                  <a:gd name="T25" fmla="*/ 55 h 55"/>
                  <a:gd name="T26" fmla="*/ 50 w 57"/>
                  <a:gd name="T27" fmla="*/ 55 h 55"/>
                  <a:gd name="T28" fmla="*/ 53 w 57"/>
                  <a:gd name="T29" fmla="*/ 52 h 55"/>
                  <a:gd name="T30" fmla="*/ 53 w 57"/>
                  <a:gd name="T31" fmla="*/ 27 h 55"/>
                  <a:gd name="T32" fmla="*/ 54 w 57"/>
                  <a:gd name="T33" fmla="*/ 22 h 55"/>
                  <a:gd name="T34" fmla="*/ 25 w 57"/>
                  <a:gd name="T35" fmla="*/ 50 h 55"/>
                  <a:gd name="T36" fmla="*/ 10 w 57"/>
                  <a:gd name="T37" fmla="*/ 50 h 55"/>
                  <a:gd name="T38" fmla="*/ 10 w 57"/>
                  <a:gd name="T39" fmla="*/ 34 h 55"/>
                  <a:gd name="T40" fmla="*/ 13 w 57"/>
                  <a:gd name="T41" fmla="*/ 31 h 55"/>
                  <a:gd name="T42" fmla="*/ 22 w 57"/>
                  <a:gd name="T43" fmla="*/ 31 h 55"/>
                  <a:gd name="T44" fmla="*/ 25 w 57"/>
                  <a:gd name="T45" fmla="*/ 34 h 55"/>
                  <a:gd name="T46" fmla="*/ 25 w 57"/>
                  <a:gd name="T47" fmla="*/ 50 h 55"/>
                  <a:gd name="T48" fmla="*/ 38 w 57"/>
                  <a:gd name="T49" fmla="*/ 45 h 55"/>
                  <a:gd name="T50" fmla="*/ 35 w 57"/>
                  <a:gd name="T51" fmla="*/ 45 h 55"/>
                  <a:gd name="T52" fmla="*/ 32 w 57"/>
                  <a:gd name="T53" fmla="*/ 42 h 55"/>
                  <a:gd name="T54" fmla="*/ 32 w 57"/>
                  <a:gd name="T55" fmla="*/ 40 h 55"/>
                  <a:gd name="T56" fmla="*/ 38 w 57"/>
                  <a:gd name="T57" fmla="*/ 40 h 55"/>
                  <a:gd name="T58" fmla="*/ 38 w 57"/>
                  <a:gd name="T59" fmla="*/ 45 h 55"/>
                  <a:gd name="T60" fmla="*/ 38 w 57"/>
                  <a:gd name="T61" fmla="*/ 37 h 55"/>
                  <a:gd name="T62" fmla="*/ 32 w 57"/>
                  <a:gd name="T63" fmla="*/ 37 h 55"/>
                  <a:gd name="T64" fmla="*/ 32 w 57"/>
                  <a:gd name="T65" fmla="*/ 34 h 55"/>
                  <a:gd name="T66" fmla="*/ 35 w 57"/>
                  <a:gd name="T67" fmla="*/ 31 h 55"/>
                  <a:gd name="T68" fmla="*/ 38 w 57"/>
                  <a:gd name="T69" fmla="*/ 31 h 55"/>
                  <a:gd name="T70" fmla="*/ 38 w 57"/>
                  <a:gd name="T71" fmla="*/ 37 h 55"/>
                  <a:gd name="T72" fmla="*/ 47 w 57"/>
                  <a:gd name="T73" fmla="*/ 42 h 55"/>
                  <a:gd name="T74" fmla="*/ 44 w 57"/>
                  <a:gd name="T75" fmla="*/ 45 h 55"/>
                  <a:gd name="T76" fmla="*/ 41 w 57"/>
                  <a:gd name="T77" fmla="*/ 45 h 55"/>
                  <a:gd name="T78" fmla="*/ 41 w 57"/>
                  <a:gd name="T79" fmla="*/ 40 h 55"/>
                  <a:gd name="T80" fmla="*/ 47 w 57"/>
                  <a:gd name="T81" fmla="*/ 40 h 55"/>
                  <a:gd name="T82" fmla="*/ 47 w 57"/>
                  <a:gd name="T83" fmla="*/ 42 h 55"/>
                  <a:gd name="T84" fmla="*/ 47 w 57"/>
                  <a:gd name="T85" fmla="*/ 37 h 55"/>
                  <a:gd name="T86" fmla="*/ 41 w 57"/>
                  <a:gd name="T87" fmla="*/ 37 h 55"/>
                  <a:gd name="T88" fmla="*/ 41 w 57"/>
                  <a:gd name="T89" fmla="*/ 31 h 55"/>
                  <a:gd name="T90" fmla="*/ 44 w 57"/>
                  <a:gd name="T91" fmla="*/ 31 h 55"/>
                  <a:gd name="T92" fmla="*/ 47 w 57"/>
                  <a:gd name="T93" fmla="*/ 34 h 55"/>
                  <a:gd name="T94" fmla="*/ 47 w 57"/>
                  <a:gd name="T95" fmla="*/ 3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7" h="55">
                    <a:moveTo>
                      <a:pt x="54" y="22"/>
                    </a:move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53" y="2"/>
                      <a:pt x="51" y="1"/>
                      <a:pt x="5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9" y="1"/>
                      <a:pt x="38" y="2"/>
                      <a:pt x="38" y="4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1" y="0"/>
                      <a:pt x="26" y="0"/>
                      <a:pt x="23" y="3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0" y="25"/>
                      <a:pt x="1" y="27"/>
                      <a:pt x="5" y="27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3"/>
                      <a:pt x="6" y="55"/>
                      <a:pt x="7" y="55"/>
                    </a:cubicBezTo>
                    <a:cubicBezTo>
                      <a:pt x="50" y="55"/>
                      <a:pt x="50" y="55"/>
                      <a:pt x="50" y="55"/>
                    </a:cubicBezTo>
                    <a:cubicBezTo>
                      <a:pt x="52" y="55"/>
                      <a:pt x="53" y="53"/>
                      <a:pt x="53" y="52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6" y="27"/>
                      <a:pt x="57" y="25"/>
                      <a:pt x="54" y="22"/>
                    </a:cubicBezTo>
                    <a:close/>
                    <a:moveTo>
                      <a:pt x="25" y="50"/>
                    </a:move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3"/>
                      <a:pt x="12" y="31"/>
                      <a:pt x="13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3" y="31"/>
                      <a:pt x="25" y="33"/>
                      <a:pt x="25" y="34"/>
                    </a:cubicBezTo>
                    <a:lnTo>
                      <a:pt x="25" y="50"/>
                    </a:lnTo>
                    <a:close/>
                    <a:moveTo>
                      <a:pt x="38" y="45"/>
                    </a:moveTo>
                    <a:cubicBezTo>
                      <a:pt x="35" y="45"/>
                      <a:pt x="35" y="45"/>
                      <a:pt x="35" y="45"/>
                    </a:cubicBezTo>
                    <a:cubicBezTo>
                      <a:pt x="33" y="45"/>
                      <a:pt x="32" y="44"/>
                      <a:pt x="32" y="42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8" y="40"/>
                      <a:pt x="38" y="40"/>
                      <a:pt x="38" y="40"/>
                    </a:cubicBezTo>
                    <a:lnTo>
                      <a:pt x="38" y="45"/>
                    </a:lnTo>
                    <a:close/>
                    <a:moveTo>
                      <a:pt x="38" y="37"/>
                    </a:move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3"/>
                      <a:pt x="33" y="31"/>
                      <a:pt x="35" y="31"/>
                    </a:cubicBezTo>
                    <a:cubicBezTo>
                      <a:pt x="38" y="31"/>
                      <a:pt x="38" y="31"/>
                      <a:pt x="38" y="31"/>
                    </a:cubicBezTo>
                    <a:lnTo>
                      <a:pt x="38" y="37"/>
                    </a:lnTo>
                    <a:close/>
                    <a:moveTo>
                      <a:pt x="47" y="42"/>
                    </a:moveTo>
                    <a:cubicBezTo>
                      <a:pt x="47" y="44"/>
                      <a:pt x="45" y="45"/>
                      <a:pt x="44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7" y="40"/>
                      <a:pt x="47" y="40"/>
                      <a:pt x="47" y="40"/>
                    </a:cubicBezTo>
                    <a:lnTo>
                      <a:pt x="47" y="42"/>
                    </a:lnTo>
                    <a:close/>
                    <a:moveTo>
                      <a:pt x="47" y="37"/>
                    </a:move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45" y="31"/>
                      <a:pt x="47" y="33"/>
                      <a:pt x="47" y="34"/>
                    </a:cubicBezTo>
                    <a:lnTo>
                      <a:pt x="47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161"/>
              <p:cNvSpPr>
                <a:spLocks noEditPoints="1"/>
              </p:cNvSpPr>
              <p:nvPr/>
            </p:nvSpPr>
            <p:spPr bwMode="auto">
              <a:xfrm>
                <a:off x="3909" y="1808"/>
                <a:ext cx="16" cy="35"/>
              </a:xfrm>
              <a:custGeom>
                <a:avLst/>
                <a:gdLst>
                  <a:gd name="T0" fmla="*/ 0 w 7"/>
                  <a:gd name="T1" fmla="*/ 6 h 15"/>
                  <a:gd name="T2" fmla="*/ 1 w 7"/>
                  <a:gd name="T3" fmla="*/ 7 h 15"/>
                  <a:gd name="T4" fmla="*/ 2 w 7"/>
                  <a:gd name="T5" fmla="*/ 7 h 15"/>
                  <a:gd name="T6" fmla="*/ 2 w 7"/>
                  <a:gd name="T7" fmla="*/ 7 h 15"/>
                  <a:gd name="T8" fmla="*/ 2 w 7"/>
                  <a:gd name="T9" fmla="*/ 11 h 15"/>
                  <a:gd name="T10" fmla="*/ 1 w 7"/>
                  <a:gd name="T11" fmla="*/ 11 h 15"/>
                  <a:gd name="T12" fmla="*/ 0 w 7"/>
                  <a:gd name="T13" fmla="*/ 10 h 15"/>
                  <a:gd name="T14" fmla="*/ 0 w 7"/>
                  <a:gd name="T15" fmla="*/ 11 h 15"/>
                  <a:gd name="T16" fmla="*/ 0 w 7"/>
                  <a:gd name="T17" fmla="*/ 11 h 15"/>
                  <a:gd name="T18" fmla="*/ 0 w 7"/>
                  <a:gd name="T19" fmla="*/ 12 h 15"/>
                  <a:gd name="T20" fmla="*/ 0 w 7"/>
                  <a:gd name="T21" fmla="*/ 12 h 15"/>
                  <a:gd name="T22" fmla="*/ 1 w 7"/>
                  <a:gd name="T23" fmla="*/ 13 h 15"/>
                  <a:gd name="T24" fmla="*/ 2 w 7"/>
                  <a:gd name="T25" fmla="*/ 13 h 15"/>
                  <a:gd name="T26" fmla="*/ 2 w 7"/>
                  <a:gd name="T27" fmla="*/ 14 h 15"/>
                  <a:gd name="T28" fmla="*/ 3 w 7"/>
                  <a:gd name="T29" fmla="*/ 15 h 15"/>
                  <a:gd name="T30" fmla="*/ 3 w 7"/>
                  <a:gd name="T31" fmla="*/ 14 h 15"/>
                  <a:gd name="T32" fmla="*/ 3 w 7"/>
                  <a:gd name="T33" fmla="*/ 13 h 15"/>
                  <a:gd name="T34" fmla="*/ 4 w 7"/>
                  <a:gd name="T35" fmla="*/ 13 h 15"/>
                  <a:gd name="T36" fmla="*/ 4 w 7"/>
                  <a:gd name="T37" fmla="*/ 14 h 15"/>
                  <a:gd name="T38" fmla="*/ 5 w 7"/>
                  <a:gd name="T39" fmla="*/ 15 h 15"/>
                  <a:gd name="T40" fmla="*/ 5 w 7"/>
                  <a:gd name="T41" fmla="*/ 14 h 15"/>
                  <a:gd name="T42" fmla="*/ 5 w 7"/>
                  <a:gd name="T43" fmla="*/ 12 h 15"/>
                  <a:gd name="T44" fmla="*/ 6 w 7"/>
                  <a:gd name="T45" fmla="*/ 12 h 15"/>
                  <a:gd name="T46" fmla="*/ 7 w 7"/>
                  <a:gd name="T47" fmla="*/ 11 h 15"/>
                  <a:gd name="T48" fmla="*/ 7 w 7"/>
                  <a:gd name="T49" fmla="*/ 10 h 15"/>
                  <a:gd name="T50" fmla="*/ 6 w 7"/>
                  <a:gd name="T51" fmla="*/ 8 h 15"/>
                  <a:gd name="T52" fmla="*/ 5 w 7"/>
                  <a:gd name="T53" fmla="*/ 7 h 15"/>
                  <a:gd name="T54" fmla="*/ 5 w 7"/>
                  <a:gd name="T55" fmla="*/ 3 h 15"/>
                  <a:gd name="T56" fmla="*/ 5 w 7"/>
                  <a:gd name="T57" fmla="*/ 3 h 15"/>
                  <a:gd name="T58" fmla="*/ 6 w 7"/>
                  <a:gd name="T59" fmla="*/ 4 h 15"/>
                  <a:gd name="T60" fmla="*/ 6 w 7"/>
                  <a:gd name="T61" fmla="*/ 3 h 15"/>
                  <a:gd name="T62" fmla="*/ 7 w 7"/>
                  <a:gd name="T63" fmla="*/ 3 h 15"/>
                  <a:gd name="T64" fmla="*/ 7 w 7"/>
                  <a:gd name="T65" fmla="*/ 2 h 15"/>
                  <a:gd name="T66" fmla="*/ 7 w 7"/>
                  <a:gd name="T67" fmla="*/ 2 h 15"/>
                  <a:gd name="T68" fmla="*/ 6 w 7"/>
                  <a:gd name="T69" fmla="*/ 2 h 15"/>
                  <a:gd name="T70" fmla="*/ 6 w 7"/>
                  <a:gd name="T71" fmla="*/ 2 h 15"/>
                  <a:gd name="T72" fmla="*/ 5 w 7"/>
                  <a:gd name="T73" fmla="*/ 2 h 15"/>
                  <a:gd name="T74" fmla="*/ 5 w 7"/>
                  <a:gd name="T75" fmla="*/ 0 h 15"/>
                  <a:gd name="T76" fmla="*/ 5 w 7"/>
                  <a:gd name="T77" fmla="*/ 0 h 15"/>
                  <a:gd name="T78" fmla="*/ 4 w 7"/>
                  <a:gd name="T79" fmla="*/ 0 h 15"/>
                  <a:gd name="T80" fmla="*/ 4 w 7"/>
                  <a:gd name="T81" fmla="*/ 2 h 15"/>
                  <a:gd name="T82" fmla="*/ 4 w 7"/>
                  <a:gd name="T83" fmla="*/ 2 h 15"/>
                  <a:gd name="T84" fmla="*/ 3 w 7"/>
                  <a:gd name="T85" fmla="*/ 2 h 15"/>
                  <a:gd name="T86" fmla="*/ 3 w 7"/>
                  <a:gd name="T87" fmla="*/ 0 h 15"/>
                  <a:gd name="T88" fmla="*/ 3 w 7"/>
                  <a:gd name="T89" fmla="*/ 0 h 15"/>
                  <a:gd name="T90" fmla="*/ 2 w 7"/>
                  <a:gd name="T91" fmla="*/ 0 h 15"/>
                  <a:gd name="T92" fmla="*/ 2 w 7"/>
                  <a:gd name="T93" fmla="*/ 2 h 15"/>
                  <a:gd name="T94" fmla="*/ 1 w 7"/>
                  <a:gd name="T95" fmla="*/ 2 h 15"/>
                  <a:gd name="T96" fmla="*/ 0 w 7"/>
                  <a:gd name="T97" fmla="*/ 3 h 15"/>
                  <a:gd name="T98" fmla="*/ 0 w 7"/>
                  <a:gd name="T99" fmla="*/ 5 h 15"/>
                  <a:gd name="T100" fmla="*/ 0 w 7"/>
                  <a:gd name="T101" fmla="*/ 6 h 15"/>
                  <a:gd name="T102" fmla="*/ 4 w 7"/>
                  <a:gd name="T103" fmla="*/ 8 h 15"/>
                  <a:gd name="T104" fmla="*/ 4 w 7"/>
                  <a:gd name="T105" fmla="*/ 11 h 15"/>
                  <a:gd name="T106" fmla="*/ 3 w 7"/>
                  <a:gd name="T107" fmla="*/ 11 h 15"/>
                  <a:gd name="T108" fmla="*/ 3 w 7"/>
                  <a:gd name="T109" fmla="*/ 8 h 15"/>
                  <a:gd name="T110" fmla="*/ 4 w 7"/>
                  <a:gd name="T111" fmla="*/ 8 h 15"/>
                  <a:gd name="T112" fmla="*/ 4 w 7"/>
                  <a:gd name="T113" fmla="*/ 3 h 15"/>
                  <a:gd name="T114" fmla="*/ 4 w 7"/>
                  <a:gd name="T115" fmla="*/ 6 h 15"/>
                  <a:gd name="T116" fmla="*/ 3 w 7"/>
                  <a:gd name="T117" fmla="*/ 6 h 15"/>
                  <a:gd name="T118" fmla="*/ 3 w 7"/>
                  <a:gd name="T119" fmla="*/ 3 h 15"/>
                  <a:gd name="T120" fmla="*/ 4 w 7"/>
                  <a:gd name="T121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" h="15">
                    <a:moveTo>
                      <a:pt x="0" y="6"/>
                    </a:moveTo>
                    <a:cubicBezTo>
                      <a:pt x="0" y="6"/>
                      <a:pt x="1" y="6"/>
                      <a:pt x="1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1" y="11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1" y="13"/>
                    </a:cubicBezTo>
                    <a:cubicBezTo>
                      <a:pt x="1" y="13"/>
                      <a:pt x="2" y="13"/>
                      <a:pt x="2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3" y="15"/>
                    </a:cubicBezTo>
                    <a:cubicBezTo>
                      <a:pt x="3" y="15"/>
                      <a:pt x="3" y="15"/>
                      <a:pt x="3" y="14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4" y="13"/>
                      <a:pt x="4" y="13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5"/>
                      <a:pt x="4" y="15"/>
                      <a:pt x="5" y="15"/>
                    </a:cubicBezTo>
                    <a:cubicBezTo>
                      <a:pt x="5" y="15"/>
                      <a:pt x="5" y="15"/>
                      <a:pt x="5" y="14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6" y="12"/>
                      <a:pt x="7" y="12"/>
                      <a:pt x="7" y="11"/>
                    </a:cubicBezTo>
                    <a:cubicBezTo>
                      <a:pt x="7" y="11"/>
                      <a:pt x="7" y="10"/>
                      <a:pt x="7" y="10"/>
                    </a:cubicBezTo>
                    <a:cubicBezTo>
                      <a:pt x="7" y="9"/>
                      <a:pt x="7" y="8"/>
                      <a:pt x="6" y="8"/>
                    </a:cubicBezTo>
                    <a:cubicBezTo>
                      <a:pt x="6" y="7"/>
                      <a:pt x="6" y="7"/>
                      <a:pt x="5" y="7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lose/>
                    <a:moveTo>
                      <a:pt x="4" y="8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3" y="11"/>
                      <a:pt x="3" y="11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lose/>
                    <a:moveTo>
                      <a:pt x="4" y="3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162"/>
              <p:cNvSpPr>
                <a:spLocks noEditPoints="1"/>
              </p:cNvSpPr>
              <p:nvPr/>
            </p:nvSpPr>
            <p:spPr bwMode="auto">
              <a:xfrm>
                <a:off x="3880" y="1789"/>
                <a:ext cx="71" cy="106"/>
              </a:xfrm>
              <a:custGeom>
                <a:avLst/>
                <a:gdLst>
                  <a:gd name="T0" fmla="*/ 11 w 30"/>
                  <a:gd name="T1" fmla="*/ 30 h 45"/>
                  <a:gd name="T2" fmla="*/ 11 w 30"/>
                  <a:gd name="T3" fmla="*/ 43 h 45"/>
                  <a:gd name="T4" fmla="*/ 14 w 30"/>
                  <a:gd name="T5" fmla="*/ 45 h 45"/>
                  <a:gd name="T6" fmla="*/ 17 w 30"/>
                  <a:gd name="T7" fmla="*/ 45 h 45"/>
                  <a:gd name="T8" fmla="*/ 20 w 30"/>
                  <a:gd name="T9" fmla="*/ 43 h 45"/>
                  <a:gd name="T10" fmla="*/ 20 w 30"/>
                  <a:gd name="T11" fmla="*/ 30 h 45"/>
                  <a:gd name="T12" fmla="*/ 30 w 30"/>
                  <a:gd name="T13" fmla="*/ 15 h 45"/>
                  <a:gd name="T14" fmla="*/ 15 w 30"/>
                  <a:gd name="T15" fmla="*/ 0 h 45"/>
                  <a:gd name="T16" fmla="*/ 0 w 30"/>
                  <a:gd name="T17" fmla="*/ 15 h 45"/>
                  <a:gd name="T18" fmla="*/ 11 w 30"/>
                  <a:gd name="T19" fmla="*/ 30 h 45"/>
                  <a:gd name="T20" fmla="*/ 15 w 30"/>
                  <a:gd name="T21" fmla="*/ 5 h 45"/>
                  <a:gd name="T22" fmla="*/ 26 w 30"/>
                  <a:gd name="T23" fmla="*/ 15 h 45"/>
                  <a:gd name="T24" fmla="*/ 16 w 30"/>
                  <a:gd name="T25" fmla="*/ 26 h 45"/>
                  <a:gd name="T26" fmla="*/ 5 w 30"/>
                  <a:gd name="T27" fmla="*/ 15 h 45"/>
                  <a:gd name="T28" fmla="*/ 15 w 30"/>
                  <a:gd name="T29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45">
                    <a:moveTo>
                      <a:pt x="11" y="30"/>
                    </a:move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4"/>
                      <a:pt x="13" y="45"/>
                      <a:pt x="14" y="45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9" y="45"/>
                      <a:pt x="20" y="44"/>
                      <a:pt x="20" y="43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6" y="28"/>
                      <a:pt x="30" y="22"/>
                      <a:pt x="30" y="15"/>
                    </a:cubicBezTo>
                    <a:cubicBezTo>
                      <a:pt x="30" y="7"/>
                      <a:pt x="24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1" y="22"/>
                      <a:pt x="5" y="28"/>
                      <a:pt x="11" y="30"/>
                    </a:cubicBezTo>
                    <a:close/>
                    <a:moveTo>
                      <a:pt x="15" y="5"/>
                    </a:moveTo>
                    <a:cubicBezTo>
                      <a:pt x="21" y="5"/>
                      <a:pt x="26" y="9"/>
                      <a:pt x="26" y="15"/>
                    </a:cubicBezTo>
                    <a:cubicBezTo>
                      <a:pt x="26" y="21"/>
                      <a:pt x="21" y="26"/>
                      <a:pt x="16" y="26"/>
                    </a:cubicBezTo>
                    <a:cubicBezTo>
                      <a:pt x="10" y="26"/>
                      <a:pt x="5" y="21"/>
                      <a:pt x="5" y="15"/>
                    </a:cubicBezTo>
                    <a:cubicBezTo>
                      <a:pt x="5" y="10"/>
                      <a:pt x="9" y="5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163"/>
              <p:cNvSpPr>
                <a:spLocks noEditPoints="1"/>
              </p:cNvSpPr>
              <p:nvPr/>
            </p:nvSpPr>
            <p:spPr bwMode="auto">
              <a:xfrm>
                <a:off x="3705" y="1912"/>
                <a:ext cx="62" cy="95"/>
              </a:xfrm>
              <a:custGeom>
                <a:avLst/>
                <a:gdLst>
                  <a:gd name="T0" fmla="*/ 20 w 26"/>
                  <a:gd name="T1" fmla="*/ 0 h 40"/>
                  <a:gd name="T2" fmla="*/ 6 w 26"/>
                  <a:gd name="T3" fmla="*/ 0 h 40"/>
                  <a:gd name="T4" fmla="*/ 0 w 26"/>
                  <a:gd name="T5" fmla="*/ 6 h 40"/>
                  <a:gd name="T6" fmla="*/ 0 w 26"/>
                  <a:gd name="T7" fmla="*/ 34 h 40"/>
                  <a:gd name="T8" fmla="*/ 6 w 26"/>
                  <a:gd name="T9" fmla="*/ 40 h 40"/>
                  <a:gd name="T10" fmla="*/ 20 w 26"/>
                  <a:gd name="T11" fmla="*/ 40 h 40"/>
                  <a:gd name="T12" fmla="*/ 26 w 26"/>
                  <a:gd name="T13" fmla="*/ 34 h 40"/>
                  <a:gd name="T14" fmla="*/ 26 w 26"/>
                  <a:gd name="T15" fmla="*/ 6 h 40"/>
                  <a:gd name="T16" fmla="*/ 20 w 26"/>
                  <a:gd name="T17" fmla="*/ 0 h 40"/>
                  <a:gd name="T18" fmla="*/ 23 w 26"/>
                  <a:gd name="T19" fmla="*/ 34 h 40"/>
                  <a:gd name="T20" fmla="*/ 20 w 26"/>
                  <a:gd name="T21" fmla="*/ 37 h 40"/>
                  <a:gd name="T22" fmla="*/ 6 w 26"/>
                  <a:gd name="T23" fmla="*/ 37 h 40"/>
                  <a:gd name="T24" fmla="*/ 2 w 26"/>
                  <a:gd name="T25" fmla="*/ 34 h 40"/>
                  <a:gd name="T26" fmla="*/ 2 w 26"/>
                  <a:gd name="T27" fmla="*/ 6 h 40"/>
                  <a:gd name="T28" fmla="*/ 6 w 26"/>
                  <a:gd name="T29" fmla="*/ 2 h 40"/>
                  <a:gd name="T30" fmla="*/ 20 w 26"/>
                  <a:gd name="T31" fmla="*/ 2 h 40"/>
                  <a:gd name="T32" fmla="*/ 23 w 26"/>
                  <a:gd name="T33" fmla="*/ 6 h 40"/>
                  <a:gd name="T34" fmla="*/ 23 w 26"/>
                  <a:gd name="T35" fmla="*/ 3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40">
                    <a:moveTo>
                      <a:pt x="2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3" y="40"/>
                      <a:pt x="26" y="37"/>
                      <a:pt x="26" y="34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2"/>
                      <a:pt x="23" y="0"/>
                      <a:pt x="20" y="0"/>
                    </a:cubicBezTo>
                    <a:close/>
                    <a:moveTo>
                      <a:pt x="23" y="34"/>
                    </a:moveTo>
                    <a:cubicBezTo>
                      <a:pt x="23" y="36"/>
                      <a:pt x="22" y="37"/>
                      <a:pt x="20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4" y="37"/>
                      <a:pt x="2" y="36"/>
                      <a:pt x="2" y="3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2" y="2"/>
                      <a:pt x="23" y="4"/>
                      <a:pt x="23" y="6"/>
                    </a:cubicBezTo>
                    <a:lnTo>
                      <a:pt x="23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164"/>
              <p:cNvSpPr/>
              <p:nvPr/>
            </p:nvSpPr>
            <p:spPr bwMode="auto">
              <a:xfrm>
                <a:off x="3729" y="1983"/>
                <a:ext cx="12" cy="12"/>
              </a:xfrm>
              <a:custGeom>
                <a:avLst/>
                <a:gdLst>
                  <a:gd name="T0" fmla="*/ 4 w 5"/>
                  <a:gd name="T1" fmla="*/ 0 h 5"/>
                  <a:gd name="T2" fmla="*/ 1 w 5"/>
                  <a:gd name="T3" fmla="*/ 0 h 5"/>
                  <a:gd name="T4" fmla="*/ 0 w 5"/>
                  <a:gd name="T5" fmla="*/ 1 h 5"/>
                  <a:gd name="T6" fmla="*/ 0 w 5"/>
                  <a:gd name="T7" fmla="*/ 4 h 5"/>
                  <a:gd name="T8" fmla="*/ 1 w 5"/>
                  <a:gd name="T9" fmla="*/ 5 h 5"/>
                  <a:gd name="T10" fmla="*/ 4 w 5"/>
                  <a:gd name="T11" fmla="*/ 5 h 5"/>
                  <a:gd name="T12" fmla="*/ 5 w 5"/>
                  <a:gd name="T13" fmla="*/ 4 h 5"/>
                  <a:gd name="T14" fmla="*/ 5 w 5"/>
                  <a:gd name="T15" fmla="*/ 1 h 5"/>
                  <a:gd name="T16" fmla="*/ 4 w 5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165"/>
              <p:cNvSpPr/>
              <p:nvPr/>
            </p:nvSpPr>
            <p:spPr bwMode="auto">
              <a:xfrm>
                <a:off x="3714" y="1924"/>
                <a:ext cx="41" cy="57"/>
              </a:xfrm>
              <a:custGeom>
                <a:avLst/>
                <a:gdLst>
                  <a:gd name="T0" fmla="*/ 16 w 17"/>
                  <a:gd name="T1" fmla="*/ 0 h 24"/>
                  <a:gd name="T2" fmla="*/ 1 w 17"/>
                  <a:gd name="T3" fmla="*/ 0 h 24"/>
                  <a:gd name="T4" fmla="*/ 0 w 17"/>
                  <a:gd name="T5" fmla="*/ 1 h 24"/>
                  <a:gd name="T6" fmla="*/ 0 w 17"/>
                  <a:gd name="T7" fmla="*/ 23 h 24"/>
                  <a:gd name="T8" fmla="*/ 1 w 17"/>
                  <a:gd name="T9" fmla="*/ 24 h 24"/>
                  <a:gd name="T10" fmla="*/ 16 w 17"/>
                  <a:gd name="T11" fmla="*/ 24 h 24"/>
                  <a:gd name="T12" fmla="*/ 17 w 17"/>
                  <a:gd name="T13" fmla="*/ 23 h 24"/>
                  <a:gd name="T14" fmla="*/ 17 w 17"/>
                  <a:gd name="T15" fmla="*/ 1 h 24"/>
                  <a:gd name="T16" fmla="*/ 16 w 17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24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1" y="24"/>
                      <a:pt x="1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66"/>
              <p:cNvSpPr>
                <a:spLocks noEditPoints="1"/>
              </p:cNvSpPr>
              <p:nvPr/>
            </p:nvSpPr>
            <p:spPr bwMode="auto">
              <a:xfrm>
                <a:off x="3658" y="1648"/>
                <a:ext cx="101" cy="131"/>
              </a:xfrm>
              <a:custGeom>
                <a:avLst/>
                <a:gdLst>
                  <a:gd name="T0" fmla="*/ 31 w 43"/>
                  <a:gd name="T1" fmla="*/ 0 h 55"/>
                  <a:gd name="T2" fmla="*/ 0 w 43"/>
                  <a:gd name="T3" fmla="*/ 12 h 55"/>
                  <a:gd name="T4" fmla="*/ 12 w 43"/>
                  <a:gd name="T5" fmla="*/ 55 h 55"/>
                  <a:gd name="T6" fmla="*/ 43 w 43"/>
                  <a:gd name="T7" fmla="*/ 43 h 55"/>
                  <a:gd name="T8" fmla="*/ 4 w 43"/>
                  <a:gd name="T9" fmla="*/ 12 h 55"/>
                  <a:gd name="T10" fmla="*/ 31 w 43"/>
                  <a:gd name="T11" fmla="*/ 4 h 55"/>
                  <a:gd name="T12" fmla="*/ 38 w 43"/>
                  <a:gd name="T13" fmla="*/ 14 h 55"/>
                  <a:gd name="T14" fmla="*/ 11 w 43"/>
                  <a:gd name="T15" fmla="*/ 21 h 55"/>
                  <a:gd name="T16" fmla="*/ 4 w 43"/>
                  <a:gd name="T17" fmla="*/ 12 h 55"/>
                  <a:gd name="T18" fmla="*/ 5 w 43"/>
                  <a:gd name="T19" fmla="*/ 25 h 55"/>
                  <a:gd name="T20" fmla="*/ 11 w 43"/>
                  <a:gd name="T21" fmla="*/ 26 h 55"/>
                  <a:gd name="T22" fmla="*/ 10 w 43"/>
                  <a:gd name="T23" fmla="*/ 30 h 55"/>
                  <a:gd name="T24" fmla="*/ 4 w 43"/>
                  <a:gd name="T25" fmla="*/ 29 h 55"/>
                  <a:gd name="T26" fmla="*/ 4 w 43"/>
                  <a:gd name="T27" fmla="*/ 35 h 55"/>
                  <a:gd name="T28" fmla="*/ 10 w 43"/>
                  <a:gd name="T29" fmla="*/ 34 h 55"/>
                  <a:gd name="T30" fmla="*/ 11 w 43"/>
                  <a:gd name="T31" fmla="*/ 38 h 55"/>
                  <a:gd name="T32" fmla="*/ 5 w 43"/>
                  <a:gd name="T33" fmla="*/ 39 h 55"/>
                  <a:gd name="T34" fmla="*/ 4 w 43"/>
                  <a:gd name="T35" fmla="*/ 35 h 55"/>
                  <a:gd name="T36" fmla="*/ 6 w 43"/>
                  <a:gd name="T37" fmla="*/ 48 h 55"/>
                  <a:gd name="T38" fmla="*/ 4 w 43"/>
                  <a:gd name="T39" fmla="*/ 44 h 55"/>
                  <a:gd name="T40" fmla="*/ 10 w 43"/>
                  <a:gd name="T41" fmla="*/ 42 h 55"/>
                  <a:gd name="T42" fmla="*/ 12 w 43"/>
                  <a:gd name="T43" fmla="*/ 47 h 55"/>
                  <a:gd name="T44" fmla="*/ 13 w 43"/>
                  <a:gd name="T45" fmla="*/ 26 h 55"/>
                  <a:gd name="T46" fmla="*/ 19 w 43"/>
                  <a:gd name="T47" fmla="*/ 24 h 55"/>
                  <a:gd name="T48" fmla="*/ 20 w 43"/>
                  <a:gd name="T49" fmla="*/ 29 h 55"/>
                  <a:gd name="T50" fmla="*/ 14 w 43"/>
                  <a:gd name="T51" fmla="*/ 30 h 55"/>
                  <a:gd name="T52" fmla="*/ 13 w 43"/>
                  <a:gd name="T53" fmla="*/ 26 h 55"/>
                  <a:gd name="T54" fmla="*/ 14 w 43"/>
                  <a:gd name="T55" fmla="*/ 33 h 55"/>
                  <a:gd name="T56" fmla="*/ 20 w 43"/>
                  <a:gd name="T57" fmla="*/ 34 h 55"/>
                  <a:gd name="T58" fmla="*/ 19 w 43"/>
                  <a:gd name="T59" fmla="*/ 39 h 55"/>
                  <a:gd name="T60" fmla="*/ 13 w 43"/>
                  <a:gd name="T61" fmla="*/ 38 h 55"/>
                  <a:gd name="T62" fmla="*/ 20 w 43"/>
                  <a:gd name="T63" fmla="*/ 48 h 55"/>
                  <a:gd name="T64" fmla="*/ 14 w 43"/>
                  <a:gd name="T65" fmla="*/ 47 h 55"/>
                  <a:gd name="T66" fmla="*/ 15 w 43"/>
                  <a:gd name="T67" fmla="*/ 42 h 55"/>
                  <a:gd name="T68" fmla="*/ 21 w 43"/>
                  <a:gd name="T69" fmla="*/ 43 h 55"/>
                  <a:gd name="T70" fmla="*/ 20 w 43"/>
                  <a:gd name="T71" fmla="*/ 48 h 55"/>
                  <a:gd name="T72" fmla="*/ 23 w 43"/>
                  <a:gd name="T73" fmla="*/ 24 h 55"/>
                  <a:gd name="T74" fmla="*/ 29 w 43"/>
                  <a:gd name="T75" fmla="*/ 25 h 55"/>
                  <a:gd name="T76" fmla="*/ 28 w 43"/>
                  <a:gd name="T77" fmla="*/ 30 h 55"/>
                  <a:gd name="T78" fmla="*/ 22 w 43"/>
                  <a:gd name="T79" fmla="*/ 29 h 55"/>
                  <a:gd name="T80" fmla="*/ 23 w 43"/>
                  <a:gd name="T81" fmla="*/ 34 h 55"/>
                  <a:gd name="T82" fmla="*/ 28 w 43"/>
                  <a:gd name="T83" fmla="*/ 33 h 55"/>
                  <a:gd name="T84" fmla="*/ 30 w 43"/>
                  <a:gd name="T85" fmla="*/ 37 h 55"/>
                  <a:gd name="T86" fmla="*/ 24 w 43"/>
                  <a:gd name="T87" fmla="*/ 39 h 55"/>
                  <a:gd name="T88" fmla="*/ 23 w 43"/>
                  <a:gd name="T89" fmla="*/ 34 h 55"/>
                  <a:gd name="T90" fmla="*/ 24 w 43"/>
                  <a:gd name="T91" fmla="*/ 48 h 55"/>
                  <a:gd name="T92" fmla="*/ 23 w 43"/>
                  <a:gd name="T93" fmla="*/ 43 h 55"/>
                  <a:gd name="T94" fmla="*/ 29 w 43"/>
                  <a:gd name="T95" fmla="*/ 42 h 55"/>
                  <a:gd name="T96" fmla="*/ 30 w 43"/>
                  <a:gd name="T97" fmla="*/ 46 h 55"/>
                  <a:gd name="T98" fmla="*/ 31 w 43"/>
                  <a:gd name="T99" fmla="*/ 25 h 55"/>
                  <a:gd name="T100" fmla="*/ 37 w 43"/>
                  <a:gd name="T101" fmla="*/ 24 h 55"/>
                  <a:gd name="T102" fmla="*/ 39 w 43"/>
                  <a:gd name="T103" fmla="*/ 28 h 55"/>
                  <a:gd name="T104" fmla="*/ 33 w 43"/>
                  <a:gd name="T105" fmla="*/ 30 h 55"/>
                  <a:gd name="T106" fmla="*/ 31 w 43"/>
                  <a:gd name="T107" fmla="*/ 25 h 55"/>
                  <a:gd name="T108" fmla="*/ 33 w 43"/>
                  <a:gd name="T109" fmla="*/ 33 h 55"/>
                  <a:gd name="T110" fmla="*/ 39 w 43"/>
                  <a:gd name="T111" fmla="*/ 34 h 55"/>
                  <a:gd name="T112" fmla="*/ 38 w 43"/>
                  <a:gd name="T113" fmla="*/ 38 h 55"/>
                  <a:gd name="T114" fmla="*/ 32 w 43"/>
                  <a:gd name="T115" fmla="*/ 37 h 55"/>
                  <a:gd name="T116" fmla="*/ 38 w 43"/>
                  <a:gd name="T117" fmla="*/ 47 h 55"/>
                  <a:gd name="T118" fmla="*/ 32 w 43"/>
                  <a:gd name="T119" fmla="*/ 46 h 55"/>
                  <a:gd name="T120" fmla="*/ 33 w 43"/>
                  <a:gd name="T121" fmla="*/ 42 h 55"/>
                  <a:gd name="T122" fmla="*/ 39 w 43"/>
                  <a:gd name="T123" fmla="*/ 43 h 55"/>
                  <a:gd name="T124" fmla="*/ 38 w 43"/>
                  <a:gd name="T125" fmla="*/ 4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3" h="55">
                    <a:moveTo>
                      <a:pt x="42" y="11"/>
                    </a:moveTo>
                    <a:cubicBezTo>
                      <a:pt x="42" y="5"/>
                      <a:pt x="37" y="0"/>
                      <a:pt x="31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" y="1"/>
                      <a:pt x="0" y="6"/>
                      <a:pt x="0" y="1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50"/>
                      <a:pt x="6" y="55"/>
                      <a:pt x="12" y="55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8" y="55"/>
                      <a:pt x="43" y="49"/>
                      <a:pt x="43" y="43"/>
                    </a:cubicBezTo>
                    <a:lnTo>
                      <a:pt x="42" y="11"/>
                    </a:lnTo>
                    <a:close/>
                    <a:moveTo>
                      <a:pt x="4" y="12"/>
                    </a:moveTo>
                    <a:cubicBezTo>
                      <a:pt x="4" y="8"/>
                      <a:pt x="7" y="5"/>
                      <a:pt x="11" y="5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5" y="4"/>
                      <a:pt x="38" y="7"/>
                      <a:pt x="38" y="11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8"/>
                      <a:pt x="35" y="21"/>
                      <a:pt x="32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7" y="21"/>
                      <a:pt x="4" y="18"/>
                      <a:pt x="4" y="15"/>
                    </a:cubicBezTo>
                    <a:lnTo>
                      <a:pt x="4" y="12"/>
                    </a:lnTo>
                    <a:close/>
                    <a:moveTo>
                      <a:pt x="4" y="26"/>
                    </a:moveTo>
                    <a:cubicBezTo>
                      <a:pt x="4" y="25"/>
                      <a:pt x="5" y="25"/>
                      <a:pt x="5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1" y="25"/>
                      <a:pt x="11" y="25"/>
                      <a:pt x="11" y="26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30"/>
                      <a:pt x="10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4" y="30"/>
                      <a:pt x="4" y="29"/>
                    </a:cubicBezTo>
                    <a:lnTo>
                      <a:pt x="4" y="26"/>
                    </a:lnTo>
                    <a:close/>
                    <a:moveTo>
                      <a:pt x="4" y="35"/>
                    </a:moveTo>
                    <a:cubicBezTo>
                      <a:pt x="4" y="34"/>
                      <a:pt x="5" y="34"/>
                      <a:pt x="5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1" y="34"/>
                      <a:pt x="11" y="34"/>
                      <a:pt x="11" y="35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1" y="38"/>
                      <a:pt x="11" y="39"/>
                      <a:pt x="10" y="39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9"/>
                      <a:pt x="4" y="39"/>
                      <a:pt x="4" y="38"/>
                    </a:cubicBezTo>
                    <a:lnTo>
                      <a:pt x="4" y="35"/>
                    </a:lnTo>
                    <a:close/>
                    <a:moveTo>
                      <a:pt x="11" y="48"/>
                    </a:moveTo>
                    <a:cubicBezTo>
                      <a:pt x="6" y="48"/>
                      <a:pt x="6" y="48"/>
                      <a:pt x="6" y="48"/>
                    </a:cubicBezTo>
                    <a:cubicBezTo>
                      <a:pt x="5" y="48"/>
                      <a:pt x="5" y="47"/>
                      <a:pt x="5" y="47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4" y="43"/>
                      <a:pt x="5" y="43"/>
                      <a:pt x="6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1" y="42"/>
                      <a:pt x="12" y="43"/>
                      <a:pt x="12" y="43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1" y="48"/>
                      <a:pt x="11" y="48"/>
                    </a:cubicBezTo>
                    <a:close/>
                    <a:moveTo>
                      <a:pt x="13" y="26"/>
                    </a:moveTo>
                    <a:cubicBezTo>
                      <a:pt x="13" y="25"/>
                      <a:pt x="14" y="25"/>
                      <a:pt x="14" y="25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4"/>
                      <a:pt x="20" y="25"/>
                      <a:pt x="20" y="25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30"/>
                      <a:pt x="19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3" y="29"/>
                      <a:pt x="13" y="29"/>
                    </a:cubicBezTo>
                    <a:lnTo>
                      <a:pt x="13" y="26"/>
                    </a:lnTo>
                    <a:close/>
                    <a:moveTo>
                      <a:pt x="13" y="35"/>
                    </a:moveTo>
                    <a:cubicBezTo>
                      <a:pt x="13" y="34"/>
                      <a:pt x="14" y="33"/>
                      <a:pt x="14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0" y="33"/>
                      <a:pt x="20" y="34"/>
                      <a:pt x="20" y="34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1" y="38"/>
                      <a:pt x="20" y="39"/>
                      <a:pt x="19" y="39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4" y="39"/>
                      <a:pt x="13" y="38"/>
                      <a:pt x="13" y="38"/>
                    </a:cubicBezTo>
                    <a:lnTo>
                      <a:pt x="13" y="35"/>
                    </a:lnTo>
                    <a:close/>
                    <a:moveTo>
                      <a:pt x="20" y="48"/>
                    </a:moveTo>
                    <a:cubicBezTo>
                      <a:pt x="15" y="48"/>
                      <a:pt x="15" y="48"/>
                      <a:pt x="15" y="48"/>
                    </a:cubicBezTo>
                    <a:cubicBezTo>
                      <a:pt x="14" y="48"/>
                      <a:pt x="14" y="47"/>
                      <a:pt x="14" y="47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2"/>
                      <a:pt x="15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1" y="43"/>
                      <a:pt x="21" y="43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20" y="48"/>
                      <a:pt x="20" y="48"/>
                    </a:cubicBezTo>
                    <a:close/>
                    <a:moveTo>
                      <a:pt x="22" y="25"/>
                    </a:moveTo>
                    <a:cubicBezTo>
                      <a:pt x="22" y="25"/>
                      <a:pt x="23" y="24"/>
                      <a:pt x="23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4"/>
                      <a:pt x="29" y="25"/>
                      <a:pt x="29" y="25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9"/>
                      <a:pt x="29" y="30"/>
                      <a:pt x="28" y="30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30"/>
                      <a:pt x="22" y="29"/>
                      <a:pt x="22" y="29"/>
                    </a:cubicBezTo>
                    <a:lnTo>
                      <a:pt x="22" y="25"/>
                    </a:lnTo>
                    <a:close/>
                    <a:moveTo>
                      <a:pt x="23" y="34"/>
                    </a:moveTo>
                    <a:cubicBezTo>
                      <a:pt x="22" y="34"/>
                      <a:pt x="23" y="33"/>
                      <a:pt x="24" y="33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9" y="33"/>
                      <a:pt x="30" y="34"/>
                      <a:pt x="30" y="34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8"/>
                      <a:pt x="29" y="38"/>
                      <a:pt x="29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3" y="39"/>
                      <a:pt x="23" y="38"/>
                      <a:pt x="23" y="38"/>
                    </a:cubicBezTo>
                    <a:lnTo>
                      <a:pt x="23" y="34"/>
                    </a:lnTo>
                    <a:close/>
                    <a:moveTo>
                      <a:pt x="29" y="47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23" y="48"/>
                      <a:pt x="23" y="47"/>
                      <a:pt x="23" y="46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3" y="43"/>
                      <a:pt x="23" y="42"/>
                      <a:pt x="24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2"/>
                      <a:pt x="30" y="42"/>
                      <a:pt x="30" y="43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7"/>
                      <a:pt x="29" y="47"/>
                      <a:pt x="29" y="47"/>
                    </a:cubicBezTo>
                    <a:close/>
                    <a:moveTo>
                      <a:pt x="31" y="25"/>
                    </a:moveTo>
                    <a:cubicBezTo>
                      <a:pt x="31" y="25"/>
                      <a:pt x="32" y="24"/>
                      <a:pt x="32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8" y="24"/>
                      <a:pt x="38" y="24"/>
                      <a:pt x="38" y="25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29"/>
                      <a:pt x="38" y="29"/>
                      <a:pt x="38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2" y="30"/>
                      <a:pt x="32" y="29"/>
                      <a:pt x="31" y="28"/>
                    </a:cubicBezTo>
                    <a:lnTo>
                      <a:pt x="31" y="25"/>
                    </a:lnTo>
                    <a:close/>
                    <a:moveTo>
                      <a:pt x="32" y="34"/>
                    </a:moveTo>
                    <a:cubicBezTo>
                      <a:pt x="32" y="34"/>
                      <a:pt x="32" y="33"/>
                      <a:pt x="33" y="33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3"/>
                      <a:pt x="39" y="33"/>
                      <a:pt x="39" y="34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39" y="38"/>
                      <a:pt x="38" y="38"/>
                      <a:pt x="38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2" y="38"/>
                      <a:pt x="32" y="38"/>
                      <a:pt x="32" y="37"/>
                    </a:cubicBezTo>
                    <a:lnTo>
                      <a:pt x="32" y="34"/>
                    </a:lnTo>
                    <a:close/>
                    <a:moveTo>
                      <a:pt x="38" y="47"/>
                    </a:moveTo>
                    <a:cubicBezTo>
                      <a:pt x="33" y="47"/>
                      <a:pt x="33" y="47"/>
                      <a:pt x="33" y="47"/>
                    </a:cubicBezTo>
                    <a:cubicBezTo>
                      <a:pt x="32" y="47"/>
                      <a:pt x="32" y="47"/>
                      <a:pt x="32" y="46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2" y="42"/>
                      <a:pt x="32" y="42"/>
                      <a:pt x="33" y="42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42"/>
                      <a:pt x="39" y="42"/>
                      <a:pt x="39" y="43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9" y="47"/>
                      <a:pt x="38" y="47"/>
                      <a:pt x="38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67"/>
              <p:cNvSpPr/>
              <p:nvPr/>
            </p:nvSpPr>
            <p:spPr bwMode="auto">
              <a:xfrm>
                <a:off x="3674" y="1665"/>
                <a:ext cx="31" cy="31"/>
              </a:xfrm>
              <a:custGeom>
                <a:avLst/>
                <a:gdLst>
                  <a:gd name="T0" fmla="*/ 11 w 13"/>
                  <a:gd name="T1" fmla="*/ 4 h 13"/>
                  <a:gd name="T2" fmla="*/ 8 w 13"/>
                  <a:gd name="T3" fmla="*/ 4 h 13"/>
                  <a:gd name="T4" fmla="*/ 8 w 13"/>
                  <a:gd name="T5" fmla="*/ 1 h 13"/>
                  <a:gd name="T6" fmla="*/ 6 w 13"/>
                  <a:gd name="T7" fmla="*/ 0 h 13"/>
                  <a:gd name="T8" fmla="*/ 4 w 13"/>
                  <a:gd name="T9" fmla="*/ 2 h 13"/>
                  <a:gd name="T10" fmla="*/ 4 w 13"/>
                  <a:gd name="T11" fmla="*/ 4 h 13"/>
                  <a:gd name="T12" fmla="*/ 1 w 13"/>
                  <a:gd name="T13" fmla="*/ 4 h 13"/>
                  <a:gd name="T14" fmla="*/ 0 w 13"/>
                  <a:gd name="T15" fmla="*/ 6 h 13"/>
                  <a:gd name="T16" fmla="*/ 1 w 13"/>
                  <a:gd name="T17" fmla="*/ 8 h 13"/>
                  <a:gd name="T18" fmla="*/ 4 w 13"/>
                  <a:gd name="T19" fmla="*/ 8 h 13"/>
                  <a:gd name="T20" fmla="*/ 4 w 13"/>
                  <a:gd name="T21" fmla="*/ 11 h 13"/>
                  <a:gd name="T22" fmla="*/ 6 w 13"/>
                  <a:gd name="T23" fmla="*/ 13 h 13"/>
                  <a:gd name="T24" fmla="*/ 8 w 13"/>
                  <a:gd name="T25" fmla="*/ 11 h 13"/>
                  <a:gd name="T26" fmla="*/ 8 w 13"/>
                  <a:gd name="T27" fmla="*/ 8 h 13"/>
                  <a:gd name="T28" fmla="*/ 11 w 13"/>
                  <a:gd name="T29" fmla="*/ 8 h 13"/>
                  <a:gd name="T30" fmla="*/ 13 w 13"/>
                  <a:gd name="T31" fmla="*/ 6 h 13"/>
                  <a:gd name="T32" fmla="*/ 11 w 13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11" y="4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5" y="0"/>
                      <a:pt x="4" y="1"/>
                      <a:pt x="4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5" y="13"/>
                      <a:pt x="6" y="13"/>
                    </a:cubicBezTo>
                    <a:cubicBezTo>
                      <a:pt x="7" y="13"/>
                      <a:pt x="8" y="12"/>
                      <a:pt x="8" y="11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8"/>
                      <a:pt x="13" y="7"/>
                      <a:pt x="13" y="6"/>
                    </a:cubicBezTo>
                    <a:cubicBezTo>
                      <a:pt x="13" y="5"/>
                      <a:pt x="12" y="4"/>
                      <a:pt x="1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68"/>
              <p:cNvSpPr/>
              <p:nvPr/>
            </p:nvSpPr>
            <p:spPr bwMode="auto">
              <a:xfrm>
                <a:off x="3710" y="1675"/>
                <a:ext cx="31" cy="9"/>
              </a:xfrm>
              <a:custGeom>
                <a:avLst/>
                <a:gdLst>
                  <a:gd name="T0" fmla="*/ 11 w 13"/>
                  <a:gd name="T1" fmla="*/ 0 h 4"/>
                  <a:gd name="T2" fmla="*/ 2 w 13"/>
                  <a:gd name="T3" fmla="*/ 0 h 4"/>
                  <a:gd name="T4" fmla="*/ 0 w 13"/>
                  <a:gd name="T5" fmla="*/ 2 h 4"/>
                  <a:gd name="T6" fmla="*/ 2 w 13"/>
                  <a:gd name="T7" fmla="*/ 4 h 4"/>
                  <a:gd name="T8" fmla="*/ 12 w 13"/>
                  <a:gd name="T9" fmla="*/ 4 h 4"/>
                  <a:gd name="T10" fmla="*/ 13 w 13"/>
                  <a:gd name="T11" fmla="*/ 2 h 4"/>
                  <a:gd name="T12" fmla="*/ 11 w 1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">
                    <a:moveTo>
                      <a:pt x="1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4"/>
                      <a:pt x="13" y="3"/>
                      <a:pt x="13" y="2"/>
                    </a:cubicBezTo>
                    <a:cubicBezTo>
                      <a:pt x="13" y="1"/>
                      <a:pt x="12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169"/>
              <p:cNvSpPr>
                <a:spLocks noEditPoints="1"/>
              </p:cNvSpPr>
              <p:nvPr/>
            </p:nvSpPr>
            <p:spPr bwMode="auto">
              <a:xfrm>
                <a:off x="3883" y="2021"/>
                <a:ext cx="68" cy="107"/>
              </a:xfrm>
              <a:custGeom>
                <a:avLst/>
                <a:gdLst>
                  <a:gd name="T0" fmla="*/ 22 w 29"/>
                  <a:gd name="T1" fmla="*/ 0 h 45"/>
                  <a:gd name="T2" fmla="*/ 7 w 29"/>
                  <a:gd name="T3" fmla="*/ 0 h 45"/>
                  <a:gd name="T4" fmla="*/ 0 w 29"/>
                  <a:gd name="T5" fmla="*/ 7 h 45"/>
                  <a:gd name="T6" fmla="*/ 0 w 29"/>
                  <a:gd name="T7" fmla="*/ 38 h 45"/>
                  <a:gd name="T8" fmla="*/ 7 w 29"/>
                  <a:gd name="T9" fmla="*/ 45 h 45"/>
                  <a:gd name="T10" fmla="*/ 22 w 29"/>
                  <a:gd name="T11" fmla="*/ 45 h 45"/>
                  <a:gd name="T12" fmla="*/ 29 w 29"/>
                  <a:gd name="T13" fmla="*/ 38 h 45"/>
                  <a:gd name="T14" fmla="*/ 29 w 29"/>
                  <a:gd name="T15" fmla="*/ 7 h 45"/>
                  <a:gd name="T16" fmla="*/ 22 w 29"/>
                  <a:gd name="T17" fmla="*/ 0 h 45"/>
                  <a:gd name="T18" fmla="*/ 26 w 29"/>
                  <a:gd name="T19" fmla="*/ 38 h 45"/>
                  <a:gd name="T20" fmla="*/ 22 w 29"/>
                  <a:gd name="T21" fmla="*/ 42 h 45"/>
                  <a:gd name="T22" fmla="*/ 7 w 29"/>
                  <a:gd name="T23" fmla="*/ 42 h 45"/>
                  <a:gd name="T24" fmla="*/ 3 w 29"/>
                  <a:gd name="T25" fmla="*/ 38 h 45"/>
                  <a:gd name="T26" fmla="*/ 3 w 29"/>
                  <a:gd name="T27" fmla="*/ 7 h 45"/>
                  <a:gd name="T28" fmla="*/ 7 w 29"/>
                  <a:gd name="T29" fmla="*/ 3 h 45"/>
                  <a:gd name="T30" fmla="*/ 22 w 29"/>
                  <a:gd name="T31" fmla="*/ 3 h 45"/>
                  <a:gd name="T32" fmla="*/ 26 w 29"/>
                  <a:gd name="T33" fmla="*/ 7 h 45"/>
                  <a:gd name="T34" fmla="*/ 26 w 29"/>
                  <a:gd name="T35" fmla="*/ 3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" h="45">
                    <a:moveTo>
                      <a:pt x="2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2"/>
                      <a:pt x="3" y="45"/>
                      <a:pt x="7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6" y="45"/>
                      <a:pt x="29" y="42"/>
                      <a:pt x="29" y="38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3"/>
                      <a:pt x="26" y="0"/>
                      <a:pt x="22" y="0"/>
                    </a:cubicBezTo>
                    <a:close/>
                    <a:moveTo>
                      <a:pt x="26" y="38"/>
                    </a:moveTo>
                    <a:cubicBezTo>
                      <a:pt x="26" y="41"/>
                      <a:pt x="24" y="42"/>
                      <a:pt x="22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5" y="42"/>
                      <a:pt x="3" y="41"/>
                      <a:pt x="3" y="3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5"/>
                      <a:pt x="5" y="3"/>
                      <a:pt x="7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4" y="3"/>
                      <a:pt x="26" y="5"/>
                      <a:pt x="26" y="7"/>
                    </a:cubicBezTo>
                    <a:lnTo>
                      <a:pt x="26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170"/>
              <p:cNvSpPr/>
              <p:nvPr/>
            </p:nvSpPr>
            <p:spPr bwMode="auto">
              <a:xfrm>
                <a:off x="3911" y="2104"/>
                <a:ext cx="12" cy="12"/>
              </a:xfrm>
              <a:custGeom>
                <a:avLst/>
                <a:gdLst>
                  <a:gd name="T0" fmla="*/ 4 w 5"/>
                  <a:gd name="T1" fmla="*/ 0 h 5"/>
                  <a:gd name="T2" fmla="*/ 1 w 5"/>
                  <a:gd name="T3" fmla="*/ 0 h 5"/>
                  <a:gd name="T4" fmla="*/ 0 w 5"/>
                  <a:gd name="T5" fmla="*/ 1 h 5"/>
                  <a:gd name="T6" fmla="*/ 0 w 5"/>
                  <a:gd name="T7" fmla="*/ 4 h 5"/>
                  <a:gd name="T8" fmla="*/ 1 w 5"/>
                  <a:gd name="T9" fmla="*/ 5 h 5"/>
                  <a:gd name="T10" fmla="*/ 4 w 5"/>
                  <a:gd name="T11" fmla="*/ 5 h 5"/>
                  <a:gd name="T12" fmla="*/ 5 w 5"/>
                  <a:gd name="T13" fmla="*/ 4 h 5"/>
                  <a:gd name="T14" fmla="*/ 5 w 5"/>
                  <a:gd name="T15" fmla="*/ 1 h 5"/>
                  <a:gd name="T16" fmla="*/ 4 w 5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171"/>
              <p:cNvSpPr/>
              <p:nvPr/>
            </p:nvSpPr>
            <p:spPr bwMode="auto">
              <a:xfrm>
                <a:off x="3895" y="2035"/>
                <a:ext cx="45" cy="64"/>
              </a:xfrm>
              <a:custGeom>
                <a:avLst/>
                <a:gdLst>
                  <a:gd name="T0" fmla="*/ 18 w 19"/>
                  <a:gd name="T1" fmla="*/ 0 h 27"/>
                  <a:gd name="T2" fmla="*/ 1 w 19"/>
                  <a:gd name="T3" fmla="*/ 0 h 27"/>
                  <a:gd name="T4" fmla="*/ 0 w 19"/>
                  <a:gd name="T5" fmla="*/ 1 h 27"/>
                  <a:gd name="T6" fmla="*/ 0 w 19"/>
                  <a:gd name="T7" fmla="*/ 25 h 27"/>
                  <a:gd name="T8" fmla="*/ 1 w 19"/>
                  <a:gd name="T9" fmla="*/ 27 h 27"/>
                  <a:gd name="T10" fmla="*/ 18 w 19"/>
                  <a:gd name="T11" fmla="*/ 27 h 27"/>
                  <a:gd name="T12" fmla="*/ 19 w 19"/>
                  <a:gd name="T13" fmla="*/ 25 h 27"/>
                  <a:gd name="T14" fmla="*/ 19 w 19"/>
                  <a:gd name="T15" fmla="*/ 1 h 27"/>
                  <a:gd name="T16" fmla="*/ 18 w 19"/>
                  <a:gd name="T1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7">
                    <a:moveTo>
                      <a:pt x="1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6"/>
                      <a:pt x="0" y="27"/>
                      <a:pt x="1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9" y="27"/>
                      <a:pt x="19" y="26"/>
                      <a:pt x="19" y="25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172"/>
              <p:cNvSpPr>
                <a:spLocks noEditPoints="1"/>
              </p:cNvSpPr>
              <p:nvPr/>
            </p:nvSpPr>
            <p:spPr bwMode="auto">
              <a:xfrm>
                <a:off x="3577" y="1883"/>
                <a:ext cx="57" cy="53"/>
              </a:xfrm>
              <a:custGeom>
                <a:avLst/>
                <a:gdLst>
                  <a:gd name="T0" fmla="*/ 22 w 24"/>
                  <a:gd name="T1" fmla="*/ 7 h 22"/>
                  <a:gd name="T2" fmla="*/ 18 w 24"/>
                  <a:gd name="T3" fmla="*/ 1 h 22"/>
                  <a:gd name="T4" fmla="*/ 13 w 24"/>
                  <a:gd name="T5" fmla="*/ 1 h 22"/>
                  <a:gd name="T6" fmla="*/ 2 w 24"/>
                  <a:gd name="T7" fmla="*/ 11 h 22"/>
                  <a:gd name="T8" fmla="*/ 2 w 24"/>
                  <a:gd name="T9" fmla="*/ 15 h 22"/>
                  <a:gd name="T10" fmla="*/ 6 w 24"/>
                  <a:gd name="T11" fmla="*/ 21 h 22"/>
                  <a:gd name="T12" fmla="*/ 11 w 24"/>
                  <a:gd name="T13" fmla="*/ 21 h 22"/>
                  <a:gd name="T14" fmla="*/ 22 w 24"/>
                  <a:gd name="T15" fmla="*/ 11 h 22"/>
                  <a:gd name="T16" fmla="*/ 22 w 24"/>
                  <a:gd name="T17" fmla="*/ 7 h 22"/>
                  <a:gd name="T18" fmla="*/ 10 w 24"/>
                  <a:gd name="T19" fmla="*/ 20 h 22"/>
                  <a:gd name="T20" fmla="*/ 7 w 24"/>
                  <a:gd name="T21" fmla="*/ 20 h 22"/>
                  <a:gd name="T22" fmla="*/ 3 w 24"/>
                  <a:gd name="T23" fmla="*/ 14 h 22"/>
                  <a:gd name="T24" fmla="*/ 3 w 24"/>
                  <a:gd name="T25" fmla="*/ 12 h 22"/>
                  <a:gd name="T26" fmla="*/ 14 w 24"/>
                  <a:gd name="T27" fmla="*/ 2 h 22"/>
                  <a:gd name="T28" fmla="*/ 17 w 24"/>
                  <a:gd name="T29" fmla="*/ 2 h 22"/>
                  <a:gd name="T30" fmla="*/ 21 w 24"/>
                  <a:gd name="T31" fmla="*/ 8 h 22"/>
                  <a:gd name="T32" fmla="*/ 21 w 24"/>
                  <a:gd name="T33" fmla="*/ 10 h 22"/>
                  <a:gd name="T34" fmla="*/ 10 w 24"/>
                  <a:gd name="T35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" h="22">
                    <a:moveTo>
                      <a:pt x="22" y="7"/>
                    </a:moveTo>
                    <a:cubicBezTo>
                      <a:pt x="18" y="1"/>
                      <a:pt x="18" y="1"/>
                      <a:pt x="18" y="1"/>
                    </a:cubicBezTo>
                    <a:cubicBezTo>
                      <a:pt x="17" y="0"/>
                      <a:pt x="14" y="0"/>
                      <a:pt x="13" y="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2"/>
                      <a:pt x="0" y="14"/>
                      <a:pt x="2" y="15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8" y="22"/>
                      <a:pt x="10" y="22"/>
                      <a:pt x="11" y="2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4" y="10"/>
                      <a:pt x="24" y="8"/>
                      <a:pt x="22" y="7"/>
                    </a:cubicBezTo>
                    <a:close/>
                    <a:moveTo>
                      <a:pt x="10" y="20"/>
                    </a:moveTo>
                    <a:cubicBezTo>
                      <a:pt x="9" y="21"/>
                      <a:pt x="8" y="21"/>
                      <a:pt x="7" y="2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2"/>
                      <a:pt x="3" y="1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5" y="1"/>
                      <a:pt x="16" y="1"/>
                      <a:pt x="17" y="2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2" y="8"/>
                      <a:pt x="22" y="10"/>
                      <a:pt x="21" y="10"/>
                    </a:cubicBezTo>
                    <a:lnTo>
                      <a:pt x="1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173"/>
              <p:cNvSpPr/>
              <p:nvPr/>
            </p:nvSpPr>
            <p:spPr bwMode="auto">
              <a:xfrm>
                <a:off x="3589" y="1917"/>
                <a:ext cx="9" cy="7"/>
              </a:xfrm>
              <a:custGeom>
                <a:avLst/>
                <a:gdLst>
                  <a:gd name="T0" fmla="*/ 3 w 4"/>
                  <a:gd name="T1" fmla="*/ 1 h 3"/>
                  <a:gd name="T2" fmla="*/ 2 w 4"/>
                  <a:gd name="T3" fmla="*/ 0 h 3"/>
                  <a:gd name="T4" fmla="*/ 2 w 4"/>
                  <a:gd name="T5" fmla="*/ 0 h 3"/>
                  <a:gd name="T6" fmla="*/ 1 w 4"/>
                  <a:gd name="T7" fmla="*/ 1 h 3"/>
                  <a:gd name="T8" fmla="*/ 0 w 4"/>
                  <a:gd name="T9" fmla="*/ 2 h 3"/>
                  <a:gd name="T10" fmla="*/ 1 w 4"/>
                  <a:gd name="T11" fmla="*/ 3 h 3"/>
                  <a:gd name="T12" fmla="*/ 2 w 4"/>
                  <a:gd name="T13" fmla="*/ 3 h 3"/>
                  <a:gd name="T14" fmla="*/ 3 w 4"/>
                  <a:gd name="T15" fmla="*/ 2 h 3"/>
                  <a:gd name="T16" fmla="*/ 3 w 4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3">
                    <a:moveTo>
                      <a:pt x="3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174"/>
              <p:cNvSpPr/>
              <p:nvPr/>
            </p:nvSpPr>
            <p:spPr bwMode="auto">
              <a:xfrm>
                <a:off x="3591" y="1891"/>
                <a:ext cx="36" cy="33"/>
              </a:xfrm>
              <a:custGeom>
                <a:avLst/>
                <a:gdLst>
                  <a:gd name="T0" fmla="*/ 15 w 15"/>
                  <a:gd name="T1" fmla="*/ 6 h 14"/>
                  <a:gd name="T2" fmla="*/ 9 w 15"/>
                  <a:gd name="T3" fmla="*/ 0 h 14"/>
                  <a:gd name="T4" fmla="*/ 9 w 15"/>
                  <a:gd name="T5" fmla="*/ 0 h 14"/>
                  <a:gd name="T6" fmla="*/ 0 w 15"/>
                  <a:gd name="T7" fmla="*/ 7 h 14"/>
                  <a:gd name="T8" fmla="*/ 0 w 15"/>
                  <a:gd name="T9" fmla="*/ 8 h 14"/>
                  <a:gd name="T10" fmla="*/ 5 w 15"/>
                  <a:gd name="T11" fmla="*/ 14 h 14"/>
                  <a:gd name="T12" fmla="*/ 6 w 15"/>
                  <a:gd name="T13" fmla="*/ 14 h 14"/>
                  <a:gd name="T14" fmla="*/ 15 w 15"/>
                  <a:gd name="T15" fmla="*/ 7 h 14"/>
                  <a:gd name="T16" fmla="*/ 15 w 15"/>
                  <a:gd name="T17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4">
                    <a:moveTo>
                      <a:pt x="15" y="6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6" y="14"/>
                      <a:pt x="6" y="14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6"/>
                      <a:pt x="15" y="6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175"/>
              <p:cNvSpPr>
                <a:spLocks noEditPoints="1"/>
              </p:cNvSpPr>
              <p:nvPr/>
            </p:nvSpPr>
            <p:spPr bwMode="auto">
              <a:xfrm>
                <a:off x="3942" y="1857"/>
                <a:ext cx="31" cy="43"/>
              </a:xfrm>
              <a:custGeom>
                <a:avLst/>
                <a:gdLst>
                  <a:gd name="T0" fmla="*/ 0 w 31"/>
                  <a:gd name="T1" fmla="*/ 38 h 43"/>
                  <a:gd name="T2" fmla="*/ 5 w 31"/>
                  <a:gd name="T3" fmla="*/ 43 h 43"/>
                  <a:gd name="T4" fmla="*/ 31 w 31"/>
                  <a:gd name="T5" fmla="*/ 43 h 43"/>
                  <a:gd name="T6" fmla="*/ 31 w 31"/>
                  <a:gd name="T7" fmla="*/ 0 h 43"/>
                  <a:gd name="T8" fmla="*/ 2 w 31"/>
                  <a:gd name="T9" fmla="*/ 0 h 43"/>
                  <a:gd name="T10" fmla="*/ 0 w 31"/>
                  <a:gd name="T11" fmla="*/ 38 h 43"/>
                  <a:gd name="T12" fmla="*/ 9 w 31"/>
                  <a:gd name="T13" fmla="*/ 38 h 43"/>
                  <a:gd name="T14" fmla="*/ 7 w 31"/>
                  <a:gd name="T15" fmla="*/ 38 h 43"/>
                  <a:gd name="T16" fmla="*/ 7 w 31"/>
                  <a:gd name="T17" fmla="*/ 34 h 43"/>
                  <a:gd name="T18" fmla="*/ 9 w 31"/>
                  <a:gd name="T19" fmla="*/ 34 h 43"/>
                  <a:gd name="T20" fmla="*/ 9 w 31"/>
                  <a:gd name="T21" fmla="*/ 38 h 43"/>
                  <a:gd name="T22" fmla="*/ 16 w 31"/>
                  <a:gd name="T23" fmla="*/ 38 h 43"/>
                  <a:gd name="T24" fmla="*/ 12 w 31"/>
                  <a:gd name="T25" fmla="*/ 38 h 43"/>
                  <a:gd name="T26" fmla="*/ 12 w 31"/>
                  <a:gd name="T27" fmla="*/ 34 h 43"/>
                  <a:gd name="T28" fmla="*/ 16 w 31"/>
                  <a:gd name="T29" fmla="*/ 34 h 43"/>
                  <a:gd name="T30" fmla="*/ 16 w 31"/>
                  <a:gd name="T31" fmla="*/ 38 h 43"/>
                  <a:gd name="T32" fmla="*/ 21 w 31"/>
                  <a:gd name="T33" fmla="*/ 38 h 43"/>
                  <a:gd name="T34" fmla="*/ 19 w 31"/>
                  <a:gd name="T35" fmla="*/ 38 h 43"/>
                  <a:gd name="T36" fmla="*/ 19 w 31"/>
                  <a:gd name="T37" fmla="*/ 34 h 43"/>
                  <a:gd name="T38" fmla="*/ 21 w 31"/>
                  <a:gd name="T39" fmla="*/ 34 h 43"/>
                  <a:gd name="T40" fmla="*/ 21 w 31"/>
                  <a:gd name="T41" fmla="*/ 38 h 43"/>
                  <a:gd name="T42" fmla="*/ 28 w 31"/>
                  <a:gd name="T43" fmla="*/ 41 h 43"/>
                  <a:gd name="T44" fmla="*/ 24 w 31"/>
                  <a:gd name="T45" fmla="*/ 41 h 43"/>
                  <a:gd name="T46" fmla="*/ 24 w 31"/>
                  <a:gd name="T47" fmla="*/ 34 h 43"/>
                  <a:gd name="T48" fmla="*/ 28 w 31"/>
                  <a:gd name="T49" fmla="*/ 34 h 43"/>
                  <a:gd name="T50" fmla="*/ 28 w 31"/>
                  <a:gd name="T51" fmla="*/ 41 h 43"/>
                  <a:gd name="T52" fmla="*/ 5 w 31"/>
                  <a:gd name="T53" fmla="*/ 5 h 43"/>
                  <a:gd name="T54" fmla="*/ 28 w 31"/>
                  <a:gd name="T55" fmla="*/ 5 h 43"/>
                  <a:gd name="T56" fmla="*/ 28 w 31"/>
                  <a:gd name="T57" fmla="*/ 12 h 43"/>
                  <a:gd name="T58" fmla="*/ 5 w 31"/>
                  <a:gd name="T59" fmla="*/ 12 h 43"/>
                  <a:gd name="T60" fmla="*/ 5 w 31"/>
                  <a:gd name="T61" fmla="*/ 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" h="43">
                    <a:moveTo>
                      <a:pt x="0" y="38"/>
                    </a:moveTo>
                    <a:lnTo>
                      <a:pt x="5" y="43"/>
                    </a:lnTo>
                    <a:lnTo>
                      <a:pt x="31" y="43"/>
                    </a:lnTo>
                    <a:lnTo>
                      <a:pt x="31" y="0"/>
                    </a:lnTo>
                    <a:lnTo>
                      <a:pt x="2" y="0"/>
                    </a:lnTo>
                    <a:lnTo>
                      <a:pt x="0" y="38"/>
                    </a:lnTo>
                    <a:close/>
                    <a:moveTo>
                      <a:pt x="9" y="38"/>
                    </a:moveTo>
                    <a:lnTo>
                      <a:pt x="7" y="38"/>
                    </a:lnTo>
                    <a:lnTo>
                      <a:pt x="7" y="34"/>
                    </a:lnTo>
                    <a:lnTo>
                      <a:pt x="9" y="34"/>
                    </a:lnTo>
                    <a:lnTo>
                      <a:pt x="9" y="38"/>
                    </a:lnTo>
                    <a:close/>
                    <a:moveTo>
                      <a:pt x="16" y="38"/>
                    </a:moveTo>
                    <a:lnTo>
                      <a:pt x="12" y="38"/>
                    </a:lnTo>
                    <a:lnTo>
                      <a:pt x="12" y="34"/>
                    </a:lnTo>
                    <a:lnTo>
                      <a:pt x="16" y="34"/>
                    </a:lnTo>
                    <a:lnTo>
                      <a:pt x="16" y="38"/>
                    </a:lnTo>
                    <a:close/>
                    <a:moveTo>
                      <a:pt x="21" y="38"/>
                    </a:moveTo>
                    <a:lnTo>
                      <a:pt x="19" y="38"/>
                    </a:lnTo>
                    <a:lnTo>
                      <a:pt x="19" y="34"/>
                    </a:lnTo>
                    <a:lnTo>
                      <a:pt x="21" y="34"/>
                    </a:lnTo>
                    <a:lnTo>
                      <a:pt x="21" y="38"/>
                    </a:lnTo>
                    <a:close/>
                    <a:moveTo>
                      <a:pt x="28" y="41"/>
                    </a:moveTo>
                    <a:lnTo>
                      <a:pt x="24" y="41"/>
                    </a:lnTo>
                    <a:lnTo>
                      <a:pt x="24" y="34"/>
                    </a:lnTo>
                    <a:lnTo>
                      <a:pt x="28" y="34"/>
                    </a:lnTo>
                    <a:lnTo>
                      <a:pt x="28" y="41"/>
                    </a:lnTo>
                    <a:close/>
                    <a:moveTo>
                      <a:pt x="5" y="5"/>
                    </a:moveTo>
                    <a:lnTo>
                      <a:pt x="28" y="5"/>
                    </a:lnTo>
                    <a:lnTo>
                      <a:pt x="28" y="12"/>
                    </a:lnTo>
                    <a:lnTo>
                      <a:pt x="5" y="12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176"/>
              <p:cNvSpPr>
                <a:spLocks noEditPoints="1"/>
              </p:cNvSpPr>
              <p:nvPr/>
            </p:nvSpPr>
            <p:spPr bwMode="auto">
              <a:xfrm>
                <a:off x="3764" y="1433"/>
                <a:ext cx="26" cy="33"/>
              </a:xfrm>
              <a:custGeom>
                <a:avLst/>
                <a:gdLst>
                  <a:gd name="T0" fmla="*/ 26 w 26"/>
                  <a:gd name="T1" fmla="*/ 4 h 33"/>
                  <a:gd name="T2" fmla="*/ 22 w 26"/>
                  <a:gd name="T3" fmla="*/ 0 h 33"/>
                  <a:gd name="T4" fmla="*/ 3 w 26"/>
                  <a:gd name="T5" fmla="*/ 0 h 33"/>
                  <a:gd name="T6" fmla="*/ 0 w 26"/>
                  <a:gd name="T7" fmla="*/ 33 h 33"/>
                  <a:gd name="T8" fmla="*/ 24 w 26"/>
                  <a:gd name="T9" fmla="*/ 33 h 33"/>
                  <a:gd name="T10" fmla="*/ 26 w 26"/>
                  <a:gd name="T11" fmla="*/ 4 h 33"/>
                  <a:gd name="T12" fmla="*/ 19 w 26"/>
                  <a:gd name="T13" fmla="*/ 2 h 33"/>
                  <a:gd name="T14" fmla="*/ 22 w 26"/>
                  <a:gd name="T15" fmla="*/ 2 h 33"/>
                  <a:gd name="T16" fmla="*/ 22 w 26"/>
                  <a:gd name="T17" fmla="*/ 9 h 33"/>
                  <a:gd name="T18" fmla="*/ 19 w 26"/>
                  <a:gd name="T19" fmla="*/ 7 h 33"/>
                  <a:gd name="T20" fmla="*/ 19 w 26"/>
                  <a:gd name="T21" fmla="*/ 2 h 33"/>
                  <a:gd name="T22" fmla="*/ 14 w 26"/>
                  <a:gd name="T23" fmla="*/ 2 h 33"/>
                  <a:gd name="T24" fmla="*/ 17 w 26"/>
                  <a:gd name="T25" fmla="*/ 2 h 33"/>
                  <a:gd name="T26" fmla="*/ 17 w 26"/>
                  <a:gd name="T27" fmla="*/ 7 h 33"/>
                  <a:gd name="T28" fmla="*/ 14 w 26"/>
                  <a:gd name="T29" fmla="*/ 7 h 33"/>
                  <a:gd name="T30" fmla="*/ 14 w 26"/>
                  <a:gd name="T31" fmla="*/ 2 h 33"/>
                  <a:gd name="T32" fmla="*/ 10 w 26"/>
                  <a:gd name="T33" fmla="*/ 2 h 33"/>
                  <a:gd name="T34" fmla="*/ 12 w 26"/>
                  <a:gd name="T35" fmla="*/ 2 h 33"/>
                  <a:gd name="T36" fmla="*/ 12 w 26"/>
                  <a:gd name="T37" fmla="*/ 7 h 33"/>
                  <a:gd name="T38" fmla="*/ 10 w 26"/>
                  <a:gd name="T39" fmla="*/ 7 h 33"/>
                  <a:gd name="T40" fmla="*/ 10 w 26"/>
                  <a:gd name="T41" fmla="*/ 2 h 33"/>
                  <a:gd name="T42" fmla="*/ 5 w 26"/>
                  <a:gd name="T43" fmla="*/ 2 h 33"/>
                  <a:gd name="T44" fmla="*/ 7 w 26"/>
                  <a:gd name="T45" fmla="*/ 2 h 33"/>
                  <a:gd name="T46" fmla="*/ 7 w 26"/>
                  <a:gd name="T47" fmla="*/ 7 h 33"/>
                  <a:gd name="T48" fmla="*/ 5 w 26"/>
                  <a:gd name="T49" fmla="*/ 7 h 33"/>
                  <a:gd name="T50" fmla="*/ 5 w 26"/>
                  <a:gd name="T51" fmla="*/ 2 h 33"/>
                  <a:gd name="T52" fmla="*/ 22 w 26"/>
                  <a:gd name="T53" fmla="*/ 30 h 33"/>
                  <a:gd name="T54" fmla="*/ 5 w 26"/>
                  <a:gd name="T55" fmla="*/ 30 h 33"/>
                  <a:gd name="T56" fmla="*/ 5 w 26"/>
                  <a:gd name="T57" fmla="*/ 23 h 33"/>
                  <a:gd name="T58" fmla="*/ 22 w 26"/>
                  <a:gd name="T59" fmla="*/ 26 h 33"/>
                  <a:gd name="T60" fmla="*/ 22 w 26"/>
                  <a:gd name="T61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" h="33">
                    <a:moveTo>
                      <a:pt x="26" y="4"/>
                    </a:moveTo>
                    <a:lnTo>
                      <a:pt x="22" y="0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24" y="33"/>
                    </a:lnTo>
                    <a:lnTo>
                      <a:pt x="26" y="4"/>
                    </a:lnTo>
                    <a:close/>
                    <a:moveTo>
                      <a:pt x="19" y="2"/>
                    </a:moveTo>
                    <a:lnTo>
                      <a:pt x="22" y="2"/>
                    </a:lnTo>
                    <a:lnTo>
                      <a:pt x="22" y="9"/>
                    </a:lnTo>
                    <a:lnTo>
                      <a:pt x="19" y="7"/>
                    </a:lnTo>
                    <a:lnTo>
                      <a:pt x="19" y="2"/>
                    </a:lnTo>
                    <a:close/>
                    <a:moveTo>
                      <a:pt x="14" y="2"/>
                    </a:moveTo>
                    <a:lnTo>
                      <a:pt x="17" y="2"/>
                    </a:lnTo>
                    <a:lnTo>
                      <a:pt x="17" y="7"/>
                    </a:lnTo>
                    <a:lnTo>
                      <a:pt x="14" y="7"/>
                    </a:lnTo>
                    <a:lnTo>
                      <a:pt x="14" y="2"/>
                    </a:lnTo>
                    <a:close/>
                    <a:moveTo>
                      <a:pt x="10" y="2"/>
                    </a:moveTo>
                    <a:lnTo>
                      <a:pt x="12" y="2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2"/>
                    </a:lnTo>
                    <a:close/>
                    <a:moveTo>
                      <a:pt x="5" y="2"/>
                    </a:moveTo>
                    <a:lnTo>
                      <a:pt x="7" y="2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2"/>
                    </a:lnTo>
                    <a:close/>
                    <a:moveTo>
                      <a:pt x="22" y="30"/>
                    </a:moveTo>
                    <a:lnTo>
                      <a:pt x="5" y="30"/>
                    </a:lnTo>
                    <a:lnTo>
                      <a:pt x="5" y="23"/>
                    </a:lnTo>
                    <a:lnTo>
                      <a:pt x="22" y="26"/>
                    </a:lnTo>
                    <a:lnTo>
                      <a:pt x="22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177"/>
              <p:cNvSpPr/>
              <p:nvPr/>
            </p:nvSpPr>
            <p:spPr bwMode="auto">
              <a:xfrm>
                <a:off x="3778" y="1698"/>
                <a:ext cx="119" cy="74"/>
              </a:xfrm>
              <a:custGeom>
                <a:avLst/>
                <a:gdLst>
                  <a:gd name="T0" fmla="*/ 8 w 119"/>
                  <a:gd name="T1" fmla="*/ 38 h 74"/>
                  <a:gd name="T2" fmla="*/ 8 w 119"/>
                  <a:gd name="T3" fmla="*/ 26 h 74"/>
                  <a:gd name="T4" fmla="*/ 36 w 119"/>
                  <a:gd name="T5" fmla="*/ 12 h 74"/>
                  <a:gd name="T6" fmla="*/ 36 w 119"/>
                  <a:gd name="T7" fmla="*/ 38 h 74"/>
                  <a:gd name="T8" fmla="*/ 41 w 119"/>
                  <a:gd name="T9" fmla="*/ 38 h 74"/>
                  <a:gd name="T10" fmla="*/ 41 w 119"/>
                  <a:gd name="T11" fmla="*/ 26 h 74"/>
                  <a:gd name="T12" fmla="*/ 69 w 119"/>
                  <a:gd name="T13" fmla="*/ 12 h 74"/>
                  <a:gd name="T14" fmla="*/ 69 w 119"/>
                  <a:gd name="T15" fmla="*/ 38 h 74"/>
                  <a:gd name="T16" fmla="*/ 79 w 119"/>
                  <a:gd name="T17" fmla="*/ 38 h 74"/>
                  <a:gd name="T18" fmla="*/ 79 w 119"/>
                  <a:gd name="T19" fmla="*/ 0 h 74"/>
                  <a:gd name="T20" fmla="*/ 90 w 119"/>
                  <a:gd name="T21" fmla="*/ 0 h 74"/>
                  <a:gd name="T22" fmla="*/ 90 w 119"/>
                  <a:gd name="T23" fmla="*/ 38 h 74"/>
                  <a:gd name="T24" fmla="*/ 95 w 119"/>
                  <a:gd name="T25" fmla="*/ 38 h 74"/>
                  <a:gd name="T26" fmla="*/ 95 w 119"/>
                  <a:gd name="T27" fmla="*/ 0 h 74"/>
                  <a:gd name="T28" fmla="*/ 109 w 119"/>
                  <a:gd name="T29" fmla="*/ 0 h 74"/>
                  <a:gd name="T30" fmla="*/ 109 w 119"/>
                  <a:gd name="T31" fmla="*/ 38 h 74"/>
                  <a:gd name="T32" fmla="*/ 119 w 119"/>
                  <a:gd name="T33" fmla="*/ 38 h 74"/>
                  <a:gd name="T34" fmla="*/ 119 w 119"/>
                  <a:gd name="T35" fmla="*/ 74 h 74"/>
                  <a:gd name="T36" fmla="*/ 0 w 119"/>
                  <a:gd name="T37" fmla="*/ 74 h 74"/>
                  <a:gd name="T38" fmla="*/ 0 w 119"/>
                  <a:gd name="T39" fmla="*/ 38 h 74"/>
                  <a:gd name="T40" fmla="*/ 8 w 119"/>
                  <a:gd name="T41" fmla="*/ 3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74">
                    <a:moveTo>
                      <a:pt x="8" y="38"/>
                    </a:moveTo>
                    <a:lnTo>
                      <a:pt x="8" y="26"/>
                    </a:lnTo>
                    <a:lnTo>
                      <a:pt x="36" y="12"/>
                    </a:lnTo>
                    <a:lnTo>
                      <a:pt x="36" y="38"/>
                    </a:lnTo>
                    <a:lnTo>
                      <a:pt x="41" y="38"/>
                    </a:lnTo>
                    <a:lnTo>
                      <a:pt x="41" y="26"/>
                    </a:lnTo>
                    <a:lnTo>
                      <a:pt x="69" y="12"/>
                    </a:lnTo>
                    <a:lnTo>
                      <a:pt x="69" y="38"/>
                    </a:lnTo>
                    <a:lnTo>
                      <a:pt x="79" y="38"/>
                    </a:lnTo>
                    <a:lnTo>
                      <a:pt x="79" y="0"/>
                    </a:lnTo>
                    <a:lnTo>
                      <a:pt x="90" y="0"/>
                    </a:lnTo>
                    <a:lnTo>
                      <a:pt x="90" y="38"/>
                    </a:lnTo>
                    <a:lnTo>
                      <a:pt x="95" y="38"/>
                    </a:lnTo>
                    <a:lnTo>
                      <a:pt x="95" y="0"/>
                    </a:lnTo>
                    <a:lnTo>
                      <a:pt x="109" y="0"/>
                    </a:lnTo>
                    <a:lnTo>
                      <a:pt x="109" y="38"/>
                    </a:lnTo>
                    <a:lnTo>
                      <a:pt x="119" y="38"/>
                    </a:lnTo>
                    <a:lnTo>
                      <a:pt x="119" y="74"/>
                    </a:lnTo>
                    <a:lnTo>
                      <a:pt x="0" y="74"/>
                    </a:lnTo>
                    <a:lnTo>
                      <a:pt x="0" y="38"/>
                    </a:lnTo>
                    <a:lnTo>
                      <a:pt x="8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178"/>
              <p:cNvSpPr/>
              <p:nvPr/>
            </p:nvSpPr>
            <p:spPr bwMode="auto">
              <a:xfrm>
                <a:off x="3966" y="2292"/>
                <a:ext cx="28" cy="14"/>
              </a:xfrm>
              <a:custGeom>
                <a:avLst/>
                <a:gdLst>
                  <a:gd name="T0" fmla="*/ 12 w 12"/>
                  <a:gd name="T1" fmla="*/ 0 h 6"/>
                  <a:gd name="T2" fmla="*/ 6 w 12"/>
                  <a:gd name="T3" fmla="*/ 0 h 6"/>
                  <a:gd name="T4" fmla="*/ 0 w 12"/>
                  <a:gd name="T5" fmla="*/ 6 h 6"/>
                  <a:gd name="T6" fmla="*/ 12 w 12"/>
                  <a:gd name="T7" fmla="*/ 6 h 6"/>
                  <a:gd name="T8" fmla="*/ 12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cubicBezTo>
                      <a:pt x="12" y="0"/>
                      <a:pt x="11" y="0"/>
                      <a:pt x="6" y="0"/>
                    </a:cubicBezTo>
                    <a:cubicBezTo>
                      <a:pt x="2" y="0"/>
                      <a:pt x="0" y="6"/>
                      <a:pt x="0" y="6"/>
                    </a:cubicBezTo>
                    <a:cubicBezTo>
                      <a:pt x="12" y="6"/>
                      <a:pt x="12" y="6"/>
                      <a:pt x="12" y="6"/>
                    </a:cubicBez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179"/>
              <p:cNvSpPr>
                <a:spLocks noEditPoints="1"/>
              </p:cNvSpPr>
              <p:nvPr/>
            </p:nvSpPr>
            <p:spPr bwMode="auto">
              <a:xfrm>
                <a:off x="3944" y="2308"/>
                <a:ext cx="102" cy="29"/>
              </a:xfrm>
              <a:custGeom>
                <a:avLst/>
                <a:gdLst>
                  <a:gd name="T0" fmla="*/ 42 w 43"/>
                  <a:gd name="T1" fmla="*/ 9 h 12"/>
                  <a:gd name="T2" fmla="*/ 42 w 43"/>
                  <a:gd name="T3" fmla="*/ 8 h 12"/>
                  <a:gd name="T4" fmla="*/ 42 w 43"/>
                  <a:gd name="T5" fmla="*/ 4 h 12"/>
                  <a:gd name="T6" fmla="*/ 38 w 43"/>
                  <a:gd name="T7" fmla="*/ 0 h 12"/>
                  <a:gd name="T8" fmla="*/ 6 w 43"/>
                  <a:gd name="T9" fmla="*/ 0 h 12"/>
                  <a:gd name="T10" fmla="*/ 2 w 43"/>
                  <a:gd name="T11" fmla="*/ 4 h 12"/>
                  <a:gd name="T12" fmla="*/ 2 w 43"/>
                  <a:gd name="T13" fmla="*/ 8 h 12"/>
                  <a:gd name="T14" fmla="*/ 2 w 43"/>
                  <a:gd name="T15" fmla="*/ 9 h 12"/>
                  <a:gd name="T16" fmla="*/ 0 w 43"/>
                  <a:gd name="T17" fmla="*/ 10 h 12"/>
                  <a:gd name="T18" fmla="*/ 2 w 43"/>
                  <a:gd name="T19" fmla="*/ 12 h 12"/>
                  <a:gd name="T20" fmla="*/ 4 w 43"/>
                  <a:gd name="T21" fmla="*/ 12 h 12"/>
                  <a:gd name="T22" fmla="*/ 6 w 43"/>
                  <a:gd name="T23" fmla="*/ 12 h 12"/>
                  <a:gd name="T24" fmla="*/ 6 w 43"/>
                  <a:gd name="T25" fmla="*/ 12 h 12"/>
                  <a:gd name="T26" fmla="*/ 6 w 43"/>
                  <a:gd name="T27" fmla="*/ 11 h 12"/>
                  <a:gd name="T28" fmla="*/ 10 w 43"/>
                  <a:gd name="T29" fmla="*/ 6 h 12"/>
                  <a:gd name="T30" fmla="*/ 15 w 43"/>
                  <a:gd name="T31" fmla="*/ 11 h 12"/>
                  <a:gd name="T32" fmla="*/ 15 w 43"/>
                  <a:gd name="T33" fmla="*/ 12 h 12"/>
                  <a:gd name="T34" fmla="*/ 28 w 43"/>
                  <a:gd name="T35" fmla="*/ 12 h 12"/>
                  <a:gd name="T36" fmla="*/ 28 w 43"/>
                  <a:gd name="T37" fmla="*/ 11 h 12"/>
                  <a:gd name="T38" fmla="*/ 33 w 43"/>
                  <a:gd name="T39" fmla="*/ 6 h 12"/>
                  <a:gd name="T40" fmla="*/ 37 w 43"/>
                  <a:gd name="T41" fmla="*/ 11 h 12"/>
                  <a:gd name="T42" fmla="*/ 37 w 43"/>
                  <a:gd name="T43" fmla="*/ 12 h 12"/>
                  <a:gd name="T44" fmla="*/ 38 w 43"/>
                  <a:gd name="T45" fmla="*/ 12 h 12"/>
                  <a:gd name="T46" fmla="*/ 40 w 43"/>
                  <a:gd name="T47" fmla="*/ 11 h 12"/>
                  <a:gd name="T48" fmla="*/ 41 w 43"/>
                  <a:gd name="T49" fmla="*/ 11 h 12"/>
                  <a:gd name="T50" fmla="*/ 42 w 43"/>
                  <a:gd name="T51" fmla="*/ 11 h 12"/>
                  <a:gd name="T52" fmla="*/ 43 w 43"/>
                  <a:gd name="T53" fmla="*/ 10 h 12"/>
                  <a:gd name="T54" fmla="*/ 42 w 43"/>
                  <a:gd name="T55" fmla="*/ 9 h 12"/>
                  <a:gd name="T56" fmla="*/ 3 w 43"/>
                  <a:gd name="T57" fmla="*/ 7 h 12"/>
                  <a:gd name="T58" fmla="*/ 2 w 43"/>
                  <a:gd name="T59" fmla="*/ 6 h 12"/>
                  <a:gd name="T60" fmla="*/ 3 w 43"/>
                  <a:gd name="T61" fmla="*/ 4 h 12"/>
                  <a:gd name="T62" fmla="*/ 3 w 43"/>
                  <a:gd name="T63" fmla="*/ 6 h 12"/>
                  <a:gd name="T64" fmla="*/ 3 w 43"/>
                  <a:gd name="T65" fmla="*/ 7 h 12"/>
                  <a:gd name="T66" fmla="*/ 20 w 43"/>
                  <a:gd name="T67" fmla="*/ 3 h 12"/>
                  <a:gd name="T68" fmla="*/ 19 w 43"/>
                  <a:gd name="T69" fmla="*/ 3 h 12"/>
                  <a:gd name="T70" fmla="*/ 16 w 43"/>
                  <a:gd name="T71" fmla="*/ 3 h 12"/>
                  <a:gd name="T72" fmla="*/ 15 w 43"/>
                  <a:gd name="T73" fmla="*/ 3 h 12"/>
                  <a:gd name="T74" fmla="*/ 15 w 43"/>
                  <a:gd name="T75" fmla="*/ 2 h 12"/>
                  <a:gd name="T76" fmla="*/ 16 w 43"/>
                  <a:gd name="T77" fmla="*/ 2 h 12"/>
                  <a:gd name="T78" fmla="*/ 19 w 43"/>
                  <a:gd name="T79" fmla="*/ 2 h 12"/>
                  <a:gd name="T80" fmla="*/ 20 w 43"/>
                  <a:gd name="T81" fmla="*/ 2 h 12"/>
                  <a:gd name="T82" fmla="*/ 20 w 43"/>
                  <a:gd name="T8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3" h="12">
                    <a:moveTo>
                      <a:pt x="42" y="9"/>
                    </a:moveTo>
                    <a:cubicBezTo>
                      <a:pt x="42" y="9"/>
                      <a:pt x="42" y="9"/>
                      <a:pt x="42" y="8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2" y="1"/>
                      <a:pt x="40" y="0"/>
                      <a:pt x="3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2" y="1"/>
                      <a:pt x="2" y="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9"/>
                      <a:pt x="2" y="9"/>
                    </a:cubicBezTo>
                    <a:cubicBezTo>
                      <a:pt x="1" y="9"/>
                      <a:pt x="0" y="10"/>
                      <a:pt x="0" y="10"/>
                    </a:cubicBezTo>
                    <a:cubicBezTo>
                      <a:pt x="0" y="11"/>
                      <a:pt x="1" y="12"/>
                      <a:pt x="2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1"/>
                      <a:pt x="6" y="11"/>
                    </a:cubicBezTo>
                    <a:cubicBezTo>
                      <a:pt x="6" y="8"/>
                      <a:pt x="8" y="6"/>
                      <a:pt x="10" y="6"/>
                    </a:cubicBezTo>
                    <a:cubicBezTo>
                      <a:pt x="13" y="6"/>
                      <a:pt x="15" y="8"/>
                      <a:pt x="15" y="11"/>
                    </a:cubicBezTo>
                    <a:cubicBezTo>
                      <a:pt x="15" y="11"/>
                      <a:pt x="15" y="12"/>
                      <a:pt x="15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2"/>
                      <a:pt x="28" y="11"/>
                      <a:pt x="28" y="11"/>
                    </a:cubicBezTo>
                    <a:cubicBezTo>
                      <a:pt x="28" y="8"/>
                      <a:pt x="30" y="6"/>
                      <a:pt x="33" y="6"/>
                    </a:cubicBezTo>
                    <a:cubicBezTo>
                      <a:pt x="35" y="6"/>
                      <a:pt x="37" y="8"/>
                      <a:pt x="37" y="11"/>
                    </a:cubicBezTo>
                    <a:cubicBezTo>
                      <a:pt x="37" y="11"/>
                      <a:pt x="37" y="12"/>
                      <a:pt x="37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40" y="12"/>
                      <a:pt x="40" y="11"/>
                    </a:cubicBezTo>
                    <a:cubicBezTo>
                      <a:pt x="40" y="11"/>
                      <a:pt x="41" y="11"/>
                      <a:pt x="41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1"/>
                      <a:pt x="43" y="11"/>
                      <a:pt x="43" y="10"/>
                    </a:cubicBezTo>
                    <a:cubicBezTo>
                      <a:pt x="43" y="10"/>
                      <a:pt x="42" y="9"/>
                      <a:pt x="42" y="9"/>
                    </a:cubicBezTo>
                    <a:close/>
                    <a:moveTo>
                      <a:pt x="3" y="7"/>
                    </a:moveTo>
                    <a:cubicBezTo>
                      <a:pt x="2" y="7"/>
                      <a:pt x="2" y="7"/>
                      <a:pt x="2" y="6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lose/>
                    <a:moveTo>
                      <a:pt x="20" y="3"/>
                    </a:moveTo>
                    <a:cubicBezTo>
                      <a:pt x="20" y="3"/>
                      <a:pt x="19" y="3"/>
                      <a:pt x="19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5" y="3"/>
                      <a:pt x="15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6" y="2"/>
                      <a:pt x="16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20" y="2"/>
                      <a:pt x="20" y="2"/>
                    </a:cubicBezTo>
                    <a:lnTo>
                      <a:pt x="2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180"/>
              <p:cNvSpPr>
                <a:spLocks noEditPoints="1"/>
              </p:cNvSpPr>
              <p:nvPr/>
            </p:nvSpPr>
            <p:spPr bwMode="auto">
              <a:xfrm>
                <a:off x="3961" y="2325"/>
                <a:ext cx="16" cy="17"/>
              </a:xfrm>
              <a:custGeom>
                <a:avLst/>
                <a:gdLst>
                  <a:gd name="T0" fmla="*/ 3 w 7"/>
                  <a:gd name="T1" fmla="*/ 0 h 7"/>
                  <a:gd name="T2" fmla="*/ 0 w 7"/>
                  <a:gd name="T3" fmla="*/ 4 h 7"/>
                  <a:gd name="T4" fmla="*/ 3 w 7"/>
                  <a:gd name="T5" fmla="*/ 7 h 7"/>
                  <a:gd name="T6" fmla="*/ 7 w 7"/>
                  <a:gd name="T7" fmla="*/ 4 h 7"/>
                  <a:gd name="T8" fmla="*/ 3 w 7"/>
                  <a:gd name="T9" fmla="*/ 0 h 7"/>
                  <a:gd name="T10" fmla="*/ 3 w 7"/>
                  <a:gd name="T11" fmla="*/ 5 h 7"/>
                  <a:gd name="T12" fmla="*/ 2 w 7"/>
                  <a:gd name="T13" fmla="*/ 4 h 7"/>
                  <a:gd name="T14" fmla="*/ 3 w 7"/>
                  <a:gd name="T15" fmla="*/ 2 h 7"/>
                  <a:gd name="T16" fmla="*/ 5 w 7"/>
                  <a:gd name="T17" fmla="*/ 4 h 7"/>
                  <a:gd name="T18" fmla="*/ 3 w 7"/>
                  <a:gd name="T1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1" y="0"/>
                      <a:pt x="0" y="1"/>
                      <a:pt x="0" y="4"/>
                    </a:cubicBezTo>
                    <a:cubicBezTo>
                      <a:pt x="0" y="6"/>
                      <a:pt x="1" y="7"/>
                      <a:pt x="3" y="7"/>
                    </a:cubicBezTo>
                    <a:cubicBezTo>
                      <a:pt x="6" y="7"/>
                      <a:pt x="7" y="6"/>
                      <a:pt x="7" y="4"/>
                    </a:cubicBezTo>
                    <a:cubicBezTo>
                      <a:pt x="7" y="1"/>
                      <a:pt x="6" y="0"/>
                      <a:pt x="3" y="0"/>
                    </a:cubicBezTo>
                    <a:close/>
                    <a:moveTo>
                      <a:pt x="3" y="5"/>
                    </a:moveTo>
                    <a:cubicBezTo>
                      <a:pt x="3" y="5"/>
                      <a:pt x="2" y="5"/>
                      <a:pt x="2" y="4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4" y="2"/>
                      <a:pt x="5" y="3"/>
                      <a:pt x="5" y="4"/>
                    </a:cubicBezTo>
                    <a:cubicBezTo>
                      <a:pt x="5" y="5"/>
                      <a:pt x="4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181"/>
              <p:cNvSpPr>
                <a:spLocks noEditPoints="1"/>
              </p:cNvSpPr>
              <p:nvPr/>
            </p:nvSpPr>
            <p:spPr bwMode="auto">
              <a:xfrm>
                <a:off x="4013" y="2325"/>
                <a:ext cx="17" cy="17"/>
              </a:xfrm>
              <a:custGeom>
                <a:avLst/>
                <a:gdLst>
                  <a:gd name="T0" fmla="*/ 4 w 7"/>
                  <a:gd name="T1" fmla="*/ 0 h 7"/>
                  <a:gd name="T2" fmla="*/ 0 w 7"/>
                  <a:gd name="T3" fmla="*/ 4 h 7"/>
                  <a:gd name="T4" fmla="*/ 4 w 7"/>
                  <a:gd name="T5" fmla="*/ 7 h 7"/>
                  <a:gd name="T6" fmla="*/ 7 w 7"/>
                  <a:gd name="T7" fmla="*/ 4 h 7"/>
                  <a:gd name="T8" fmla="*/ 4 w 7"/>
                  <a:gd name="T9" fmla="*/ 0 h 7"/>
                  <a:gd name="T10" fmla="*/ 4 w 7"/>
                  <a:gd name="T11" fmla="*/ 5 h 7"/>
                  <a:gd name="T12" fmla="*/ 2 w 7"/>
                  <a:gd name="T13" fmla="*/ 4 h 7"/>
                  <a:gd name="T14" fmla="*/ 4 w 7"/>
                  <a:gd name="T15" fmla="*/ 2 h 7"/>
                  <a:gd name="T16" fmla="*/ 5 w 7"/>
                  <a:gd name="T17" fmla="*/ 4 h 7"/>
                  <a:gd name="T18" fmla="*/ 4 w 7"/>
                  <a:gd name="T1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cubicBezTo>
                      <a:pt x="1" y="0"/>
                      <a:pt x="0" y="1"/>
                      <a:pt x="0" y="4"/>
                    </a:cubicBezTo>
                    <a:cubicBezTo>
                      <a:pt x="0" y="6"/>
                      <a:pt x="1" y="7"/>
                      <a:pt x="4" y="7"/>
                    </a:cubicBezTo>
                    <a:cubicBezTo>
                      <a:pt x="6" y="7"/>
                      <a:pt x="7" y="6"/>
                      <a:pt x="7" y="4"/>
                    </a:cubicBezTo>
                    <a:cubicBezTo>
                      <a:pt x="7" y="1"/>
                      <a:pt x="6" y="0"/>
                      <a:pt x="4" y="0"/>
                    </a:cubicBezTo>
                    <a:close/>
                    <a:moveTo>
                      <a:pt x="4" y="5"/>
                    </a:moveTo>
                    <a:cubicBezTo>
                      <a:pt x="3" y="5"/>
                      <a:pt x="2" y="5"/>
                      <a:pt x="2" y="4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5" y="5"/>
                      <a:pt x="5" y="5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182"/>
              <p:cNvSpPr/>
              <p:nvPr/>
            </p:nvSpPr>
            <p:spPr bwMode="auto">
              <a:xfrm>
                <a:off x="3788" y="2849"/>
                <a:ext cx="43" cy="22"/>
              </a:xfrm>
              <a:custGeom>
                <a:avLst/>
                <a:gdLst>
                  <a:gd name="T0" fmla="*/ 0 w 18"/>
                  <a:gd name="T1" fmla="*/ 0 h 9"/>
                  <a:gd name="T2" fmla="*/ 8 w 18"/>
                  <a:gd name="T3" fmla="*/ 0 h 9"/>
                  <a:gd name="T4" fmla="*/ 18 w 18"/>
                  <a:gd name="T5" fmla="*/ 9 h 9"/>
                  <a:gd name="T6" fmla="*/ 0 w 18"/>
                  <a:gd name="T7" fmla="*/ 9 h 9"/>
                  <a:gd name="T8" fmla="*/ 0 w 18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9">
                    <a:moveTo>
                      <a:pt x="0" y="0"/>
                    </a:moveTo>
                    <a:cubicBezTo>
                      <a:pt x="0" y="0"/>
                      <a:pt x="1" y="0"/>
                      <a:pt x="8" y="0"/>
                    </a:cubicBezTo>
                    <a:cubicBezTo>
                      <a:pt x="15" y="0"/>
                      <a:pt x="18" y="9"/>
                      <a:pt x="18" y="9"/>
                    </a:cubicBezTo>
                    <a:cubicBezTo>
                      <a:pt x="0" y="9"/>
                      <a:pt x="0" y="9"/>
                      <a:pt x="0" y="9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183"/>
              <p:cNvSpPr>
                <a:spLocks noEditPoints="1"/>
              </p:cNvSpPr>
              <p:nvPr/>
            </p:nvSpPr>
            <p:spPr bwMode="auto">
              <a:xfrm>
                <a:off x="3707" y="2876"/>
                <a:ext cx="154" cy="45"/>
              </a:xfrm>
              <a:custGeom>
                <a:avLst/>
                <a:gdLst>
                  <a:gd name="T0" fmla="*/ 0 w 65"/>
                  <a:gd name="T1" fmla="*/ 16 h 19"/>
                  <a:gd name="T2" fmla="*/ 2 w 65"/>
                  <a:gd name="T3" fmla="*/ 17 h 19"/>
                  <a:gd name="T4" fmla="*/ 3 w 65"/>
                  <a:gd name="T5" fmla="*/ 17 h 19"/>
                  <a:gd name="T6" fmla="*/ 4 w 65"/>
                  <a:gd name="T7" fmla="*/ 17 h 19"/>
                  <a:gd name="T8" fmla="*/ 8 w 65"/>
                  <a:gd name="T9" fmla="*/ 19 h 19"/>
                  <a:gd name="T10" fmla="*/ 9 w 65"/>
                  <a:gd name="T11" fmla="*/ 19 h 19"/>
                  <a:gd name="T12" fmla="*/ 9 w 65"/>
                  <a:gd name="T13" fmla="*/ 16 h 19"/>
                  <a:gd name="T14" fmla="*/ 16 w 65"/>
                  <a:gd name="T15" fmla="*/ 9 h 19"/>
                  <a:gd name="T16" fmla="*/ 23 w 65"/>
                  <a:gd name="T17" fmla="*/ 16 h 19"/>
                  <a:gd name="T18" fmla="*/ 23 w 65"/>
                  <a:gd name="T19" fmla="*/ 19 h 19"/>
                  <a:gd name="T20" fmla="*/ 43 w 65"/>
                  <a:gd name="T21" fmla="*/ 19 h 19"/>
                  <a:gd name="T22" fmla="*/ 42 w 65"/>
                  <a:gd name="T23" fmla="*/ 16 h 19"/>
                  <a:gd name="T24" fmla="*/ 49 w 65"/>
                  <a:gd name="T25" fmla="*/ 9 h 19"/>
                  <a:gd name="T26" fmla="*/ 57 w 65"/>
                  <a:gd name="T27" fmla="*/ 16 h 19"/>
                  <a:gd name="T28" fmla="*/ 56 w 65"/>
                  <a:gd name="T29" fmla="*/ 19 h 19"/>
                  <a:gd name="T30" fmla="*/ 57 w 65"/>
                  <a:gd name="T31" fmla="*/ 19 h 19"/>
                  <a:gd name="T32" fmla="*/ 60 w 65"/>
                  <a:gd name="T33" fmla="*/ 18 h 19"/>
                  <a:gd name="T34" fmla="*/ 63 w 65"/>
                  <a:gd name="T35" fmla="*/ 18 h 19"/>
                  <a:gd name="T36" fmla="*/ 65 w 65"/>
                  <a:gd name="T37" fmla="*/ 16 h 19"/>
                  <a:gd name="T38" fmla="*/ 63 w 65"/>
                  <a:gd name="T39" fmla="*/ 13 h 19"/>
                  <a:gd name="T40" fmla="*/ 63 w 65"/>
                  <a:gd name="T41" fmla="*/ 13 h 19"/>
                  <a:gd name="T42" fmla="*/ 63 w 65"/>
                  <a:gd name="T43" fmla="*/ 5 h 19"/>
                  <a:gd name="T44" fmla="*/ 57 w 65"/>
                  <a:gd name="T45" fmla="*/ 0 h 19"/>
                  <a:gd name="T46" fmla="*/ 8 w 65"/>
                  <a:gd name="T47" fmla="*/ 0 h 19"/>
                  <a:gd name="T48" fmla="*/ 2 w 65"/>
                  <a:gd name="T49" fmla="*/ 5 h 19"/>
                  <a:gd name="T50" fmla="*/ 2 w 65"/>
                  <a:gd name="T51" fmla="*/ 13 h 19"/>
                  <a:gd name="T52" fmla="*/ 2 w 65"/>
                  <a:gd name="T53" fmla="*/ 14 h 19"/>
                  <a:gd name="T54" fmla="*/ 0 w 65"/>
                  <a:gd name="T55" fmla="*/ 16 h 19"/>
                  <a:gd name="T56" fmla="*/ 61 w 65"/>
                  <a:gd name="T57" fmla="*/ 8 h 19"/>
                  <a:gd name="T58" fmla="*/ 61 w 65"/>
                  <a:gd name="T59" fmla="*/ 6 h 19"/>
                  <a:gd name="T60" fmla="*/ 62 w 65"/>
                  <a:gd name="T61" fmla="*/ 8 h 19"/>
                  <a:gd name="T62" fmla="*/ 61 w 65"/>
                  <a:gd name="T63" fmla="*/ 11 h 19"/>
                  <a:gd name="T64" fmla="*/ 61 w 65"/>
                  <a:gd name="T65" fmla="*/ 8 h 19"/>
                  <a:gd name="T66" fmla="*/ 36 w 65"/>
                  <a:gd name="T67" fmla="*/ 3 h 19"/>
                  <a:gd name="T68" fmla="*/ 36 w 65"/>
                  <a:gd name="T69" fmla="*/ 3 h 19"/>
                  <a:gd name="T70" fmla="*/ 41 w 65"/>
                  <a:gd name="T71" fmla="*/ 3 h 19"/>
                  <a:gd name="T72" fmla="*/ 42 w 65"/>
                  <a:gd name="T73" fmla="*/ 3 h 19"/>
                  <a:gd name="T74" fmla="*/ 42 w 65"/>
                  <a:gd name="T75" fmla="*/ 4 h 19"/>
                  <a:gd name="T76" fmla="*/ 41 w 65"/>
                  <a:gd name="T77" fmla="*/ 5 h 19"/>
                  <a:gd name="T78" fmla="*/ 36 w 65"/>
                  <a:gd name="T79" fmla="*/ 5 h 19"/>
                  <a:gd name="T80" fmla="*/ 36 w 65"/>
                  <a:gd name="T81" fmla="*/ 4 h 19"/>
                  <a:gd name="T82" fmla="*/ 36 w 65"/>
                  <a:gd name="T8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5" h="19">
                    <a:moveTo>
                      <a:pt x="0" y="16"/>
                    </a:moveTo>
                    <a:cubicBezTo>
                      <a:pt x="0" y="17"/>
                      <a:pt x="1" y="17"/>
                      <a:pt x="2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8"/>
                      <a:pt x="6" y="19"/>
                      <a:pt x="8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8"/>
                      <a:pt x="9" y="17"/>
                      <a:pt x="9" y="16"/>
                    </a:cubicBezTo>
                    <a:cubicBezTo>
                      <a:pt x="9" y="12"/>
                      <a:pt x="12" y="9"/>
                      <a:pt x="16" y="9"/>
                    </a:cubicBezTo>
                    <a:cubicBezTo>
                      <a:pt x="20" y="9"/>
                      <a:pt x="23" y="12"/>
                      <a:pt x="23" y="16"/>
                    </a:cubicBezTo>
                    <a:cubicBezTo>
                      <a:pt x="23" y="17"/>
                      <a:pt x="23" y="18"/>
                      <a:pt x="23" y="19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2" y="18"/>
                      <a:pt x="42" y="17"/>
                      <a:pt x="42" y="16"/>
                    </a:cubicBezTo>
                    <a:cubicBezTo>
                      <a:pt x="42" y="12"/>
                      <a:pt x="45" y="9"/>
                      <a:pt x="49" y="9"/>
                    </a:cubicBezTo>
                    <a:cubicBezTo>
                      <a:pt x="53" y="9"/>
                      <a:pt x="57" y="12"/>
                      <a:pt x="57" y="16"/>
                    </a:cubicBezTo>
                    <a:cubicBezTo>
                      <a:pt x="57" y="17"/>
                      <a:pt x="56" y="18"/>
                      <a:pt x="56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8" y="19"/>
                      <a:pt x="59" y="18"/>
                      <a:pt x="60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4" y="18"/>
                      <a:pt x="65" y="17"/>
                      <a:pt x="65" y="16"/>
                    </a:cubicBezTo>
                    <a:cubicBezTo>
                      <a:pt x="65" y="14"/>
                      <a:pt x="64" y="14"/>
                      <a:pt x="63" y="13"/>
                    </a:cubicBezTo>
                    <a:cubicBezTo>
                      <a:pt x="63" y="13"/>
                      <a:pt x="63" y="13"/>
                      <a:pt x="63" y="13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63" y="2"/>
                      <a:pt x="60" y="0"/>
                      <a:pt x="5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2" y="2"/>
                      <a:pt x="2" y="5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4"/>
                      <a:pt x="2" y="14"/>
                    </a:cubicBezTo>
                    <a:cubicBezTo>
                      <a:pt x="1" y="14"/>
                      <a:pt x="0" y="15"/>
                      <a:pt x="0" y="16"/>
                    </a:cubicBezTo>
                    <a:close/>
                    <a:moveTo>
                      <a:pt x="61" y="8"/>
                    </a:moveTo>
                    <a:cubicBezTo>
                      <a:pt x="61" y="7"/>
                      <a:pt x="61" y="6"/>
                      <a:pt x="61" y="6"/>
                    </a:cubicBezTo>
                    <a:cubicBezTo>
                      <a:pt x="62" y="6"/>
                      <a:pt x="62" y="7"/>
                      <a:pt x="62" y="8"/>
                    </a:cubicBezTo>
                    <a:cubicBezTo>
                      <a:pt x="62" y="10"/>
                      <a:pt x="62" y="11"/>
                      <a:pt x="61" y="11"/>
                    </a:cubicBezTo>
                    <a:cubicBezTo>
                      <a:pt x="61" y="11"/>
                      <a:pt x="61" y="10"/>
                      <a:pt x="61" y="8"/>
                    </a:cubicBezTo>
                    <a:close/>
                    <a:moveTo>
                      <a:pt x="36" y="3"/>
                    </a:moveTo>
                    <a:cubicBezTo>
                      <a:pt x="36" y="3"/>
                      <a:pt x="36" y="3"/>
                      <a:pt x="36" y="3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2" y="4"/>
                      <a:pt x="42" y="5"/>
                      <a:pt x="41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5"/>
                      <a:pt x="36" y="4"/>
                      <a:pt x="36" y="4"/>
                    </a:cubicBezTo>
                    <a:lnTo>
                      <a:pt x="3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184"/>
              <p:cNvSpPr>
                <a:spLocks noEditPoints="1"/>
              </p:cNvSpPr>
              <p:nvPr/>
            </p:nvSpPr>
            <p:spPr bwMode="auto">
              <a:xfrm>
                <a:off x="3812" y="2899"/>
                <a:ext cx="26" cy="29"/>
              </a:xfrm>
              <a:custGeom>
                <a:avLst/>
                <a:gdLst>
                  <a:gd name="T0" fmla="*/ 0 w 11"/>
                  <a:gd name="T1" fmla="*/ 6 h 12"/>
                  <a:gd name="T2" fmla="*/ 5 w 11"/>
                  <a:gd name="T3" fmla="*/ 12 h 12"/>
                  <a:gd name="T4" fmla="*/ 11 w 11"/>
                  <a:gd name="T5" fmla="*/ 6 h 12"/>
                  <a:gd name="T6" fmla="*/ 5 w 11"/>
                  <a:gd name="T7" fmla="*/ 0 h 12"/>
                  <a:gd name="T8" fmla="*/ 0 w 11"/>
                  <a:gd name="T9" fmla="*/ 6 h 12"/>
                  <a:gd name="T10" fmla="*/ 3 w 11"/>
                  <a:gd name="T11" fmla="*/ 6 h 12"/>
                  <a:gd name="T12" fmla="*/ 5 w 11"/>
                  <a:gd name="T13" fmla="*/ 3 h 12"/>
                  <a:gd name="T14" fmla="*/ 8 w 11"/>
                  <a:gd name="T15" fmla="*/ 6 h 12"/>
                  <a:gd name="T16" fmla="*/ 5 w 11"/>
                  <a:gd name="T17" fmla="*/ 9 h 12"/>
                  <a:gd name="T18" fmla="*/ 3 w 11"/>
                  <a:gd name="T1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2">
                    <a:moveTo>
                      <a:pt x="0" y="6"/>
                    </a:moveTo>
                    <a:cubicBezTo>
                      <a:pt x="0" y="9"/>
                      <a:pt x="2" y="12"/>
                      <a:pt x="5" y="12"/>
                    </a:cubicBezTo>
                    <a:cubicBezTo>
                      <a:pt x="9" y="12"/>
                      <a:pt x="11" y="9"/>
                      <a:pt x="11" y="6"/>
                    </a:cubicBezTo>
                    <a:cubicBezTo>
                      <a:pt x="11" y="3"/>
                      <a:pt x="9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lose/>
                    <a:moveTo>
                      <a:pt x="3" y="6"/>
                    </a:moveTo>
                    <a:cubicBezTo>
                      <a:pt x="3" y="5"/>
                      <a:pt x="4" y="3"/>
                      <a:pt x="5" y="3"/>
                    </a:cubicBezTo>
                    <a:cubicBezTo>
                      <a:pt x="7" y="3"/>
                      <a:pt x="8" y="5"/>
                      <a:pt x="8" y="6"/>
                    </a:cubicBezTo>
                    <a:cubicBezTo>
                      <a:pt x="8" y="8"/>
                      <a:pt x="7" y="9"/>
                      <a:pt x="5" y="9"/>
                    </a:cubicBezTo>
                    <a:cubicBezTo>
                      <a:pt x="4" y="9"/>
                      <a:pt x="3" y="8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185"/>
              <p:cNvSpPr>
                <a:spLocks noEditPoints="1"/>
              </p:cNvSpPr>
              <p:nvPr/>
            </p:nvSpPr>
            <p:spPr bwMode="auto">
              <a:xfrm>
                <a:off x="3731" y="2899"/>
                <a:ext cx="28" cy="29"/>
              </a:xfrm>
              <a:custGeom>
                <a:avLst/>
                <a:gdLst>
                  <a:gd name="T0" fmla="*/ 0 w 12"/>
                  <a:gd name="T1" fmla="*/ 6 h 12"/>
                  <a:gd name="T2" fmla="*/ 6 w 12"/>
                  <a:gd name="T3" fmla="*/ 12 h 12"/>
                  <a:gd name="T4" fmla="*/ 12 w 12"/>
                  <a:gd name="T5" fmla="*/ 6 h 12"/>
                  <a:gd name="T6" fmla="*/ 6 w 12"/>
                  <a:gd name="T7" fmla="*/ 0 h 12"/>
                  <a:gd name="T8" fmla="*/ 0 w 12"/>
                  <a:gd name="T9" fmla="*/ 6 h 12"/>
                  <a:gd name="T10" fmla="*/ 3 w 12"/>
                  <a:gd name="T11" fmla="*/ 6 h 12"/>
                  <a:gd name="T12" fmla="*/ 6 w 12"/>
                  <a:gd name="T13" fmla="*/ 3 h 12"/>
                  <a:gd name="T14" fmla="*/ 9 w 12"/>
                  <a:gd name="T15" fmla="*/ 6 h 12"/>
                  <a:gd name="T16" fmla="*/ 6 w 12"/>
                  <a:gd name="T17" fmla="*/ 9 h 12"/>
                  <a:gd name="T18" fmla="*/ 3 w 12"/>
                  <a:gd name="T1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lose/>
                    <a:moveTo>
                      <a:pt x="3" y="6"/>
                    </a:moveTo>
                    <a:cubicBezTo>
                      <a:pt x="3" y="5"/>
                      <a:pt x="4" y="3"/>
                      <a:pt x="6" y="3"/>
                    </a:cubicBezTo>
                    <a:cubicBezTo>
                      <a:pt x="7" y="3"/>
                      <a:pt x="9" y="5"/>
                      <a:pt x="9" y="6"/>
                    </a:cubicBezTo>
                    <a:cubicBezTo>
                      <a:pt x="9" y="8"/>
                      <a:pt x="7" y="9"/>
                      <a:pt x="6" y="9"/>
                    </a:cubicBezTo>
                    <a:cubicBezTo>
                      <a:pt x="4" y="9"/>
                      <a:pt x="3" y="8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186"/>
              <p:cNvSpPr/>
              <p:nvPr/>
            </p:nvSpPr>
            <p:spPr bwMode="auto">
              <a:xfrm>
                <a:off x="4271" y="2671"/>
                <a:ext cx="50" cy="31"/>
              </a:xfrm>
              <a:custGeom>
                <a:avLst/>
                <a:gdLst>
                  <a:gd name="T0" fmla="*/ 0 w 21"/>
                  <a:gd name="T1" fmla="*/ 5 h 13"/>
                  <a:gd name="T2" fmla="*/ 8 w 21"/>
                  <a:gd name="T3" fmla="*/ 2 h 13"/>
                  <a:gd name="T4" fmla="*/ 21 w 21"/>
                  <a:gd name="T5" fmla="*/ 7 h 13"/>
                  <a:gd name="T6" fmla="*/ 4 w 21"/>
                  <a:gd name="T7" fmla="*/ 13 h 13"/>
                  <a:gd name="T8" fmla="*/ 0 w 21"/>
                  <a:gd name="T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3">
                    <a:moveTo>
                      <a:pt x="0" y="5"/>
                    </a:moveTo>
                    <a:cubicBezTo>
                      <a:pt x="0" y="5"/>
                      <a:pt x="1" y="5"/>
                      <a:pt x="8" y="2"/>
                    </a:cubicBezTo>
                    <a:cubicBezTo>
                      <a:pt x="15" y="0"/>
                      <a:pt x="21" y="7"/>
                      <a:pt x="21" y="7"/>
                    </a:cubicBezTo>
                    <a:cubicBezTo>
                      <a:pt x="4" y="13"/>
                      <a:pt x="4" y="13"/>
                      <a:pt x="4" y="13"/>
                    </a:cubicBez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187"/>
              <p:cNvSpPr>
                <a:spLocks noEditPoints="1"/>
              </p:cNvSpPr>
              <p:nvPr/>
            </p:nvSpPr>
            <p:spPr bwMode="auto">
              <a:xfrm>
                <a:off x="4212" y="2686"/>
                <a:ext cx="152" cy="87"/>
              </a:xfrm>
              <a:custGeom>
                <a:avLst/>
                <a:gdLst>
                  <a:gd name="T0" fmla="*/ 4 w 64"/>
                  <a:gd name="T1" fmla="*/ 36 h 37"/>
                  <a:gd name="T2" fmla="*/ 6 w 64"/>
                  <a:gd name="T3" fmla="*/ 37 h 37"/>
                  <a:gd name="T4" fmla="*/ 7 w 64"/>
                  <a:gd name="T5" fmla="*/ 36 h 37"/>
                  <a:gd name="T6" fmla="*/ 8 w 64"/>
                  <a:gd name="T7" fmla="*/ 36 h 37"/>
                  <a:gd name="T8" fmla="*/ 11 w 64"/>
                  <a:gd name="T9" fmla="*/ 36 h 37"/>
                  <a:gd name="T10" fmla="*/ 13 w 64"/>
                  <a:gd name="T11" fmla="*/ 36 h 37"/>
                  <a:gd name="T12" fmla="*/ 12 w 64"/>
                  <a:gd name="T13" fmla="*/ 33 h 37"/>
                  <a:gd name="T14" fmla="*/ 16 w 64"/>
                  <a:gd name="T15" fmla="*/ 24 h 37"/>
                  <a:gd name="T16" fmla="*/ 25 w 64"/>
                  <a:gd name="T17" fmla="*/ 28 h 37"/>
                  <a:gd name="T18" fmla="*/ 26 w 64"/>
                  <a:gd name="T19" fmla="*/ 31 h 37"/>
                  <a:gd name="T20" fmla="*/ 44 w 64"/>
                  <a:gd name="T21" fmla="*/ 24 h 37"/>
                  <a:gd name="T22" fmla="*/ 43 w 64"/>
                  <a:gd name="T23" fmla="*/ 22 h 37"/>
                  <a:gd name="T24" fmla="*/ 47 w 64"/>
                  <a:gd name="T25" fmla="*/ 12 h 37"/>
                  <a:gd name="T26" fmla="*/ 57 w 64"/>
                  <a:gd name="T27" fmla="*/ 16 h 37"/>
                  <a:gd name="T28" fmla="*/ 57 w 64"/>
                  <a:gd name="T29" fmla="*/ 19 h 37"/>
                  <a:gd name="T30" fmla="*/ 58 w 64"/>
                  <a:gd name="T31" fmla="*/ 19 h 37"/>
                  <a:gd name="T32" fmla="*/ 60 w 64"/>
                  <a:gd name="T33" fmla="*/ 17 h 37"/>
                  <a:gd name="T34" fmla="*/ 63 w 64"/>
                  <a:gd name="T35" fmla="*/ 16 h 37"/>
                  <a:gd name="T36" fmla="*/ 64 w 64"/>
                  <a:gd name="T37" fmla="*/ 13 h 37"/>
                  <a:gd name="T38" fmla="*/ 61 w 64"/>
                  <a:gd name="T39" fmla="*/ 12 h 37"/>
                  <a:gd name="T40" fmla="*/ 61 w 64"/>
                  <a:gd name="T41" fmla="*/ 11 h 37"/>
                  <a:gd name="T42" fmla="*/ 59 w 64"/>
                  <a:gd name="T43" fmla="*/ 4 h 37"/>
                  <a:gd name="T44" fmla="*/ 51 w 64"/>
                  <a:gd name="T45" fmla="*/ 1 h 37"/>
                  <a:gd name="T46" fmla="*/ 5 w 64"/>
                  <a:gd name="T47" fmla="*/ 18 h 37"/>
                  <a:gd name="T48" fmla="*/ 1 w 64"/>
                  <a:gd name="T49" fmla="*/ 26 h 37"/>
                  <a:gd name="T50" fmla="*/ 4 w 64"/>
                  <a:gd name="T51" fmla="*/ 33 h 37"/>
                  <a:gd name="T52" fmla="*/ 5 w 64"/>
                  <a:gd name="T53" fmla="*/ 34 h 37"/>
                  <a:gd name="T54" fmla="*/ 4 w 64"/>
                  <a:gd name="T55" fmla="*/ 36 h 37"/>
                  <a:gd name="T56" fmla="*/ 58 w 64"/>
                  <a:gd name="T57" fmla="*/ 8 h 37"/>
                  <a:gd name="T58" fmla="*/ 57 w 64"/>
                  <a:gd name="T59" fmla="*/ 5 h 37"/>
                  <a:gd name="T60" fmla="*/ 59 w 64"/>
                  <a:gd name="T61" fmla="*/ 7 h 37"/>
                  <a:gd name="T62" fmla="*/ 59 w 64"/>
                  <a:gd name="T63" fmla="*/ 10 h 37"/>
                  <a:gd name="T64" fmla="*/ 58 w 64"/>
                  <a:gd name="T65" fmla="*/ 8 h 37"/>
                  <a:gd name="T66" fmla="*/ 32 w 64"/>
                  <a:gd name="T67" fmla="*/ 12 h 37"/>
                  <a:gd name="T68" fmla="*/ 33 w 64"/>
                  <a:gd name="T69" fmla="*/ 11 h 37"/>
                  <a:gd name="T70" fmla="*/ 37 w 64"/>
                  <a:gd name="T71" fmla="*/ 9 h 37"/>
                  <a:gd name="T72" fmla="*/ 38 w 64"/>
                  <a:gd name="T73" fmla="*/ 10 h 37"/>
                  <a:gd name="T74" fmla="*/ 39 w 64"/>
                  <a:gd name="T75" fmla="*/ 10 h 37"/>
                  <a:gd name="T76" fmla="*/ 38 w 64"/>
                  <a:gd name="T77" fmla="*/ 11 h 37"/>
                  <a:gd name="T78" fmla="*/ 34 w 64"/>
                  <a:gd name="T79" fmla="*/ 13 h 37"/>
                  <a:gd name="T80" fmla="*/ 33 w 64"/>
                  <a:gd name="T81" fmla="*/ 13 h 37"/>
                  <a:gd name="T82" fmla="*/ 32 w 64"/>
                  <a:gd name="T83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4" h="37">
                    <a:moveTo>
                      <a:pt x="4" y="36"/>
                    </a:moveTo>
                    <a:cubicBezTo>
                      <a:pt x="4" y="37"/>
                      <a:pt x="5" y="37"/>
                      <a:pt x="6" y="37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7" y="36"/>
                      <a:pt x="8" y="36"/>
                    </a:cubicBezTo>
                    <a:cubicBezTo>
                      <a:pt x="9" y="37"/>
                      <a:pt x="10" y="37"/>
                      <a:pt x="11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2" y="35"/>
                      <a:pt x="12" y="34"/>
                      <a:pt x="12" y="33"/>
                    </a:cubicBezTo>
                    <a:cubicBezTo>
                      <a:pt x="10" y="30"/>
                      <a:pt x="12" y="26"/>
                      <a:pt x="16" y="24"/>
                    </a:cubicBezTo>
                    <a:cubicBezTo>
                      <a:pt x="20" y="23"/>
                      <a:pt x="24" y="25"/>
                      <a:pt x="25" y="28"/>
                    </a:cubicBezTo>
                    <a:cubicBezTo>
                      <a:pt x="25" y="29"/>
                      <a:pt x="26" y="30"/>
                      <a:pt x="26" y="31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4" y="23"/>
                      <a:pt x="43" y="22"/>
                      <a:pt x="43" y="22"/>
                    </a:cubicBezTo>
                    <a:cubicBezTo>
                      <a:pt x="42" y="18"/>
                      <a:pt x="44" y="14"/>
                      <a:pt x="47" y="12"/>
                    </a:cubicBezTo>
                    <a:cubicBezTo>
                      <a:pt x="51" y="11"/>
                      <a:pt x="55" y="13"/>
                      <a:pt x="57" y="16"/>
                    </a:cubicBezTo>
                    <a:cubicBezTo>
                      <a:pt x="57" y="17"/>
                      <a:pt x="57" y="18"/>
                      <a:pt x="57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9" y="18"/>
                      <a:pt x="60" y="18"/>
                      <a:pt x="60" y="17"/>
                    </a:cubicBezTo>
                    <a:cubicBezTo>
                      <a:pt x="63" y="16"/>
                      <a:pt x="63" y="16"/>
                      <a:pt x="63" y="16"/>
                    </a:cubicBezTo>
                    <a:cubicBezTo>
                      <a:pt x="64" y="15"/>
                      <a:pt x="64" y="14"/>
                      <a:pt x="64" y="13"/>
                    </a:cubicBezTo>
                    <a:cubicBezTo>
                      <a:pt x="64" y="12"/>
                      <a:pt x="62" y="12"/>
                      <a:pt x="61" y="12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8" y="1"/>
                      <a:pt x="54" y="0"/>
                      <a:pt x="51" y="1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2" y="20"/>
                      <a:pt x="0" y="23"/>
                      <a:pt x="1" y="26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4"/>
                      <a:pt x="5" y="34"/>
                    </a:cubicBezTo>
                    <a:cubicBezTo>
                      <a:pt x="4" y="34"/>
                      <a:pt x="4" y="35"/>
                      <a:pt x="4" y="36"/>
                    </a:cubicBezTo>
                    <a:close/>
                    <a:moveTo>
                      <a:pt x="58" y="8"/>
                    </a:moveTo>
                    <a:cubicBezTo>
                      <a:pt x="57" y="6"/>
                      <a:pt x="57" y="5"/>
                      <a:pt x="57" y="5"/>
                    </a:cubicBezTo>
                    <a:cubicBezTo>
                      <a:pt x="58" y="5"/>
                      <a:pt x="58" y="6"/>
                      <a:pt x="59" y="7"/>
                    </a:cubicBezTo>
                    <a:cubicBezTo>
                      <a:pt x="59" y="9"/>
                      <a:pt x="60" y="10"/>
                      <a:pt x="59" y="10"/>
                    </a:cubicBezTo>
                    <a:cubicBezTo>
                      <a:pt x="59" y="10"/>
                      <a:pt x="58" y="9"/>
                      <a:pt x="58" y="8"/>
                    </a:cubicBezTo>
                    <a:close/>
                    <a:moveTo>
                      <a:pt x="32" y="12"/>
                    </a:moveTo>
                    <a:cubicBezTo>
                      <a:pt x="32" y="12"/>
                      <a:pt x="32" y="11"/>
                      <a:pt x="33" y="11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9"/>
                      <a:pt x="38" y="9"/>
                      <a:pt x="38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11"/>
                      <a:pt x="39" y="11"/>
                      <a:pt x="38" y="11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3"/>
                      <a:pt x="33" y="13"/>
                      <a:pt x="33" y="13"/>
                    </a:cubicBezTo>
                    <a:lnTo>
                      <a:pt x="32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188"/>
              <p:cNvSpPr>
                <a:spLocks noEditPoints="1"/>
              </p:cNvSpPr>
              <p:nvPr/>
            </p:nvSpPr>
            <p:spPr bwMode="auto">
              <a:xfrm>
                <a:off x="4314" y="2714"/>
                <a:ext cx="31" cy="33"/>
              </a:xfrm>
              <a:custGeom>
                <a:avLst/>
                <a:gdLst>
                  <a:gd name="T0" fmla="*/ 1 w 13"/>
                  <a:gd name="T1" fmla="*/ 9 h 14"/>
                  <a:gd name="T2" fmla="*/ 9 w 13"/>
                  <a:gd name="T3" fmla="*/ 12 h 14"/>
                  <a:gd name="T4" fmla="*/ 12 w 13"/>
                  <a:gd name="T5" fmla="*/ 5 h 14"/>
                  <a:gd name="T6" fmla="*/ 5 w 13"/>
                  <a:gd name="T7" fmla="*/ 2 h 14"/>
                  <a:gd name="T8" fmla="*/ 1 w 13"/>
                  <a:gd name="T9" fmla="*/ 9 h 14"/>
                  <a:gd name="T10" fmla="*/ 4 w 13"/>
                  <a:gd name="T11" fmla="*/ 8 h 14"/>
                  <a:gd name="T12" fmla="*/ 6 w 13"/>
                  <a:gd name="T13" fmla="*/ 5 h 14"/>
                  <a:gd name="T14" fmla="*/ 9 w 13"/>
                  <a:gd name="T15" fmla="*/ 6 h 14"/>
                  <a:gd name="T16" fmla="*/ 8 w 13"/>
                  <a:gd name="T17" fmla="*/ 10 h 14"/>
                  <a:gd name="T18" fmla="*/ 4 w 13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4">
                    <a:moveTo>
                      <a:pt x="1" y="9"/>
                    </a:moveTo>
                    <a:cubicBezTo>
                      <a:pt x="3" y="12"/>
                      <a:pt x="6" y="14"/>
                      <a:pt x="9" y="12"/>
                    </a:cubicBezTo>
                    <a:cubicBezTo>
                      <a:pt x="12" y="11"/>
                      <a:pt x="13" y="8"/>
                      <a:pt x="12" y="5"/>
                    </a:cubicBezTo>
                    <a:cubicBezTo>
                      <a:pt x="11" y="2"/>
                      <a:pt x="8" y="0"/>
                      <a:pt x="5" y="2"/>
                    </a:cubicBezTo>
                    <a:cubicBezTo>
                      <a:pt x="2" y="3"/>
                      <a:pt x="0" y="6"/>
                      <a:pt x="1" y="9"/>
                    </a:cubicBezTo>
                    <a:close/>
                    <a:moveTo>
                      <a:pt x="4" y="8"/>
                    </a:moveTo>
                    <a:cubicBezTo>
                      <a:pt x="4" y="7"/>
                      <a:pt x="5" y="5"/>
                      <a:pt x="6" y="5"/>
                    </a:cubicBezTo>
                    <a:cubicBezTo>
                      <a:pt x="7" y="4"/>
                      <a:pt x="9" y="5"/>
                      <a:pt x="9" y="6"/>
                    </a:cubicBezTo>
                    <a:cubicBezTo>
                      <a:pt x="10" y="7"/>
                      <a:pt x="9" y="9"/>
                      <a:pt x="8" y="10"/>
                    </a:cubicBezTo>
                    <a:cubicBezTo>
                      <a:pt x="6" y="10"/>
                      <a:pt x="5" y="9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189"/>
              <p:cNvSpPr>
                <a:spLocks noEditPoints="1"/>
              </p:cNvSpPr>
              <p:nvPr/>
            </p:nvSpPr>
            <p:spPr bwMode="auto">
              <a:xfrm>
                <a:off x="4240" y="2743"/>
                <a:ext cx="31" cy="33"/>
              </a:xfrm>
              <a:custGeom>
                <a:avLst/>
                <a:gdLst>
                  <a:gd name="T0" fmla="*/ 1 w 13"/>
                  <a:gd name="T1" fmla="*/ 9 h 14"/>
                  <a:gd name="T2" fmla="*/ 8 w 13"/>
                  <a:gd name="T3" fmla="*/ 12 h 14"/>
                  <a:gd name="T4" fmla="*/ 12 w 13"/>
                  <a:gd name="T5" fmla="*/ 5 h 14"/>
                  <a:gd name="T6" fmla="*/ 4 w 13"/>
                  <a:gd name="T7" fmla="*/ 1 h 14"/>
                  <a:gd name="T8" fmla="*/ 1 w 13"/>
                  <a:gd name="T9" fmla="*/ 9 h 14"/>
                  <a:gd name="T10" fmla="*/ 4 w 13"/>
                  <a:gd name="T11" fmla="*/ 8 h 14"/>
                  <a:gd name="T12" fmla="*/ 5 w 13"/>
                  <a:gd name="T13" fmla="*/ 4 h 14"/>
                  <a:gd name="T14" fmla="*/ 9 w 13"/>
                  <a:gd name="T15" fmla="*/ 6 h 14"/>
                  <a:gd name="T16" fmla="*/ 7 w 13"/>
                  <a:gd name="T17" fmla="*/ 9 h 14"/>
                  <a:gd name="T18" fmla="*/ 4 w 13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4">
                    <a:moveTo>
                      <a:pt x="1" y="9"/>
                    </a:moveTo>
                    <a:cubicBezTo>
                      <a:pt x="2" y="12"/>
                      <a:pt x="5" y="14"/>
                      <a:pt x="8" y="12"/>
                    </a:cubicBezTo>
                    <a:cubicBezTo>
                      <a:pt x="11" y="11"/>
                      <a:pt x="13" y="8"/>
                      <a:pt x="12" y="5"/>
                    </a:cubicBezTo>
                    <a:cubicBezTo>
                      <a:pt x="11" y="2"/>
                      <a:pt x="7" y="0"/>
                      <a:pt x="4" y="1"/>
                    </a:cubicBezTo>
                    <a:cubicBezTo>
                      <a:pt x="1" y="3"/>
                      <a:pt x="0" y="6"/>
                      <a:pt x="1" y="9"/>
                    </a:cubicBezTo>
                    <a:close/>
                    <a:moveTo>
                      <a:pt x="4" y="8"/>
                    </a:moveTo>
                    <a:cubicBezTo>
                      <a:pt x="3" y="6"/>
                      <a:pt x="4" y="5"/>
                      <a:pt x="5" y="4"/>
                    </a:cubicBezTo>
                    <a:cubicBezTo>
                      <a:pt x="7" y="4"/>
                      <a:pt x="8" y="5"/>
                      <a:pt x="9" y="6"/>
                    </a:cubicBezTo>
                    <a:cubicBezTo>
                      <a:pt x="9" y="7"/>
                      <a:pt x="9" y="9"/>
                      <a:pt x="7" y="9"/>
                    </a:cubicBezTo>
                    <a:cubicBezTo>
                      <a:pt x="6" y="10"/>
                      <a:pt x="4" y="9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190"/>
              <p:cNvSpPr>
                <a:spLocks noEditPoints="1"/>
              </p:cNvSpPr>
              <p:nvPr/>
            </p:nvSpPr>
            <p:spPr bwMode="auto">
              <a:xfrm>
                <a:off x="3662" y="1976"/>
                <a:ext cx="34" cy="28"/>
              </a:xfrm>
              <a:custGeom>
                <a:avLst/>
                <a:gdLst>
                  <a:gd name="T0" fmla="*/ 12 w 14"/>
                  <a:gd name="T1" fmla="*/ 2 h 12"/>
                  <a:gd name="T2" fmla="*/ 12 w 14"/>
                  <a:gd name="T3" fmla="*/ 2 h 12"/>
                  <a:gd name="T4" fmla="*/ 12 w 14"/>
                  <a:gd name="T5" fmla="*/ 2 h 12"/>
                  <a:gd name="T6" fmla="*/ 11 w 14"/>
                  <a:gd name="T7" fmla="*/ 2 h 12"/>
                  <a:gd name="T8" fmla="*/ 10 w 14"/>
                  <a:gd name="T9" fmla="*/ 2 h 12"/>
                  <a:gd name="T10" fmla="*/ 10 w 14"/>
                  <a:gd name="T11" fmla="*/ 2 h 12"/>
                  <a:gd name="T12" fmla="*/ 10 w 14"/>
                  <a:gd name="T13" fmla="*/ 1 h 12"/>
                  <a:gd name="T14" fmla="*/ 8 w 14"/>
                  <a:gd name="T15" fmla="*/ 0 h 12"/>
                  <a:gd name="T16" fmla="*/ 7 w 14"/>
                  <a:gd name="T17" fmla="*/ 0 h 12"/>
                  <a:gd name="T18" fmla="*/ 5 w 14"/>
                  <a:gd name="T19" fmla="*/ 2 h 12"/>
                  <a:gd name="T20" fmla="*/ 5 w 14"/>
                  <a:gd name="T21" fmla="*/ 2 h 12"/>
                  <a:gd name="T22" fmla="*/ 4 w 14"/>
                  <a:gd name="T23" fmla="*/ 2 h 12"/>
                  <a:gd name="T24" fmla="*/ 4 w 14"/>
                  <a:gd name="T25" fmla="*/ 2 h 12"/>
                  <a:gd name="T26" fmla="*/ 3 w 14"/>
                  <a:gd name="T27" fmla="*/ 2 h 12"/>
                  <a:gd name="T28" fmla="*/ 2 w 14"/>
                  <a:gd name="T29" fmla="*/ 3 h 12"/>
                  <a:gd name="T30" fmla="*/ 2 w 14"/>
                  <a:gd name="T31" fmla="*/ 3 h 12"/>
                  <a:gd name="T32" fmla="*/ 0 w 14"/>
                  <a:gd name="T33" fmla="*/ 5 h 12"/>
                  <a:gd name="T34" fmla="*/ 0 w 14"/>
                  <a:gd name="T35" fmla="*/ 10 h 12"/>
                  <a:gd name="T36" fmla="*/ 3 w 14"/>
                  <a:gd name="T37" fmla="*/ 12 h 12"/>
                  <a:gd name="T38" fmla="*/ 12 w 14"/>
                  <a:gd name="T39" fmla="*/ 12 h 12"/>
                  <a:gd name="T40" fmla="*/ 14 w 14"/>
                  <a:gd name="T41" fmla="*/ 10 h 12"/>
                  <a:gd name="T42" fmla="*/ 14 w 14"/>
                  <a:gd name="T43" fmla="*/ 5 h 12"/>
                  <a:gd name="T44" fmla="*/ 12 w 14"/>
                  <a:gd name="T45" fmla="*/ 2 h 12"/>
                  <a:gd name="T46" fmla="*/ 6 w 14"/>
                  <a:gd name="T47" fmla="*/ 2 h 12"/>
                  <a:gd name="T48" fmla="*/ 7 w 14"/>
                  <a:gd name="T49" fmla="*/ 1 h 12"/>
                  <a:gd name="T50" fmla="*/ 8 w 14"/>
                  <a:gd name="T51" fmla="*/ 1 h 12"/>
                  <a:gd name="T52" fmla="*/ 9 w 14"/>
                  <a:gd name="T53" fmla="*/ 1 h 12"/>
                  <a:gd name="T54" fmla="*/ 9 w 14"/>
                  <a:gd name="T55" fmla="*/ 2 h 12"/>
                  <a:gd name="T56" fmla="*/ 6 w 14"/>
                  <a:gd name="T5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" h="12">
                    <a:moveTo>
                      <a:pt x="12" y="2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3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4" y="11"/>
                      <a:pt x="14" y="10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3" y="3"/>
                      <a:pt x="12" y="2"/>
                    </a:cubicBezTo>
                    <a:close/>
                    <a:moveTo>
                      <a:pt x="6" y="2"/>
                    </a:moveTo>
                    <a:cubicBezTo>
                      <a:pt x="6" y="1"/>
                      <a:pt x="6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6" y="2"/>
                      <a:pt x="6" y="2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191"/>
              <p:cNvSpPr>
                <a:spLocks noEditPoints="1"/>
              </p:cNvSpPr>
              <p:nvPr/>
            </p:nvSpPr>
            <p:spPr bwMode="auto">
              <a:xfrm>
                <a:off x="3662" y="2190"/>
                <a:ext cx="34" cy="28"/>
              </a:xfrm>
              <a:custGeom>
                <a:avLst/>
                <a:gdLst>
                  <a:gd name="T0" fmla="*/ 12 w 14"/>
                  <a:gd name="T1" fmla="*/ 2 h 12"/>
                  <a:gd name="T2" fmla="*/ 12 w 14"/>
                  <a:gd name="T3" fmla="*/ 2 h 12"/>
                  <a:gd name="T4" fmla="*/ 11 w 14"/>
                  <a:gd name="T5" fmla="*/ 1 h 12"/>
                  <a:gd name="T6" fmla="*/ 10 w 14"/>
                  <a:gd name="T7" fmla="*/ 1 h 12"/>
                  <a:gd name="T8" fmla="*/ 10 w 14"/>
                  <a:gd name="T9" fmla="*/ 2 h 12"/>
                  <a:gd name="T10" fmla="*/ 9 w 14"/>
                  <a:gd name="T11" fmla="*/ 2 h 12"/>
                  <a:gd name="T12" fmla="*/ 9 w 14"/>
                  <a:gd name="T13" fmla="*/ 1 h 12"/>
                  <a:gd name="T14" fmla="*/ 7 w 14"/>
                  <a:gd name="T15" fmla="*/ 0 h 12"/>
                  <a:gd name="T16" fmla="*/ 6 w 14"/>
                  <a:gd name="T17" fmla="*/ 0 h 12"/>
                  <a:gd name="T18" fmla="*/ 4 w 14"/>
                  <a:gd name="T19" fmla="*/ 1 h 12"/>
                  <a:gd name="T20" fmla="*/ 4 w 14"/>
                  <a:gd name="T21" fmla="*/ 2 h 12"/>
                  <a:gd name="T22" fmla="*/ 4 w 14"/>
                  <a:gd name="T23" fmla="*/ 2 h 12"/>
                  <a:gd name="T24" fmla="*/ 3 w 14"/>
                  <a:gd name="T25" fmla="*/ 1 h 12"/>
                  <a:gd name="T26" fmla="*/ 2 w 14"/>
                  <a:gd name="T27" fmla="*/ 2 h 12"/>
                  <a:gd name="T28" fmla="*/ 2 w 14"/>
                  <a:gd name="T29" fmla="*/ 2 h 12"/>
                  <a:gd name="T30" fmla="*/ 2 w 14"/>
                  <a:gd name="T31" fmla="*/ 2 h 12"/>
                  <a:gd name="T32" fmla="*/ 0 w 14"/>
                  <a:gd name="T33" fmla="*/ 4 h 12"/>
                  <a:gd name="T34" fmla="*/ 0 w 14"/>
                  <a:gd name="T35" fmla="*/ 9 h 12"/>
                  <a:gd name="T36" fmla="*/ 2 w 14"/>
                  <a:gd name="T37" fmla="*/ 12 h 12"/>
                  <a:gd name="T38" fmla="*/ 11 w 14"/>
                  <a:gd name="T39" fmla="*/ 11 h 12"/>
                  <a:gd name="T40" fmla="*/ 14 w 14"/>
                  <a:gd name="T41" fmla="*/ 9 h 12"/>
                  <a:gd name="T42" fmla="*/ 14 w 14"/>
                  <a:gd name="T43" fmla="*/ 4 h 12"/>
                  <a:gd name="T44" fmla="*/ 12 w 14"/>
                  <a:gd name="T45" fmla="*/ 2 h 12"/>
                  <a:gd name="T46" fmla="*/ 5 w 14"/>
                  <a:gd name="T47" fmla="*/ 1 h 12"/>
                  <a:gd name="T48" fmla="*/ 6 w 14"/>
                  <a:gd name="T49" fmla="*/ 0 h 12"/>
                  <a:gd name="T50" fmla="*/ 7 w 14"/>
                  <a:gd name="T51" fmla="*/ 0 h 12"/>
                  <a:gd name="T52" fmla="*/ 8 w 14"/>
                  <a:gd name="T53" fmla="*/ 1 h 12"/>
                  <a:gd name="T54" fmla="*/ 8 w 14"/>
                  <a:gd name="T55" fmla="*/ 2 h 12"/>
                  <a:gd name="T56" fmla="*/ 5 w 14"/>
                  <a:gd name="T57" fmla="*/ 2 h 12"/>
                  <a:gd name="T58" fmla="*/ 5 w 14"/>
                  <a:gd name="T5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" h="12">
                    <a:moveTo>
                      <a:pt x="12" y="2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1" y="12"/>
                      <a:pt x="2" y="12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3" y="11"/>
                      <a:pt x="14" y="10"/>
                      <a:pt x="14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2"/>
                      <a:pt x="12" y="2"/>
                    </a:cubicBezTo>
                    <a:close/>
                    <a:moveTo>
                      <a:pt x="5" y="1"/>
                    </a:moveTo>
                    <a:cubicBezTo>
                      <a:pt x="5" y="1"/>
                      <a:pt x="5" y="0"/>
                      <a:pt x="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5" y="2"/>
                      <a:pt x="5" y="2"/>
                      <a:pt x="5" y="2"/>
                    </a:cubicBezTo>
                    <a:lnTo>
                      <a:pt x="5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192"/>
              <p:cNvSpPr>
                <a:spLocks noEditPoints="1"/>
              </p:cNvSpPr>
              <p:nvPr/>
            </p:nvSpPr>
            <p:spPr bwMode="auto">
              <a:xfrm>
                <a:off x="3804" y="2211"/>
                <a:ext cx="38" cy="38"/>
              </a:xfrm>
              <a:custGeom>
                <a:avLst/>
                <a:gdLst>
                  <a:gd name="T0" fmla="*/ 15 w 16"/>
                  <a:gd name="T1" fmla="*/ 6 h 16"/>
                  <a:gd name="T2" fmla="*/ 14 w 16"/>
                  <a:gd name="T3" fmla="*/ 6 h 16"/>
                  <a:gd name="T4" fmla="*/ 13 w 16"/>
                  <a:gd name="T5" fmla="*/ 5 h 16"/>
                  <a:gd name="T6" fmla="*/ 14 w 16"/>
                  <a:gd name="T7" fmla="*/ 5 h 16"/>
                  <a:gd name="T8" fmla="*/ 14 w 16"/>
                  <a:gd name="T9" fmla="*/ 3 h 16"/>
                  <a:gd name="T10" fmla="*/ 13 w 16"/>
                  <a:gd name="T11" fmla="*/ 2 h 16"/>
                  <a:gd name="T12" fmla="*/ 12 w 16"/>
                  <a:gd name="T13" fmla="*/ 2 h 16"/>
                  <a:gd name="T14" fmla="*/ 11 w 16"/>
                  <a:gd name="T15" fmla="*/ 3 h 16"/>
                  <a:gd name="T16" fmla="*/ 10 w 16"/>
                  <a:gd name="T17" fmla="*/ 3 h 16"/>
                  <a:gd name="T18" fmla="*/ 10 w 16"/>
                  <a:gd name="T19" fmla="*/ 1 h 16"/>
                  <a:gd name="T20" fmla="*/ 9 w 16"/>
                  <a:gd name="T21" fmla="*/ 0 h 16"/>
                  <a:gd name="T22" fmla="*/ 7 w 16"/>
                  <a:gd name="T23" fmla="*/ 0 h 16"/>
                  <a:gd name="T24" fmla="*/ 6 w 16"/>
                  <a:gd name="T25" fmla="*/ 1 h 16"/>
                  <a:gd name="T26" fmla="*/ 6 w 16"/>
                  <a:gd name="T27" fmla="*/ 3 h 16"/>
                  <a:gd name="T28" fmla="*/ 5 w 16"/>
                  <a:gd name="T29" fmla="*/ 3 h 16"/>
                  <a:gd name="T30" fmla="*/ 4 w 16"/>
                  <a:gd name="T31" fmla="*/ 2 h 16"/>
                  <a:gd name="T32" fmla="*/ 3 w 16"/>
                  <a:gd name="T33" fmla="*/ 2 h 16"/>
                  <a:gd name="T34" fmla="*/ 2 w 16"/>
                  <a:gd name="T35" fmla="*/ 3 h 16"/>
                  <a:gd name="T36" fmla="*/ 2 w 16"/>
                  <a:gd name="T37" fmla="*/ 5 h 16"/>
                  <a:gd name="T38" fmla="*/ 3 w 16"/>
                  <a:gd name="T39" fmla="*/ 5 h 16"/>
                  <a:gd name="T40" fmla="*/ 2 w 16"/>
                  <a:gd name="T41" fmla="*/ 7 h 16"/>
                  <a:gd name="T42" fmla="*/ 1 w 16"/>
                  <a:gd name="T43" fmla="*/ 7 h 16"/>
                  <a:gd name="T44" fmla="*/ 0 w 16"/>
                  <a:gd name="T45" fmla="*/ 8 h 16"/>
                  <a:gd name="T46" fmla="*/ 0 w 16"/>
                  <a:gd name="T47" fmla="*/ 9 h 16"/>
                  <a:gd name="T48" fmla="*/ 1 w 16"/>
                  <a:gd name="T49" fmla="*/ 10 h 16"/>
                  <a:gd name="T50" fmla="*/ 2 w 16"/>
                  <a:gd name="T51" fmla="*/ 10 h 16"/>
                  <a:gd name="T52" fmla="*/ 3 w 16"/>
                  <a:gd name="T53" fmla="*/ 11 h 16"/>
                  <a:gd name="T54" fmla="*/ 2 w 16"/>
                  <a:gd name="T55" fmla="*/ 12 h 16"/>
                  <a:gd name="T56" fmla="*/ 2 w 16"/>
                  <a:gd name="T57" fmla="*/ 14 h 16"/>
                  <a:gd name="T58" fmla="*/ 3 w 16"/>
                  <a:gd name="T59" fmla="*/ 14 h 16"/>
                  <a:gd name="T60" fmla="*/ 5 w 16"/>
                  <a:gd name="T61" fmla="*/ 14 h 16"/>
                  <a:gd name="T62" fmla="*/ 5 w 16"/>
                  <a:gd name="T63" fmla="*/ 14 h 16"/>
                  <a:gd name="T64" fmla="*/ 7 w 16"/>
                  <a:gd name="T65" fmla="*/ 14 h 16"/>
                  <a:gd name="T66" fmla="*/ 7 w 16"/>
                  <a:gd name="T67" fmla="*/ 15 h 16"/>
                  <a:gd name="T68" fmla="*/ 8 w 16"/>
                  <a:gd name="T69" fmla="*/ 16 h 16"/>
                  <a:gd name="T70" fmla="*/ 9 w 16"/>
                  <a:gd name="T71" fmla="*/ 16 h 16"/>
                  <a:gd name="T72" fmla="*/ 10 w 16"/>
                  <a:gd name="T73" fmla="*/ 15 h 16"/>
                  <a:gd name="T74" fmla="*/ 10 w 16"/>
                  <a:gd name="T75" fmla="*/ 14 h 16"/>
                  <a:gd name="T76" fmla="*/ 11 w 16"/>
                  <a:gd name="T77" fmla="*/ 14 h 16"/>
                  <a:gd name="T78" fmla="*/ 12 w 16"/>
                  <a:gd name="T79" fmla="*/ 14 h 16"/>
                  <a:gd name="T80" fmla="*/ 13 w 16"/>
                  <a:gd name="T81" fmla="*/ 14 h 16"/>
                  <a:gd name="T82" fmla="*/ 14 w 16"/>
                  <a:gd name="T83" fmla="*/ 13 h 16"/>
                  <a:gd name="T84" fmla="*/ 14 w 16"/>
                  <a:gd name="T85" fmla="*/ 12 h 16"/>
                  <a:gd name="T86" fmla="*/ 14 w 16"/>
                  <a:gd name="T87" fmla="*/ 11 h 16"/>
                  <a:gd name="T88" fmla="*/ 14 w 16"/>
                  <a:gd name="T89" fmla="*/ 10 h 16"/>
                  <a:gd name="T90" fmla="*/ 15 w 16"/>
                  <a:gd name="T91" fmla="*/ 10 h 16"/>
                  <a:gd name="T92" fmla="*/ 16 w 16"/>
                  <a:gd name="T93" fmla="*/ 9 h 16"/>
                  <a:gd name="T94" fmla="*/ 16 w 16"/>
                  <a:gd name="T95" fmla="*/ 8 h 16"/>
                  <a:gd name="T96" fmla="*/ 15 w 16"/>
                  <a:gd name="T97" fmla="*/ 6 h 16"/>
                  <a:gd name="T98" fmla="*/ 10 w 16"/>
                  <a:gd name="T99" fmla="*/ 10 h 16"/>
                  <a:gd name="T100" fmla="*/ 6 w 16"/>
                  <a:gd name="T101" fmla="*/ 11 h 16"/>
                  <a:gd name="T102" fmla="*/ 6 w 16"/>
                  <a:gd name="T103" fmla="*/ 6 h 16"/>
                  <a:gd name="T104" fmla="*/ 10 w 16"/>
                  <a:gd name="T105" fmla="*/ 6 h 16"/>
                  <a:gd name="T106" fmla="*/ 10 w 16"/>
                  <a:gd name="T107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6" h="16">
                    <a:moveTo>
                      <a:pt x="15" y="6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3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5" y="4"/>
                      <a:pt x="15" y="3"/>
                      <a:pt x="14" y="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1"/>
                      <a:pt x="6" y="1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2" y="6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0" y="7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3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4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0" y="16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1" y="14"/>
                      <a:pt x="11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5"/>
                      <a:pt x="13" y="15"/>
                      <a:pt x="13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3"/>
                      <a:pt x="15" y="12"/>
                      <a:pt x="14" y="12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0"/>
                      <a:pt x="14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6" y="10"/>
                      <a:pt x="16" y="9"/>
                      <a:pt x="16" y="9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7"/>
                      <a:pt x="16" y="6"/>
                      <a:pt x="15" y="6"/>
                    </a:cubicBezTo>
                    <a:close/>
                    <a:moveTo>
                      <a:pt x="10" y="10"/>
                    </a:moveTo>
                    <a:cubicBezTo>
                      <a:pt x="9" y="12"/>
                      <a:pt x="7" y="12"/>
                      <a:pt x="6" y="11"/>
                    </a:cubicBezTo>
                    <a:cubicBezTo>
                      <a:pt x="5" y="9"/>
                      <a:pt x="5" y="7"/>
                      <a:pt x="6" y="6"/>
                    </a:cubicBezTo>
                    <a:cubicBezTo>
                      <a:pt x="7" y="5"/>
                      <a:pt x="9" y="5"/>
                      <a:pt x="10" y="6"/>
                    </a:cubicBezTo>
                    <a:cubicBezTo>
                      <a:pt x="11" y="7"/>
                      <a:pt x="11" y="9"/>
                      <a:pt x="1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193"/>
              <p:cNvSpPr>
                <a:spLocks noEditPoints="1"/>
              </p:cNvSpPr>
              <p:nvPr/>
            </p:nvSpPr>
            <p:spPr bwMode="auto">
              <a:xfrm>
                <a:off x="3665" y="1933"/>
                <a:ext cx="28" cy="31"/>
              </a:xfrm>
              <a:custGeom>
                <a:avLst/>
                <a:gdLst>
                  <a:gd name="T0" fmla="*/ 11 w 12"/>
                  <a:gd name="T1" fmla="*/ 5 h 13"/>
                  <a:gd name="T2" fmla="*/ 11 w 12"/>
                  <a:gd name="T3" fmla="*/ 5 h 13"/>
                  <a:gd name="T4" fmla="*/ 10 w 12"/>
                  <a:gd name="T5" fmla="*/ 4 h 13"/>
                  <a:gd name="T6" fmla="*/ 11 w 12"/>
                  <a:gd name="T7" fmla="*/ 4 h 13"/>
                  <a:gd name="T8" fmla="*/ 11 w 12"/>
                  <a:gd name="T9" fmla="*/ 2 h 13"/>
                  <a:gd name="T10" fmla="*/ 10 w 12"/>
                  <a:gd name="T11" fmla="*/ 2 h 13"/>
                  <a:gd name="T12" fmla="*/ 9 w 12"/>
                  <a:gd name="T13" fmla="*/ 2 h 13"/>
                  <a:gd name="T14" fmla="*/ 8 w 12"/>
                  <a:gd name="T15" fmla="*/ 2 h 13"/>
                  <a:gd name="T16" fmla="*/ 7 w 12"/>
                  <a:gd name="T17" fmla="*/ 2 h 13"/>
                  <a:gd name="T18" fmla="*/ 7 w 12"/>
                  <a:gd name="T19" fmla="*/ 1 h 13"/>
                  <a:gd name="T20" fmla="*/ 6 w 12"/>
                  <a:gd name="T21" fmla="*/ 0 h 13"/>
                  <a:gd name="T22" fmla="*/ 5 w 12"/>
                  <a:gd name="T23" fmla="*/ 0 h 13"/>
                  <a:gd name="T24" fmla="*/ 5 w 12"/>
                  <a:gd name="T25" fmla="*/ 1 h 13"/>
                  <a:gd name="T26" fmla="*/ 5 w 12"/>
                  <a:gd name="T27" fmla="*/ 2 h 13"/>
                  <a:gd name="T28" fmla="*/ 4 w 12"/>
                  <a:gd name="T29" fmla="*/ 3 h 13"/>
                  <a:gd name="T30" fmla="*/ 3 w 12"/>
                  <a:gd name="T31" fmla="*/ 2 h 13"/>
                  <a:gd name="T32" fmla="*/ 2 w 12"/>
                  <a:gd name="T33" fmla="*/ 2 h 13"/>
                  <a:gd name="T34" fmla="*/ 1 w 12"/>
                  <a:gd name="T35" fmla="*/ 3 h 13"/>
                  <a:gd name="T36" fmla="*/ 1 w 12"/>
                  <a:gd name="T37" fmla="*/ 4 h 13"/>
                  <a:gd name="T38" fmla="*/ 2 w 12"/>
                  <a:gd name="T39" fmla="*/ 4 h 13"/>
                  <a:gd name="T40" fmla="*/ 1 w 12"/>
                  <a:gd name="T41" fmla="*/ 5 h 13"/>
                  <a:gd name="T42" fmla="*/ 1 w 12"/>
                  <a:gd name="T43" fmla="*/ 5 h 13"/>
                  <a:gd name="T44" fmla="*/ 0 w 12"/>
                  <a:gd name="T45" fmla="*/ 6 h 13"/>
                  <a:gd name="T46" fmla="*/ 0 w 12"/>
                  <a:gd name="T47" fmla="*/ 7 h 13"/>
                  <a:gd name="T48" fmla="*/ 1 w 12"/>
                  <a:gd name="T49" fmla="*/ 8 h 13"/>
                  <a:gd name="T50" fmla="*/ 1 w 12"/>
                  <a:gd name="T51" fmla="*/ 8 h 13"/>
                  <a:gd name="T52" fmla="*/ 2 w 12"/>
                  <a:gd name="T53" fmla="*/ 9 h 13"/>
                  <a:gd name="T54" fmla="*/ 1 w 12"/>
                  <a:gd name="T55" fmla="*/ 10 h 13"/>
                  <a:gd name="T56" fmla="*/ 1 w 12"/>
                  <a:gd name="T57" fmla="*/ 11 h 13"/>
                  <a:gd name="T58" fmla="*/ 2 w 12"/>
                  <a:gd name="T59" fmla="*/ 12 h 13"/>
                  <a:gd name="T60" fmla="*/ 3 w 12"/>
                  <a:gd name="T61" fmla="*/ 12 h 13"/>
                  <a:gd name="T62" fmla="*/ 4 w 12"/>
                  <a:gd name="T63" fmla="*/ 11 h 13"/>
                  <a:gd name="T64" fmla="*/ 5 w 12"/>
                  <a:gd name="T65" fmla="*/ 11 h 13"/>
                  <a:gd name="T66" fmla="*/ 5 w 12"/>
                  <a:gd name="T67" fmla="*/ 12 h 13"/>
                  <a:gd name="T68" fmla="*/ 6 w 12"/>
                  <a:gd name="T69" fmla="*/ 13 h 13"/>
                  <a:gd name="T70" fmla="*/ 7 w 12"/>
                  <a:gd name="T71" fmla="*/ 13 h 13"/>
                  <a:gd name="T72" fmla="*/ 8 w 12"/>
                  <a:gd name="T73" fmla="*/ 12 h 13"/>
                  <a:gd name="T74" fmla="*/ 7 w 12"/>
                  <a:gd name="T75" fmla="*/ 11 h 13"/>
                  <a:gd name="T76" fmla="*/ 8 w 12"/>
                  <a:gd name="T77" fmla="*/ 11 h 13"/>
                  <a:gd name="T78" fmla="*/ 9 w 12"/>
                  <a:gd name="T79" fmla="*/ 12 h 13"/>
                  <a:gd name="T80" fmla="*/ 10 w 12"/>
                  <a:gd name="T81" fmla="*/ 12 h 13"/>
                  <a:gd name="T82" fmla="*/ 11 w 12"/>
                  <a:gd name="T83" fmla="*/ 11 h 13"/>
                  <a:gd name="T84" fmla="*/ 11 w 12"/>
                  <a:gd name="T85" fmla="*/ 10 h 13"/>
                  <a:gd name="T86" fmla="*/ 10 w 12"/>
                  <a:gd name="T87" fmla="*/ 9 h 13"/>
                  <a:gd name="T88" fmla="*/ 11 w 12"/>
                  <a:gd name="T89" fmla="*/ 8 h 13"/>
                  <a:gd name="T90" fmla="*/ 12 w 12"/>
                  <a:gd name="T91" fmla="*/ 8 h 13"/>
                  <a:gd name="T92" fmla="*/ 12 w 12"/>
                  <a:gd name="T93" fmla="*/ 7 h 13"/>
                  <a:gd name="T94" fmla="*/ 12 w 12"/>
                  <a:gd name="T95" fmla="*/ 6 h 13"/>
                  <a:gd name="T96" fmla="*/ 11 w 12"/>
                  <a:gd name="T97" fmla="*/ 5 h 13"/>
                  <a:gd name="T98" fmla="*/ 8 w 12"/>
                  <a:gd name="T99" fmla="*/ 8 h 13"/>
                  <a:gd name="T100" fmla="*/ 4 w 12"/>
                  <a:gd name="T101" fmla="*/ 9 h 13"/>
                  <a:gd name="T102" fmla="*/ 4 w 12"/>
                  <a:gd name="T103" fmla="*/ 5 h 13"/>
                  <a:gd name="T104" fmla="*/ 8 w 12"/>
                  <a:gd name="T105" fmla="*/ 5 h 13"/>
                  <a:gd name="T106" fmla="*/ 8 w 12"/>
                  <a:gd name="T107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" h="13">
                    <a:moveTo>
                      <a:pt x="11" y="5"/>
                    </a:move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9" y="1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3" y="12"/>
                      <a:pt x="3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3"/>
                      <a:pt x="5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8" y="13"/>
                      <a:pt x="8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10" y="12"/>
                      <a:pt x="10" y="12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1" y="8"/>
                      <a:pt x="11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5"/>
                      <a:pt x="11" y="5"/>
                    </a:cubicBezTo>
                    <a:close/>
                    <a:moveTo>
                      <a:pt x="8" y="8"/>
                    </a:moveTo>
                    <a:cubicBezTo>
                      <a:pt x="7" y="9"/>
                      <a:pt x="5" y="9"/>
                      <a:pt x="4" y="9"/>
                    </a:cubicBezTo>
                    <a:cubicBezTo>
                      <a:pt x="3" y="8"/>
                      <a:pt x="3" y="6"/>
                      <a:pt x="4" y="5"/>
                    </a:cubicBezTo>
                    <a:cubicBezTo>
                      <a:pt x="5" y="4"/>
                      <a:pt x="7" y="4"/>
                      <a:pt x="8" y="5"/>
                    </a:cubicBezTo>
                    <a:cubicBezTo>
                      <a:pt x="9" y="6"/>
                      <a:pt x="9" y="8"/>
                      <a:pt x="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194"/>
              <p:cNvSpPr>
                <a:spLocks noEditPoints="1"/>
              </p:cNvSpPr>
              <p:nvPr/>
            </p:nvSpPr>
            <p:spPr bwMode="auto">
              <a:xfrm>
                <a:off x="3515" y="2007"/>
                <a:ext cx="31" cy="31"/>
              </a:xfrm>
              <a:custGeom>
                <a:avLst/>
                <a:gdLst>
                  <a:gd name="T0" fmla="*/ 12 w 13"/>
                  <a:gd name="T1" fmla="*/ 5 h 13"/>
                  <a:gd name="T2" fmla="*/ 11 w 13"/>
                  <a:gd name="T3" fmla="*/ 5 h 13"/>
                  <a:gd name="T4" fmla="*/ 11 w 13"/>
                  <a:gd name="T5" fmla="*/ 5 h 13"/>
                  <a:gd name="T6" fmla="*/ 12 w 13"/>
                  <a:gd name="T7" fmla="*/ 4 h 13"/>
                  <a:gd name="T8" fmla="*/ 12 w 13"/>
                  <a:gd name="T9" fmla="*/ 3 h 13"/>
                  <a:gd name="T10" fmla="*/ 11 w 13"/>
                  <a:gd name="T11" fmla="*/ 2 h 13"/>
                  <a:gd name="T12" fmla="*/ 10 w 13"/>
                  <a:gd name="T13" fmla="*/ 2 h 13"/>
                  <a:gd name="T14" fmla="*/ 9 w 13"/>
                  <a:gd name="T15" fmla="*/ 3 h 13"/>
                  <a:gd name="T16" fmla="*/ 8 w 13"/>
                  <a:gd name="T17" fmla="*/ 2 h 13"/>
                  <a:gd name="T18" fmla="*/ 8 w 13"/>
                  <a:gd name="T19" fmla="*/ 1 h 13"/>
                  <a:gd name="T20" fmla="*/ 7 w 13"/>
                  <a:gd name="T21" fmla="*/ 0 h 13"/>
                  <a:gd name="T22" fmla="*/ 6 w 13"/>
                  <a:gd name="T23" fmla="*/ 0 h 13"/>
                  <a:gd name="T24" fmla="*/ 5 w 13"/>
                  <a:gd name="T25" fmla="*/ 1 h 13"/>
                  <a:gd name="T26" fmla="*/ 5 w 13"/>
                  <a:gd name="T27" fmla="*/ 2 h 13"/>
                  <a:gd name="T28" fmla="*/ 4 w 13"/>
                  <a:gd name="T29" fmla="*/ 3 h 13"/>
                  <a:gd name="T30" fmla="*/ 4 w 13"/>
                  <a:gd name="T31" fmla="*/ 2 h 13"/>
                  <a:gd name="T32" fmla="*/ 3 w 13"/>
                  <a:gd name="T33" fmla="*/ 2 h 13"/>
                  <a:gd name="T34" fmla="*/ 2 w 13"/>
                  <a:gd name="T35" fmla="*/ 3 h 13"/>
                  <a:gd name="T36" fmla="*/ 2 w 13"/>
                  <a:gd name="T37" fmla="*/ 4 h 13"/>
                  <a:gd name="T38" fmla="*/ 2 w 13"/>
                  <a:gd name="T39" fmla="*/ 5 h 13"/>
                  <a:gd name="T40" fmla="*/ 2 w 13"/>
                  <a:gd name="T41" fmla="*/ 5 h 13"/>
                  <a:gd name="T42" fmla="*/ 1 w 13"/>
                  <a:gd name="T43" fmla="*/ 5 h 13"/>
                  <a:gd name="T44" fmla="*/ 0 w 13"/>
                  <a:gd name="T45" fmla="*/ 6 h 13"/>
                  <a:gd name="T46" fmla="*/ 0 w 13"/>
                  <a:gd name="T47" fmla="*/ 7 h 13"/>
                  <a:gd name="T48" fmla="*/ 1 w 13"/>
                  <a:gd name="T49" fmla="*/ 8 h 13"/>
                  <a:gd name="T50" fmla="*/ 2 w 13"/>
                  <a:gd name="T51" fmla="*/ 8 h 13"/>
                  <a:gd name="T52" fmla="*/ 3 w 13"/>
                  <a:gd name="T53" fmla="*/ 9 h 13"/>
                  <a:gd name="T54" fmla="*/ 2 w 13"/>
                  <a:gd name="T55" fmla="*/ 10 h 13"/>
                  <a:gd name="T56" fmla="*/ 2 w 13"/>
                  <a:gd name="T57" fmla="*/ 11 h 13"/>
                  <a:gd name="T58" fmla="*/ 3 w 13"/>
                  <a:gd name="T59" fmla="*/ 12 h 13"/>
                  <a:gd name="T60" fmla="*/ 4 w 13"/>
                  <a:gd name="T61" fmla="*/ 12 h 13"/>
                  <a:gd name="T62" fmla="*/ 5 w 13"/>
                  <a:gd name="T63" fmla="*/ 11 h 13"/>
                  <a:gd name="T64" fmla="*/ 5 w 13"/>
                  <a:gd name="T65" fmla="*/ 12 h 13"/>
                  <a:gd name="T66" fmla="*/ 6 w 13"/>
                  <a:gd name="T67" fmla="*/ 12 h 13"/>
                  <a:gd name="T68" fmla="*/ 6 w 13"/>
                  <a:gd name="T69" fmla="*/ 13 h 13"/>
                  <a:gd name="T70" fmla="*/ 7 w 13"/>
                  <a:gd name="T71" fmla="*/ 13 h 13"/>
                  <a:gd name="T72" fmla="*/ 8 w 13"/>
                  <a:gd name="T73" fmla="*/ 12 h 13"/>
                  <a:gd name="T74" fmla="*/ 8 w 13"/>
                  <a:gd name="T75" fmla="*/ 11 h 13"/>
                  <a:gd name="T76" fmla="*/ 9 w 13"/>
                  <a:gd name="T77" fmla="*/ 11 h 13"/>
                  <a:gd name="T78" fmla="*/ 10 w 13"/>
                  <a:gd name="T79" fmla="*/ 12 h 13"/>
                  <a:gd name="T80" fmla="*/ 11 w 13"/>
                  <a:gd name="T81" fmla="*/ 12 h 13"/>
                  <a:gd name="T82" fmla="*/ 12 w 13"/>
                  <a:gd name="T83" fmla="*/ 11 h 13"/>
                  <a:gd name="T84" fmla="*/ 12 w 13"/>
                  <a:gd name="T85" fmla="*/ 10 h 13"/>
                  <a:gd name="T86" fmla="*/ 11 w 13"/>
                  <a:gd name="T87" fmla="*/ 9 h 13"/>
                  <a:gd name="T88" fmla="*/ 11 w 13"/>
                  <a:gd name="T89" fmla="*/ 8 h 13"/>
                  <a:gd name="T90" fmla="*/ 12 w 13"/>
                  <a:gd name="T91" fmla="*/ 8 h 13"/>
                  <a:gd name="T92" fmla="*/ 13 w 13"/>
                  <a:gd name="T93" fmla="*/ 7 h 13"/>
                  <a:gd name="T94" fmla="*/ 13 w 13"/>
                  <a:gd name="T95" fmla="*/ 6 h 13"/>
                  <a:gd name="T96" fmla="*/ 12 w 13"/>
                  <a:gd name="T97" fmla="*/ 5 h 13"/>
                  <a:gd name="T98" fmla="*/ 8 w 13"/>
                  <a:gd name="T99" fmla="*/ 9 h 13"/>
                  <a:gd name="T100" fmla="*/ 5 w 13"/>
                  <a:gd name="T101" fmla="*/ 9 h 13"/>
                  <a:gd name="T102" fmla="*/ 5 w 13"/>
                  <a:gd name="T103" fmla="*/ 5 h 13"/>
                  <a:gd name="T104" fmla="*/ 8 w 13"/>
                  <a:gd name="T105" fmla="*/ 5 h 13"/>
                  <a:gd name="T106" fmla="*/ 8 w 13"/>
                  <a:gd name="T10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" h="13">
                    <a:moveTo>
                      <a:pt x="12" y="5"/>
                    </a:move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2" y="9"/>
                      <a:pt x="3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4" y="12"/>
                      <a:pt x="4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3"/>
                      <a:pt x="8" y="13"/>
                      <a:pt x="8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1" y="12"/>
                      <a:pt x="11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0"/>
                      <a:pt x="12" y="10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3" y="8"/>
                      <a:pt x="13" y="8"/>
                      <a:pt x="13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5"/>
                      <a:pt x="12" y="5"/>
                    </a:cubicBezTo>
                    <a:close/>
                    <a:moveTo>
                      <a:pt x="8" y="9"/>
                    </a:moveTo>
                    <a:cubicBezTo>
                      <a:pt x="8" y="10"/>
                      <a:pt x="6" y="10"/>
                      <a:pt x="5" y="9"/>
                    </a:cubicBezTo>
                    <a:cubicBezTo>
                      <a:pt x="4" y="8"/>
                      <a:pt x="4" y="6"/>
                      <a:pt x="5" y="5"/>
                    </a:cubicBezTo>
                    <a:cubicBezTo>
                      <a:pt x="6" y="4"/>
                      <a:pt x="7" y="4"/>
                      <a:pt x="8" y="5"/>
                    </a:cubicBezTo>
                    <a:cubicBezTo>
                      <a:pt x="9" y="6"/>
                      <a:pt x="9" y="8"/>
                      <a:pt x="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195"/>
              <p:cNvSpPr>
                <a:spLocks noEditPoints="1"/>
              </p:cNvSpPr>
              <p:nvPr/>
            </p:nvSpPr>
            <p:spPr bwMode="auto">
              <a:xfrm>
                <a:off x="3923" y="1383"/>
                <a:ext cx="26" cy="28"/>
              </a:xfrm>
              <a:custGeom>
                <a:avLst/>
                <a:gdLst>
                  <a:gd name="T0" fmla="*/ 10 w 11"/>
                  <a:gd name="T1" fmla="*/ 7 h 12"/>
                  <a:gd name="T2" fmla="*/ 9 w 11"/>
                  <a:gd name="T3" fmla="*/ 6 h 12"/>
                  <a:gd name="T4" fmla="*/ 9 w 11"/>
                  <a:gd name="T5" fmla="*/ 6 h 12"/>
                  <a:gd name="T6" fmla="*/ 10 w 11"/>
                  <a:gd name="T7" fmla="*/ 5 h 12"/>
                  <a:gd name="T8" fmla="*/ 11 w 11"/>
                  <a:gd name="T9" fmla="*/ 4 h 12"/>
                  <a:gd name="T10" fmla="*/ 10 w 11"/>
                  <a:gd name="T11" fmla="*/ 3 h 12"/>
                  <a:gd name="T12" fmla="*/ 9 w 11"/>
                  <a:gd name="T13" fmla="*/ 3 h 12"/>
                  <a:gd name="T14" fmla="*/ 8 w 11"/>
                  <a:gd name="T15" fmla="*/ 3 h 12"/>
                  <a:gd name="T16" fmla="*/ 8 w 11"/>
                  <a:gd name="T17" fmla="*/ 3 h 12"/>
                  <a:gd name="T18" fmla="*/ 8 w 11"/>
                  <a:gd name="T19" fmla="*/ 2 h 12"/>
                  <a:gd name="T20" fmla="*/ 8 w 11"/>
                  <a:gd name="T21" fmla="*/ 1 h 12"/>
                  <a:gd name="T22" fmla="*/ 7 w 11"/>
                  <a:gd name="T23" fmla="*/ 1 h 12"/>
                  <a:gd name="T24" fmla="*/ 6 w 11"/>
                  <a:gd name="T25" fmla="*/ 1 h 12"/>
                  <a:gd name="T26" fmla="*/ 6 w 11"/>
                  <a:gd name="T27" fmla="*/ 2 h 12"/>
                  <a:gd name="T28" fmla="*/ 5 w 11"/>
                  <a:gd name="T29" fmla="*/ 2 h 12"/>
                  <a:gd name="T30" fmla="*/ 4 w 11"/>
                  <a:gd name="T31" fmla="*/ 1 h 12"/>
                  <a:gd name="T32" fmla="*/ 3 w 11"/>
                  <a:gd name="T33" fmla="*/ 1 h 12"/>
                  <a:gd name="T34" fmla="*/ 3 w 11"/>
                  <a:gd name="T35" fmla="*/ 1 h 12"/>
                  <a:gd name="T36" fmla="*/ 2 w 11"/>
                  <a:gd name="T37" fmla="*/ 2 h 12"/>
                  <a:gd name="T38" fmla="*/ 3 w 11"/>
                  <a:gd name="T39" fmla="*/ 3 h 12"/>
                  <a:gd name="T40" fmla="*/ 2 w 11"/>
                  <a:gd name="T41" fmla="*/ 3 h 12"/>
                  <a:gd name="T42" fmla="*/ 1 w 11"/>
                  <a:gd name="T43" fmla="*/ 3 h 12"/>
                  <a:gd name="T44" fmla="*/ 0 w 11"/>
                  <a:gd name="T45" fmla="*/ 4 h 12"/>
                  <a:gd name="T46" fmla="*/ 0 w 11"/>
                  <a:gd name="T47" fmla="*/ 4 h 12"/>
                  <a:gd name="T48" fmla="*/ 0 w 11"/>
                  <a:gd name="T49" fmla="*/ 5 h 12"/>
                  <a:gd name="T50" fmla="*/ 1 w 11"/>
                  <a:gd name="T51" fmla="*/ 6 h 12"/>
                  <a:gd name="T52" fmla="*/ 1 w 11"/>
                  <a:gd name="T53" fmla="*/ 7 h 12"/>
                  <a:gd name="T54" fmla="*/ 0 w 11"/>
                  <a:gd name="T55" fmla="*/ 7 h 12"/>
                  <a:gd name="T56" fmla="*/ 0 w 11"/>
                  <a:gd name="T57" fmla="*/ 8 h 12"/>
                  <a:gd name="T58" fmla="*/ 0 w 11"/>
                  <a:gd name="T59" fmla="*/ 9 h 12"/>
                  <a:gd name="T60" fmla="*/ 1 w 11"/>
                  <a:gd name="T61" fmla="*/ 9 h 12"/>
                  <a:gd name="T62" fmla="*/ 2 w 11"/>
                  <a:gd name="T63" fmla="*/ 9 h 12"/>
                  <a:gd name="T64" fmla="*/ 3 w 11"/>
                  <a:gd name="T65" fmla="*/ 9 h 12"/>
                  <a:gd name="T66" fmla="*/ 2 w 11"/>
                  <a:gd name="T67" fmla="*/ 10 h 12"/>
                  <a:gd name="T68" fmla="*/ 3 w 11"/>
                  <a:gd name="T69" fmla="*/ 11 h 12"/>
                  <a:gd name="T70" fmla="*/ 4 w 11"/>
                  <a:gd name="T71" fmla="*/ 11 h 12"/>
                  <a:gd name="T72" fmla="*/ 5 w 11"/>
                  <a:gd name="T73" fmla="*/ 11 h 12"/>
                  <a:gd name="T74" fmla="*/ 5 w 11"/>
                  <a:gd name="T75" fmla="*/ 10 h 12"/>
                  <a:gd name="T76" fmla="*/ 6 w 11"/>
                  <a:gd name="T77" fmla="*/ 10 h 12"/>
                  <a:gd name="T78" fmla="*/ 6 w 11"/>
                  <a:gd name="T79" fmla="*/ 11 h 12"/>
                  <a:gd name="T80" fmla="*/ 7 w 11"/>
                  <a:gd name="T81" fmla="*/ 11 h 12"/>
                  <a:gd name="T82" fmla="*/ 8 w 11"/>
                  <a:gd name="T83" fmla="*/ 11 h 12"/>
                  <a:gd name="T84" fmla="*/ 8 w 11"/>
                  <a:gd name="T85" fmla="*/ 10 h 12"/>
                  <a:gd name="T86" fmla="*/ 8 w 11"/>
                  <a:gd name="T87" fmla="*/ 9 h 12"/>
                  <a:gd name="T88" fmla="*/ 9 w 11"/>
                  <a:gd name="T89" fmla="*/ 9 h 12"/>
                  <a:gd name="T90" fmla="*/ 9 w 11"/>
                  <a:gd name="T91" fmla="*/ 9 h 12"/>
                  <a:gd name="T92" fmla="*/ 10 w 11"/>
                  <a:gd name="T93" fmla="*/ 8 h 12"/>
                  <a:gd name="T94" fmla="*/ 11 w 11"/>
                  <a:gd name="T95" fmla="*/ 8 h 12"/>
                  <a:gd name="T96" fmla="*/ 10 w 11"/>
                  <a:gd name="T97" fmla="*/ 7 h 12"/>
                  <a:gd name="T98" fmla="*/ 6 w 11"/>
                  <a:gd name="T99" fmla="*/ 8 h 12"/>
                  <a:gd name="T100" fmla="*/ 3 w 11"/>
                  <a:gd name="T101" fmla="*/ 7 h 12"/>
                  <a:gd name="T102" fmla="*/ 4 w 11"/>
                  <a:gd name="T103" fmla="*/ 4 h 12"/>
                  <a:gd name="T104" fmla="*/ 7 w 11"/>
                  <a:gd name="T105" fmla="*/ 5 h 12"/>
                  <a:gd name="T106" fmla="*/ 6 w 11"/>
                  <a:gd name="T10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" h="12">
                    <a:moveTo>
                      <a:pt x="10" y="7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5"/>
                      <a:pt x="11" y="5"/>
                      <a:pt x="11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3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1"/>
                      <a:pt x="3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5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9" y="10"/>
                      <a:pt x="8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7"/>
                      <a:pt x="11" y="7"/>
                      <a:pt x="10" y="7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8"/>
                      <a:pt x="3" y="7"/>
                    </a:cubicBezTo>
                    <a:cubicBezTo>
                      <a:pt x="3" y="6"/>
                      <a:pt x="3" y="5"/>
                      <a:pt x="4" y="4"/>
                    </a:cubicBezTo>
                    <a:cubicBezTo>
                      <a:pt x="5" y="4"/>
                      <a:pt x="7" y="4"/>
                      <a:pt x="7" y="5"/>
                    </a:cubicBezTo>
                    <a:cubicBezTo>
                      <a:pt x="8" y="6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196"/>
              <p:cNvSpPr>
                <a:spLocks noEditPoints="1"/>
              </p:cNvSpPr>
              <p:nvPr/>
            </p:nvSpPr>
            <p:spPr bwMode="auto">
              <a:xfrm>
                <a:off x="4103" y="2498"/>
                <a:ext cx="26" cy="26"/>
              </a:xfrm>
              <a:custGeom>
                <a:avLst/>
                <a:gdLst>
                  <a:gd name="T0" fmla="*/ 10 w 11"/>
                  <a:gd name="T1" fmla="*/ 6 h 11"/>
                  <a:gd name="T2" fmla="*/ 10 w 11"/>
                  <a:gd name="T3" fmla="*/ 5 h 11"/>
                  <a:gd name="T4" fmla="*/ 9 w 11"/>
                  <a:gd name="T5" fmla="*/ 5 h 11"/>
                  <a:gd name="T6" fmla="*/ 10 w 11"/>
                  <a:gd name="T7" fmla="*/ 4 h 11"/>
                  <a:gd name="T8" fmla="*/ 11 w 11"/>
                  <a:gd name="T9" fmla="*/ 3 h 11"/>
                  <a:gd name="T10" fmla="*/ 10 w 11"/>
                  <a:gd name="T11" fmla="*/ 2 h 11"/>
                  <a:gd name="T12" fmla="*/ 9 w 11"/>
                  <a:gd name="T13" fmla="*/ 2 h 11"/>
                  <a:gd name="T14" fmla="*/ 9 w 11"/>
                  <a:gd name="T15" fmla="*/ 2 h 11"/>
                  <a:gd name="T16" fmla="*/ 8 w 11"/>
                  <a:gd name="T17" fmla="*/ 2 h 11"/>
                  <a:gd name="T18" fmla="*/ 8 w 11"/>
                  <a:gd name="T19" fmla="*/ 1 h 11"/>
                  <a:gd name="T20" fmla="*/ 8 w 11"/>
                  <a:gd name="T21" fmla="*/ 0 h 11"/>
                  <a:gd name="T22" fmla="*/ 7 w 11"/>
                  <a:gd name="T23" fmla="*/ 0 h 11"/>
                  <a:gd name="T24" fmla="*/ 6 w 11"/>
                  <a:gd name="T25" fmla="*/ 0 h 11"/>
                  <a:gd name="T26" fmla="*/ 6 w 11"/>
                  <a:gd name="T27" fmla="*/ 1 h 11"/>
                  <a:gd name="T28" fmla="*/ 5 w 11"/>
                  <a:gd name="T29" fmla="*/ 1 h 11"/>
                  <a:gd name="T30" fmla="*/ 5 w 11"/>
                  <a:gd name="T31" fmla="*/ 0 h 11"/>
                  <a:gd name="T32" fmla="*/ 4 w 11"/>
                  <a:gd name="T33" fmla="*/ 0 h 11"/>
                  <a:gd name="T34" fmla="*/ 3 w 11"/>
                  <a:gd name="T35" fmla="*/ 0 h 11"/>
                  <a:gd name="T36" fmla="*/ 2 w 11"/>
                  <a:gd name="T37" fmla="*/ 1 h 11"/>
                  <a:gd name="T38" fmla="*/ 3 w 11"/>
                  <a:gd name="T39" fmla="*/ 2 h 11"/>
                  <a:gd name="T40" fmla="*/ 2 w 11"/>
                  <a:gd name="T41" fmla="*/ 2 h 11"/>
                  <a:gd name="T42" fmla="*/ 1 w 11"/>
                  <a:gd name="T43" fmla="*/ 2 h 11"/>
                  <a:gd name="T44" fmla="*/ 0 w 11"/>
                  <a:gd name="T45" fmla="*/ 3 h 11"/>
                  <a:gd name="T46" fmla="*/ 0 w 11"/>
                  <a:gd name="T47" fmla="*/ 3 h 11"/>
                  <a:gd name="T48" fmla="*/ 0 w 11"/>
                  <a:gd name="T49" fmla="*/ 4 h 11"/>
                  <a:gd name="T50" fmla="*/ 1 w 11"/>
                  <a:gd name="T51" fmla="*/ 5 h 11"/>
                  <a:gd name="T52" fmla="*/ 1 w 11"/>
                  <a:gd name="T53" fmla="*/ 6 h 11"/>
                  <a:gd name="T54" fmla="*/ 0 w 11"/>
                  <a:gd name="T55" fmla="*/ 6 h 11"/>
                  <a:gd name="T56" fmla="*/ 0 w 11"/>
                  <a:gd name="T57" fmla="*/ 7 h 11"/>
                  <a:gd name="T58" fmla="*/ 0 w 11"/>
                  <a:gd name="T59" fmla="*/ 8 h 11"/>
                  <a:gd name="T60" fmla="*/ 1 w 11"/>
                  <a:gd name="T61" fmla="*/ 8 h 11"/>
                  <a:gd name="T62" fmla="*/ 2 w 11"/>
                  <a:gd name="T63" fmla="*/ 8 h 11"/>
                  <a:gd name="T64" fmla="*/ 3 w 11"/>
                  <a:gd name="T65" fmla="*/ 8 h 11"/>
                  <a:gd name="T66" fmla="*/ 2 w 11"/>
                  <a:gd name="T67" fmla="*/ 9 h 11"/>
                  <a:gd name="T68" fmla="*/ 3 w 11"/>
                  <a:gd name="T69" fmla="*/ 10 h 11"/>
                  <a:gd name="T70" fmla="*/ 4 w 11"/>
                  <a:gd name="T71" fmla="*/ 10 h 11"/>
                  <a:gd name="T72" fmla="*/ 5 w 11"/>
                  <a:gd name="T73" fmla="*/ 10 h 11"/>
                  <a:gd name="T74" fmla="*/ 5 w 11"/>
                  <a:gd name="T75" fmla="*/ 9 h 11"/>
                  <a:gd name="T76" fmla="*/ 6 w 11"/>
                  <a:gd name="T77" fmla="*/ 9 h 11"/>
                  <a:gd name="T78" fmla="*/ 6 w 11"/>
                  <a:gd name="T79" fmla="*/ 10 h 11"/>
                  <a:gd name="T80" fmla="*/ 7 w 11"/>
                  <a:gd name="T81" fmla="*/ 10 h 11"/>
                  <a:gd name="T82" fmla="*/ 8 w 11"/>
                  <a:gd name="T83" fmla="*/ 10 h 11"/>
                  <a:gd name="T84" fmla="*/ 8 w 11"/>
                  <a:gd name="T85" fmla="*/ 9 h 11"/>
                  <a:gd name="T86" fmla="*/ 8 w 11"/>
                  <a:gd name="T87" fmla="*/ 8 h 11"/>
                  <a:gd name="T88" fmla="*/ 9 w 11"/>
                  <a:gd name="T89" fmla="*/ 8 h 11"/>
                  <a:gd name="T90" fmla="*/ 9 w 11"/>
                  <a:gd name="T91" fmla="*/ 8 h 11"/>
                  <a:gd name="T92" fmla="*/ 10 w 11"/>
                  <a:gd name="T93" fmla="*/ 8 h 11"/>
                  <a:gd name="T94" fmla="*/ 11 w 11"/>
                  <a:gd name="T95" fmla="*/ 7 h 11"/>
                  <a:gd name="T96" fmla="*/ 10 w 11"/>
                  <a:gd name="T97" fmla="*/ 6 h 11"/>
                  <a:gd name="T98" fmla="*/ 6 w 11"/>
                  <a:gd name="T99" fmla="*/ 7 h 11"/>
                  <a:gd name="T100" fmla="*/ 3 w 11"/>
                  <a:gd name="T101" fmla="*/ 6 h 11"/>
                  <a:gd name="T102" fmla="*/ 4 w 11"/>
                  <a:gd name="T103" fmla="*/ 3 h 11"/>
                  <a:gd name="T104" fmla="*/ 7 w 11"/>
                  <a:gd name="T105" fmla="*/ 4 h 11"/>
                  <a:gd name="T106" fmla="*/ 6 w 11"/>
                  <a:gd name="T10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" h="11">
                    <a:moveTo>
                      <a:pt x="10" y="6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9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4"/>
                      <a:pt x="11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5" y="10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7" y="11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9" y="9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6"/>
                      <a:pt x="11" y="6"/>
                      <a:pt x="10" y="6"/>
                    </a:cubicBezTo>
                    <a:close/>
                    <a:moveTo>
                      <a:pt x="6" y="7"/>
                    </a:moveTo>
                    <a:cubicBezTo>
                      <a:pt x="5" y="8"/>
                      <a:pt x="4" y="7"/>
                      <a:pt x="3" y="6"/>
                    </a:cubicBezTo>
                    <a:cubicBezTo>
                      <a:pt x="3" y="5"/>
                      <a:pt x="3" y="4"/>
                      <a:pt x="4" y="3"/>
                    </a:cubicBezTo>
                    <a:cubicBezTo>
                      <a:pt x="5" y="3"/>
                      <a:pt x="7" y="3"/>
                      <a:pt x="7" y="4"/>
                    </a:cubicBezTo>
                    <a:cubicBezTo>
                      <a:pt x="8" y="5"/>
                      <a:pt x="7" y="7"/>
                      <a:pt x="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197"/>
              <p:cNvSpPr>
                <a:spLocks noEditPoints="1"/>
              </p:cNvSpPr>
              <p:nvPr/>
            </p:nvSpPr>
            <p:spPr bwMode="auto">
              <a:xfrm>
                <a:off x="3783" y="2425"/>
                <a:ext cx="33" cy="30"/>
              </a:xfrm>
              <a:custGeom>
                <a:avLst/>
                <a:gdLst>
                  <a:gd name="T0" fmla="*/ 13 w 14"/>
                  <a:gd name="T1" fmla="*/ 7 h 13"/>
                  <a:gd name="T2" fmla="*/ 12 w 14"/>
                  <a:gd name="T3" fmla="*/ 7 h 13"/>
                  <a:gd name="T4" fmla="*/ 12 w 14"/>
                  <a:gd name="T5" fmla="*/ 6 h 13"/>
                  <a:gd name="T6" fmla="*/ 13 w 14"/>
                  <a:gd name="T7" fmla="*/ 6 h 13"/>
                  <a:gd name="T8" fmla="*/ 13 w 14"/>
                  <a:gd name="T9" fmla="*/ 4 h 13"/>
                  <a:gd name="T10" fmla="*/ 13 w 14"/>
                  <a:gd name="T11" fmla="*/ 3 h 13"/>
                  <a:gd name="T12" fmla="*/ 12 w 14"/>
                  <a:gd name="T13" fmla="*/ 3 h 13"/>
                  <a:gd name="T14" fmla="*/ 11 w 14"/>
                  <a:gd name="T15" fmla="*/ 3 h 13"/>
                  <a:gd name="T16" fmla="*/ 10 w 14"/>
                  <a:gd name="T17" fmla="*/ 3 h 13"/>
                  <a:gd name="T18" fmla="*/ 10 w 14"/>
                  <a:gd name="T19" fmla="*/ 2 h 13"/>
                  <a:gd name="T20" fmla="*/ 10 w 14"/>
                  <a:gd name="T21" fmla="*/ 0 h 13"/>
                  <a:gd name="T22" fmla="*/ 9 w 14"/>
                  <a:gd name="T23" fmla="*/ 0 h 13"/>
                  <a:gd name="T24" fmla="*/ 8 w 14"/>
                  <a:gd name="T25" fmla="*/ 1 h 13"/>
                  <a:gd name="T26" fmla="*/ 7 w 14"/>
                  <a:gd name="T27" fmla="*/ 1 h 13"/>
                  <a:gd name="T28" fmla="*/ 6 w 14"/>
                  <a:gd name="T29" fmla="*/ 1 h 13"/>
                  <a:gd name="T30" fmla="*/ 6 w 14"/>
                  <a:gd name="T31" fmla="*/ 1 h 13"/>
                  <a:gd name="T32" fmla="*/ 5 w 14"/>
                  <a:gd name="T33" fmla="*/ 0 h 13"/>
                  <a:gd name="T34" fmla="*/ 4 w 14"/>
                  <a:gd name="T35" fmla="*/ 1 h 13"/>
                  <a:gd name="T36" fmla="*/ 3 w 14"/>
                  <a:gd name="T37" fmla="*/ 2 h 13"/>
                  <a:gd name="T38" fmla="*/ 4 w 14"/>
                  <a:gd name="T39" fmla="*/ 3 h 13"/>
                  <a:gd name="T40" fmla="*/ 3 w 14"/>
                  <a:gd name="T41" fmla="*/ 3 h 13"/>
                  <a:gd name="T42" fmla="*/ 2 w 14"/>
                  <a:gd name="T43" fmla="*/ 3 h 13"/>
                  <a:gd name="T44" fmla="*/ 1 w 14"/>
                  <a:gd name="T45" fmla="*/ 4 h 13"/>
                  <a:gd name="T46" fmla="*/ 1 w 14"/>
                  <a:gd name="T47" fmla="*/ 5 h 13"/>
                  <a:gd name="T48" fmla="*/ 1 w 14"/>
                  <a:gd name="T49" fmla="*/ 6 h 13"/>
                  <a:gd name="T50" fmla="*/ 2 w 14"/>
                  <a:gd name="T51" fmla="*/ 6 h 13"/>
                  <a:gd name="T52" fmla="*/ 2 w 14"/>
                  <a:gd name="T53" fmla="*/ 7 h 13"/>
                  <a:gd name="T54" fmla="*/ 1 w 14"/>
                  <a:gd name="T55" fmla="*/ 7 h 13"/>
                  <a:gd name="T56" fmla="*/ 1 w 14"/>
                  <a:gd name="T57" fmla="*/ 9 h 13"/>
                  <a:gd name="T58" fmla="*/ 1 w 14"/>
                  <a:gd name="T59" fmla="*/ 10 h 13"/>
                  <a:gd name="T60" fmla="*/ 2 w 14"/>
                  <a:gd name="T61" fmla="*/ 10 h 13"/>
                  <a:gd name="T62" fmla="*/ 3 w 14"/>
                  <a:gd name="T63" fmla="*/ 10 h 13"/>
                  <a:gd name="T64" fmla="*/ 4 w 14"/>
                  <a:gd name="T65" fmla="*/ 11 h 13"/>
                  <a:gd name="T66" fmla="*/ 4 w 14"/>
                  <a:gd name="T67" fmla="*/ 11 h 13"/>
                  <a:gd name="T68" fmla="*/ 4 w 14"/>
                  <a:gd name="T69" fmla="*/ 13 h 13"/>
                  <a:gd name="T70" fmla="*/ 5 w 14"/>
                  <a:gd name="T71" fmla="*/ 13 h 13"/>
                  <a:gd name="T72" fmla="*/ 6 w 14"/>
                  <a:gd name="T73" fmla="*/ 12 h 13"/>
                  <a:gd name="T74" fmla="*/ 7 w 14"/>
                  <a:gd name="T75" fmla="*/ 12 h 13"/>
                  <a:gd name="T76" fmla="*/ 8 w 14"/>
                  <a:gd name="T77" fmla="*/ 12 h 13"/>
                  <a:gd name="T78" fmla="*/ 8 w 14"/>
                  <a:gd name="T79" fmla="*/ 12 h 13"/>
                  <a:gd name="T80" fmla="*/ 9 w 14"/>
                  <a:gd name="T81" fmla="*/ 13 h 13"/>
                  <a:gd name="T82" fmla="*/ 10 w 14"/>
                  <a:gd name="T83" fmla="*/ 12 h 13"/>
                  <a:gd name="T84" fmla="*/ 11 w 14"/>
                  <a:gd name="T85" fmla="*/ 11 h 13"/>
                  <a:gd name="T86" fmla="*/ 10 w 14"/>
                  <a:gd name="T87" fmla="*/ 10 h 13"/>
                  <a:gd name="T88" fmla="*/ 11 w 14"/>
                  <a:gd name="T89" fmla="*/ 10 h 13"/>
                  <a:gd name="T90" fmla="*/ 12 w 14"/>
                  <a:gd name="T91" fmla="*/ 10 h 13"/>
                  <a:gd name="T92" fmla="*/ 13 w 14"/>
                  <a:gd name="T93" fmla="*/ 9 h 13"/>
                  <a:gd name="T94" fmla="*/ 13 w 14"/>
                  <a:gd name="T95" fmla="*/ 8 h 13"/>
                  <a:gd name="T96" fmla="*/ 13 w 14"/>
                  <a:gd name="T97" fmla="*/ 7 h 13"/>
                  <a:gd name="T98" fmla="*/ 8 w 14"/>
                  <a:gd name="T99" fmla="*/ 9 h 13"/>
                  <a:gd name="T100" fmla="*/ 5 w 14"/>
                  <a:gd name="T101" fmla="*/ 8 h 13"/>
                  <a:gd name="T102" fmla="*/ 6 w 14"/>
                  <a:gd name="T103" fmla="*/ 4 h 13"/>
                  <a:gd name="T104" fmla="*/ 9 w 14"/>
                  <a:gd name="T105" fmla="*/ 6 h 13"/>
                  <a:gd name="T106" fmla="*/ 8 w 14"/>
                  <a:gd name="T10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" h="13">
                    <a:moveTo>
                      <a:pt x="13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6"/>
                      <a:pt x="12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4" y="5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1"/>
                      <a:pt x="10" y="1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8"/>
                      <a:pt x="0" y="8"/>
                      <a:pt x="1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4" y="12"/>
                      <a:pt x="4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3"/>
                      <a:pt x="6" y="13"/>
                      <a:pt x="6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3"/>
                      <a:pt x="9" y="13"/>
                      <a:pt x="9" y="13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2"/>
                      <a:pt x="11" y="12"/>
                      <a:pt x="11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10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8"/>
                      <a:pt x="13" y="7"/>
                      <a:pt x="13" y="7"/>
                    </a:cubicBezTo>
                    <a:close/>
                    <a:moveTo>
                      <a:pt x="8" y="9"/>
                    </a:moveTo>
                    <a:cubicBezTo>
                      <a:pt x="7" y="9"/>
                      <a:pt x="5" y="9"/>
                      <a:pt x="5" y="8"/>
                    </a:cubicBezTo>
                    <a:cubicBezTo>
                      <a:pt x="4" y="6"/>
                      <a:pt x="5" y="5"/>
                      <a:pt x="6" y="4"/>
                    </a:cubicBezTo>
                    <a:cubicBezTo>
                      <a:pt x="7" y="4"/>
                      <a:pt x="9" y="4"/>
                      <a:pt x="9" y="6"/>
                    </a:cubicBezTo>
                    <a:cubicBezTo>
                      <a:pt x="10" y="7"/>
                      <a:pt x="9" y="8"/>
                      <a:pt x="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198"/>
              <p:cNvSpPr>
                <a:spLocks noEditPoints="1"/>
              </p:cNvSpPr>
              <p:nvPr/>
            </p:nvSpPr>
            <p:spPr bwMode="auto">
              <a:xfrm>
                <a:off x="4018" y="2002"/>
                <a:ext cx="21" cy="21"/>
              </a:xfrm>
              <a:custGeom>
                <a:avLst/>
                <a:gdLst>
                  <a:gd name="T0" fmla="*/ 8 w 9"/>
                  <a:gd name="T1" fmla="*/ 5 h 9"/>
                  <a:gd name="T2" fmla="*/ 8 w 9"/>
                  <a:gd name="T3" fmla="*/ 5 h 9"/>
                  <a:gd name="T4" fmla="*/ 8 w 9"/>
                  <a:gd name="T5" fmla="*/ 4 h 9"/>
                  <a:gd name="T6" fmla="*/ 8 w 9"/>
                  <a:gd name="T7" fmla="*/ 4 h 9"/>
                  <a:gd name="T8" fmla="*/ 8 w 9"/>
                  <a:gd name="T9" fmla="*/ 3 h 9"/>
                  <a:gd name="T10" fmla="*/ 8 w 9"/>
                  <a:gd name="T11" fmla="*/ 2 h 9"/>
                  <a:gd name="T12" fmla="*/ 7 w 9"/>
                  <a:gd name="T13" fmla="*/ 2 h 9"/>
                  <a:gd name="T14" fmla="*/ 7 w 9"/>
                  <a:gd name="T15" fmla="*/ 2 h 9"/>
                  <a:gd name="T16" fmla="*/ 6 w 9"/>
                  <a:gd name="T17" fmla="*/ 2 h 9"/>
                  <a:gd name="T18" fmla="*/ 7 w 9"/>
                  <a:gd name="T19" fmla="*/ 1 h 9"/>
                  <a:gd name="T20" fmla="*/ 6 w 9"/>
                  <a:gd name="T21" fmla="*/ 0 h 9"/>
                  <a:gd name="T22" fmla="*/ 6 w 9"/>
                  <a:gd name="T23" fmla="*/ 0 h 9"/>
                  <a:gd name="T24" fmla="*/ 5 w 9"/>
                  <a:gd name="T25" fmla="*/ 0 h 9"/>
                  <a:gd name="T26" fmla="*/ 4 w 9"/>
                  <a:gd name="T27" fmla="*/ 1 h 9"/>
                  <a:gd name="T28" fmla="*/ 4 w 9"/>
                  <a:gd name="T29" fmla="*/ 1 h 9"/>
                  <a:gd name="T30" fmla="*/ 4 w 9"/>
                  <a:gd name="T31" fmla="*/ 0 h 9"/>
                  <a:gd name="T32" fmla="*/ 3 w 9"/>
                  <a:gd name="T33" fmla="*/ 0 h 9"/>
                  <a:gd name="T34" fmla="*/ 2 w 9"/>
                  <a:gd name="T35" fmla="*/ 0 h 9"/>
                  <a:gd name="T36" fmla="*/ 2 w 9"/>
                  <a:gd name="T37" fmla="*/ 1 h 9"/>
                  <a:gd name="T38" fmla="*/ 2 w 9"/>
                  <a:gd name="T39" fmla="*/ 2 h 9"/>
                  <a:gd name="T40" fmla="*/ 1 w 9"/>
                  <a:gd name="T41" fmla="*/ 2 h 9"/>
                  <a:gd name="T42" fmla="*/ 1 w 9"/>
                  <a:gd name="T43" fmla="*/ 2 h 9"/>
                  <a:gd name="T44" fmla="*/ 0 w 9"/>
                  <a:gd name="T45" fmla="*/ 2 h 9"/>
                  <a:gd name="T46" fmla="*/ 0 w 9"/>
                  <a:gd name="T47" fmla="*/ 3 h 9"/>
                  <a:gd name="T48" fmla="*/ 0 w 9"/>
                  <a:gd name="T49" fmla="*/ 4 h 9"/>
                  <a:gd name="T50" fmla="*/ 1 w 9"/>
                  <a:gd name="T51" fmla="*/ 4 h 9"/>
                  <a:gd name="T52" fmla="*/ 1 w 9"/>
                  <a:gd name="T53" fmla="*/ 5 h 9"/>
                  <a:gd name="T54" fmla="*/ 0 w 9"/>
                  <a:gd name="T55" fmla="*/ 5 h 9"/>
                  <a:gd name="T56" fmla="*/ 0 w 9"/>
                  <a:gd name="T57" fmla="*/ 6 h 9"/>
                  <a:gd name="T58" fmla="*/ 0 w 9"/>
                  <a:gd name="T59" fmla="*/ 6 h 9"/>
                  <a:gd name="T60" fmla="*/ 1 w 9"/>
                  <a:gd name="T61" fmla="*/ 7 h 9"/>
                  <a:gd name="T62" fmla="*/ 2 w 9"/>
                  <a:gd name="T63" fmla="*/ 7 h 9"/>
                  <a:gd name="T64" fmla="*/ 2 w 9"/>
                  <a:gd name="T65" fmla="*/ 7 h 9"/>
                  <a:gd name="T66" fmla="*/ 2 w 9"/>
                  <a:gd name="T67" fmla="*/ 8 h 9"/>
                  <a:gd name="T68" fmla="*/ 2 w 9"/>
                  <a:gd name="T69" fmla="*/ 8 h 9"/>
                  <a:gd name="T70" fmla="*/ 3 w 9"/>
                  <a:gd name="T71" fmla="*/ 9 h 9"/>
                  <a:gd name="T72" fmla="*/ 4 w 9"/>
                  <a:gd name="T73" fmla="*/ 8 h 9"/>
                  <a:gd name="T74" fmla="*/ 4 w 9"/>
                  <a:gd name="T75" fmla="*/ 8 h 9"/>
                  <a:gd name="T76" fmla="*/ 5 w 9"/>
                  <a:gd name="T77" fmla="*/ 8 h 9"/>
                  <a:gd name="T78" fmla="*/ 5 w 9"/>
                  <a:gd name="T79" fmla="*/ 8 h 9"/>
                  <a:gd name="T80" fmla="*/ 6 w 9"/>
                  <a:gd name="T81" fmla="*/ 9 h 9"/>
                  <a:gd name="T82" fmla="*/ 6 w 9"/>
                  <a:gd name="T83" fmla="*/ 8 h 9"/>
                  <a:gd name="T84" fmla="*/ 7 w 9"/>
                  <a:gd name="T85" fmla="*/ 7 h 9"/>
                  <a:gd name="T86" fmla="*/ 6 w 9"/>
                  <a:gd name="T87" fmla="*/ 7 h 9"/>
                  <a:gd name="T88" fmla="*/ 7 w 9"/>
                  <a:gd name="T89" fmla="*/ 6 h 9"/>
                  <a:gd name="T90" fmla="*/ 7 w 9"/>
                  <a:gd name="T91" fmla="*/ 7 h 9"/>
                  <a:gd name="T92" fmla="*/ 8 w 9"/>
                  <a:gd name="T93" fmla="*/ 6 h 9"/>
                  <a:gd name="T94" fmla="*/ 9 w 9"/>
                  <a:gd name="T95" fmla="*/ 6 h 9"/>
                  <a:gd name="T96" fmla="*/ 8 w 9"/>
                  <a:gd name="T97" fmla="*/ 5 h 9"/>
                  <a:gd name="T98" fmla="*/ 5 w 9"/>
                  <a:gd name="T99" fmla="*/ 6 h 9"/>
                  <a:gd name="T100" fmla="*/ 3 w 9"/>
                  <a:gd name="T101" fmla="*/ 5 h 9"/>
                  <a:gd name="T102" fmla="*/ 3 w 9"/>
                  <a:gd name="T103" fmla="*/ 3 h 9"/>
                  <a:gd name="T104" fmla="*/ 6 w 9"/>
                  <a:gd name="T105" fmla="*/ 4 h 9"/>
                  <a:gd name="T106" fmla="*/ 5 w 9"/>
                  <a:gd name="T10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" h="9">
                    <a:moveTo>
                      <a:pt x="8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4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9"/>
                      <a:pt x="5" y="9"/>
                      <a:pt x="6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7"/>
                      <a:pt x="8" y="7"/>
                      <a:pt x="8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8" y="5"/>
                      <a:pt x="8" y="5"/>
                    </a:cubicBezTo>
                    <a:close/>
                    <a:moveTo>
                      <a:pt x="5" y="6"/>
                    </a:moveTo>
                    <a:cubicBezTo>
                      <a:pt x="4" y="6"/>
                      <a:pt x="3" y="6"/>
                      <a:pt x="3" y="5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4" y="2"/>
                      <a:pt x="5" y="3"/>
                      <a:pt x="6" y="4"/>
                    </a:cubicBezTo>
                    <a:cubicBezTo>
                      <a:pt x="6" y="5"/>
                      <a:pt x="6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199"/>
              <p:cNvSpPr>
                <a:spLocks noEditPoints="1"/>
              </p:cNvSpPr>
              <p:nvPr/>
            </p:nvSpPr>
            <p:spPr bwMode="auto">
              <a:xfrm>
                <a:off x="3767" y="1615"/>
                <a:ext cx="26" cy="26"/>
              </a:xfrm>
              <a:custGeom>
                <a:avLst/>
                <a:gdLst>
                  <a:gd name="T0" fmla="*/ 11 w 11"/>
                  <a:gd name="T1" fmla="*/ 7 h 11"/>
                  <a:gd name="T2" fmla="*/ 10 w 11"/>
                  <a:gd name="T3" fmla="*/ 6 h 11"/>
                  <a:gd name="T4" fmla="*/ 10 w 11"/>
                  <a:gd name="T5" fmla="*/ 5 h 11"/>
                  <a:gd name="T6" fmla="*/ 11 w 11"/>
                  <a:gd name="T7" fmla="*/ 5 h 11"/>
                  <a:gd name="T8" fmla="*/ 11 w 11"/>
                  <a:gd name="T9" fmla="*/ 4 h 11"/>
                  <a:gd name="T10" fmla="*/ 11 w 11"/>
                  <a:gd name="T11" fmla="*/ 3 h 11"/>
                  <a:gd name="T12" fmla="*/ 10 w 11"/>
                  <a:gd name="T13" fmla="*/ 3 h 11"/>
                  <a:gd name="T14" fmla="*/ 9 w 11"/>
                  <a:gd name="T15" fmla="*/ 3 h 11"/>
                  <a:gd name="T16" fmla="*/ 8 w 11"/>
                  <a:gd name="T17" fmla="*/ 3 h 11"/>
                  <a:gd name="T18" fmla="*/ 9 w 11"/>
                  <a:gd name="T19" fmla="*/ 2 h 11"/>
                  <a:gd name="T20" fmla="*/ 8 w 11"/>
                  <a:gd name="T21" fmla="*/ 1 h 11"/>
                  <a:gd name="T22" fmla="*/ 7 w 11"/>
                  <a:gd name="T23" fmla="*/ 1 h 11"/>
                  <a:gd name="T24" fmla="*/ 6 w 11"/>
                  <a:gd name="T25" fmla="*/ 1 h 11"/>
                  <a:gd name="T26" fmla="*/ 6 w 11"/>
                  <a:gd name="T27" fmla="*/ 2 h 11"/>
                  <a:gd name="T28" fmla="*/ 5 w 11"/>
                  <a:gd name="T29" fmla="*/ 2 h 11"/>
                  <a:gd name="T30" fmla="*/ 5 w 11"/>
                  <a:gd name="T31" fmla="*/ 1 h 11"/>
                  <a:gd name="T32" fmla="*/ 4 w 11"/>
                  <a:gd name="T33" fmla="*/ 1 h 11"/>
                  <a:gd name="T34" fmla="*/ 3 w 11"/>
                  <a:gd name="T35" fmla="*/ 1 h 11"/>
                  <a:gd name="T36" fmla="*/ 3 w 11"/>
                  <a:gd name="T37" fmla="*/ 2 h 11"/>
                  <a:gd name="T38" fmla="*/ 3 w 11"/>
                  <a:gd name="T39" fmla="*/ 3 h 11"/>
                  <a:gd name="T40" fmla="*/ 2 w 11"/>
                  <a:gd name="T41" fmla="*/ 3 h 11"/>
                  <a:gd name="T42" fmla="*/ 2 w 11"/>
                  <a:gd name="T43" fmla="*/ 3 h 11"/>
                  <a:gd name="T44" fmla="*/ 1 w 11"/>
                  <a:gd name="T45" fmla="*/ 3 h 11"/>
                  <a:gd name="T46" fmla="*/ 0 w 11"/>
                  <a:gd name="T47" fmla="*/ 4 h 11"/>
                  <a:gd name="T48" fmla="*/ 1 w 11"/>
                  <a:gd name="T49" fmla="*/ 5 h 11"/>
                  <a:gd name="T50" fmla="*/ 1 w 11"/>
                  <a:gd name="T51" fmla="*/ 6 h 11"/>
                  <a:gd name="T52" fmla="*/ 1 w 11"/>
                  <a:gd name="T53" fmla="*/ 6 h 11"/>
                  <a:gd name="T54" fmla="*/ 1 w 11"/>
                  <a:gd name="T55" fmla="*/ 7 h 11"/>
                  <a:gd name="T56" fmla="*/ 0 w 11"/>
                  <a:gd name="T57" fmla="*/ 8 h 11"/>
                  <a:gd name="T58" fmla="*/ 1 w 11"/>
                  <a:gd name="T59" fmla="*/ 9 h 11"/>
                  <a:gd name="T60" fmla="*/ 2 w 11"/>
                  <a:gd name="T61" fmla="*/ 9 h 11"/>
                  <a:gd name="T62" fmla="*/ 2 w 11"/>
                  <a:gd name="T63" fmla="*/ 9 h 11"/>
                  <a:gd name="T64" fmla="*/ 3 w 11"/>
                  <a:gd name="T65" fmla="*/ 9 h 11"/>
                  <a:gd name="T66" fmla="*/ 3 w 11"/>
                  <a:gd name="T67" fmla="*/ 10 h 11"/>
                  <a:gd name="T68" fmla="*/ 3 w 11"/>
                  <a:gd name="T69" fmla="*/ 11 h 11"/>
                  <a:gd name="T70" fmla="*/ 4 w 11"/>
                  <a:gd name="T71" fmla="*/ 11 h 11"/>
                  <a:gd name="T72" fmla="*/ 5 w 11"/>
                  <a:gd name="T73" fmla="*/ 11 h 11"/>
                  <a:gd name="T74" fmla="*/ 5 w 11"/>
                  <a:gd name="T75" fmla="*/ 10 h 11"/>
                  <a:gd name="T76" fmla="*/ 6 w 11"/>
                  <a:gd name="T77" fmla="*/ 10 h 11"/>
                  <a:gd name="T78" fmla="*/ 6 w 11"/>
                  <a:gd name="T79" fmla="*/ 11 h 11"/>
                  <a:gd name="T80" fmla="*/ 8 w 11"/>
                  <a:gd name="T81" fmla="*/ 11 h 11"/>
                  <a:gd name="T82" fmla="*/ 8 w 11"/>
                  <a:gd name="T83" fmla="*/ 11 h 11"/>
                  <a:gd name="T84" fmla="*/ 9 w 11"/>
                  <a:gd name="T85" fmla="*/ 10 h 11"/>
                  <a:gd name="T86" fmla="*/ 8 w 11"/>
                  <a:gd name="T87" fmla="*/ 9 h 11"/>
                  <a:gd name="T88" fmla="*/ 9 w 11"/>
                  <a:gd name="T89" fmla="*/ 9 h 11"/>
                  <a:gd name="T90" fmla="*/ 10 w 11"/>
                  <a:gd name="T91" fmla="*/ 9 h 11"/>
                  <a:gd name="T92" fmla="*/ 11 w 11"/>
                  <a:gd name="T93" fmla="*/ 8 h 11"/>
                  <a:gd name="T94" fmla="*/ 11 w 11"/>
                  <a:gd name="T95" fmla="*/ 8 h 11"/>
                  <a:gd name="T96" fmla="*/ 11 w 11"/>
                  <a:gd name="T97" fmla="*/ 7 h 11"/>
                  <a:gd name="T98" fmla="*/ 6 w 11"/>
                  <a:gd name="T99" fmla="*/ 8 h 11"/>
                  <a:gd name="T100" fmla="*/ 4 w 11"/>
                  <a:gd name="T101" fmla="*/ 7 h 11"/>
                  <a:gd name="T102" fmla="*/ 5 w 11"/>
                  <a:gd name="T103" fmla="*/ 4 h 11"/>
                  <a:gd name="T104" fmla="*/ 8 w 11"/>
                  <a:gd name="T105" fmla="*/ 5 h 11"/>
                  <a:gd name="T106" fmla="*/ 6 w 11"/>
                  <a:gd name="T10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" h="11">
                    <a:moveTo>
                      <a:pt x="11" y="7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4"/>
                      <a:pt x="11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0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11"/>
                      <a:pt x="7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1" y="9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7"/>
                      <a:pt x="11" y="7"/>
                      <a:pt x="11" y="7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8"/>
                      <a:pt x="4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6" y="4"/>
                      <a:pt x="7" y="4"/>
                      <a:pt x="8" y="5"/>
                    </a:cubicBezTo>
                    <a:cubicBezTo>
                      <a:pt x="8" y="6"/>
                      <a:pt x="8" y="7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200"/>
              <p:cNvSpPr>
                <a:spLocks noEditPoints="1"/>
              </p:cNvSpPr>
              <p:nvPr/>
            </p:nvSpPr>
            <p:spPr bwMode="auto">
              <a:xfrm>
                <a:off x="3622" y="1729"/>
                <a:ext cx="31" cy="31"/>
              </a:xfrm>
              <a:custGeom>
                <a:avLst/>
                <a:gdLst>
                  <a:gd name="T0" fmla="*/ 13 w 13"/>
                  <a:gd name="T1" fmla="*/ 7 h 13"/>
                  <a:gd name="T2" fmla="*/ 12 w 13"/>
                  <a:gd name="T3" fmla="*/ 7 h 13"/>
                  <a:gd name="T4" fmla="*/ 12 w 13"/>
                  <a:gd name="T5" fmla="*/ 6 h 13"/>
                  <a:gd name="T6" fmla="*/ 13 w 13"/>
                  <a:gd name="T7" fmla="*/ 5 h 13"/>
                  <a:gd name="T8" fmla="*/ 13 w 13"/>
                  <a:gd name="T9" fmla="*/ 4 h 13"/>
                  <a:gd name="T10" fmla="*/ 13 w 13"/>
                  <a:gd name="T11" fmla="*/ 3 h 13"/>
                  <a:gd name="T12" fmla="*/ 11 w 13"/>
                  <a:gd name="T13" fmla="*/ 3 h 13"/>
                  <a:gd name="T14" fmla="*/ 10 w 13"/>
                  <a:gd name="T15" fmla="*/ 3 h 13"/>
                  <a:gd name="T16" fmla="*/ 10 w 13"/>
                  <a:gd name="T17" fmla="*/ 2 h 13"/>
                  <a:gd name="T18" fmla="*/ 10 w 13"/>
                  <a:gd name="T19" fmla="*/ 1 h 13"/>
                  <a:gd name="T20" fmla="*/ 10 w 13"/>
                  <a:gd name="T21" fmla="*/ 0 h 13"/>
                  <a:gd name="T22" fmla="*/ 9 w 13"/>
                  <a:gd name="T23" fmla="*/ 0 h 13"/>
                  <a:gd name="T24" fmla="*/ 7 w 13"/>
                  <a:gd name="T25" fmla="*/ 0 h 13"/>
                  <a:gd name="T26" fmla="*/ 7 w 13"/>
                  <a:gd name="T27" fmla="*/ 1 h 13"/>
                  <a:gd name="T28" fmla="*/ 6 w 13"/>
                  <a:gd name="T29" fmla="*/ 1 h 13"/>
                  <a:gd name="T30" fmla="*/ 6 w 13"/>
                  <a:gd name="T31" fmla="*/ 0 h 13"/>
                  <a:gd name="T32" fmla="*/ 5 w 13"/>
                  <a:gd name="T33" fmla="*/ 0 h 13"/>
                  <a:gd name="T34" fmla="*/ 4 w 13"/>
                  <a:gd name="T35" fmla="*/ 0 h 13"/>
                  <a:gd name="T36" fmla="*/ 3 w 13"/>
                  <a:gd name="T37" fmla="*/ 1 h 13"/>
                  <a:gd name="T38" fmla="*/ 3 w 13"/>
                  <a:gd name="T39" fmla="*/ 2 h 13"/>
                  <a:gd name="T40" fmla="*/ 3 w 13"/>
                  <a:gd name="T41" fmla="*/ 3 h 13"/>
                  <a:gd name="T42" fmla="*/ 2 w 13"/>
                  <a:gd name="T43" fmla="*/ 3 h 13"/>
                  <a:gd name="T44" fmla="*/ 1 w 13"/>
                  <a:gd name="T45" fmla="*/ 3 h 13"/>
                  <a:gd name="T46" fmla="*/ 0 w 13"/>
                  <a:gd name="T47" fmla="*/ 4 h 13"/>
                  <a:gd name="T48" fmla="*/ 1 w 13"/>
                  <a:gd name="T49" fmla="*/ 5 h 13"/>
                  <a:gd name="T50" fmla="*/ 2 w 13"/>
                  <a:gd name="T51" fmla="*/ 6 h 13"/>
                  <a:gd name="T52" fmla="*/ 2 w 13"/>
                  <a:gd name="T53" fmla="*/ 7 h 13"/>
                  <a:gd name="T54" fmla="*/ 1 w 13"/>
                  <a:gd name="T55" fmla="*/ 7 h 13"/>
                  <a:gd name="T56" fmla="*/ 0 w 13"/>
                  <a:gd name="T57" fmla="*/ 8 h 13"/>
                  <a:gd name="T58" fmla="*/ 1 w 13"/>
                  <a:gd name="T59" fmla="*/ 9 h 13"/>
                  <a:gd name="T60" fmla="*/ 2 w 13"/>
                  <a:gd name="T61" fmla="*/ 10 h 13"/>
                  <a:gd name="T62" fmla="*/ 3 w 13"/>
                  <a:gd name="T63" fmla="*/ 9 h 13"/>
                  <a:gd name="T64" fmla="*/ 4 w 13"/>
                  <a:gd name="T65" fmla="*/ 10 h 13"/>
                  <a:gd name="T66" fmla="*/ 3 w 13"/>
                  <a:gd name="T67" fmla="*/ 11 h 13"/>
                  <a:gd name="T68" fmla="*/ 4 w 13"/>
                  <a:gd name="T69" fmla="*/ 12 h 13"/>
                  <a:gd name="T70" fmla="*/ 5 w 13"/>
                  <a:gd name="T71" fmla="*/ 13 h 13"/>
                  <a:gd name="T72" fmla="*/ 6 w 13"/>
                  <a:gd name="T73" fmla="*/ 12 h 13"/>
                  <a:gd name="T74" fmla="*/ 6 w 13"/>
                  <a:gd name="T75" fmla="*/ 11 h 13"/>
                  <a:gd name="T76" fmla="*/ 7 w 13"/>
                  <a:gd name="T77" fmla="*/ 11 h 13"/>
                  <a:gd name="T78" fmla="*/ 8 w 13"/>
                  <a:gd name="T79" fmla="*/ 12 h 13"/>
                  <a:gd name="T80" fmla="*/ 9 w 13"/>
                  <a:gd name="T81" fmla="*/ 12 h 13"/>
                  <a:gd name="T82" fmla="*/ 10 w 13"/>
                  <a:gd name="T83" fmla="*/ 12 h 13"/>
                  <a:gd name="T84" fmla="*/ 10 w 13"/>
                  <a:gd name="T85" fmla="*/ 11 h 13"/>
                  <a:gd name="T86" fmla="*/ 10 w 13"/>
                  <a:gd name="T87" fmla="*/ 10 h 13"/>
                  <a:gd name="T88" fmla="*/ 11 w 13"/>
                  <a:gd name="T89" fmla="*/ 9 h 13"/>
                  <a:gd name="T90" fmla="*/ 12 w 13"/>
                  <a:gd name="T91" fmla="*/ 10 h 13"/>
                  <a:gd name="T92" fmla="*/ 13 w 13"/>
                  <a:gd name="T93" fmla="*/ 9 h 13"/>
                  <a:gd name="T94" fmla="*/ 13 w 13"/>
                  <a:gd name="T95" fmla="*/ 8 h 13"/>
                  <a:gd name="T96" fmla="*/ 13 w 13"/>
                  <a:gd name="T97" fmla="*/ 7 h 13"/>
                  <a:gd name="T98" fmla="*/ 8 w 13"/>
                  <a:gd name="T99" fmla="*/ 9 h 13"/>
                  <a:gd name="T100" fmla="*/ 4 w 13"/>
                  <a:gd name="T101" fmla="*/ 7 h 13"/>
                  <a:gd name="T102" fmla="*/ 6 w 13"/>
                  <a:gd name="T103" fmla="*/ 4 h 13"/>
                  <a:gd name="T104" fmla="*/ 9 w 13"/>
                  <a:gd name="T105" fmla="*/ 5 h 13"/>
                  <a:gd name="T106" fmla="*/ 8 w 13"/>
                  <a:gd name="T10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2" y="2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2"/>
                      <a:pt x="10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2"/>
                      <a:pt x="4" y="1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6" y="13"/>
                      <a:pt x="6" y="12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3"/>
                      <a:pt x="9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1" y="11"/>
                      <a:pt x="10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1" y="9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10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7"/>
                      <a:pt x="13" y="7"/>
                    </a:cubicBezTo>
                    <a:close/>
                    <a:moveTo>
                      <a:pt x="8" y="9"/>
                    </a:moveTo>
                    <a:cubicBezTo>
                      <a:pt x="6" y="9"/>
                      <a:pt x="5" y="8"/>
                      <a:pt x="4" y="7"/>
                    </a:cubicBezTo>
                    <a:cubicBezTo>
                      <a:pt x="4" y="6"/>
                      <a:pt x="4" y="4"/>
                      <a:pt x="6" y="4"/>
                    </a:cubicBezTo>
                    <a:cubicBezTo>
                      <a:pt x="7" y="3"/>
                      <a:pt x="8" y="4"/>
                      <a:pt x="9" y="5"/>
                    </a:cubicBezTo>
                    <a:cubicBezTo>
                      <a:pt x="10" y="6"/>
                      <a:pt x="9" y="8"/>
                      <a:pt x="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201"/>
              <p:cNvSpPr>
                <a:spLocks noEditPoints="1"/>
              </p:cNvSpPr>
              <p:nvPr/>
            </p:nvSpPr>
            <p:spPr bwMode="auto">
              <a:xfrm>
                <a:off x="3677" y="1618"/>
                <a:ext cx="26" cy="26"/>
              </a:xfrm>
              <a:custGeom>
                <a:avLst/>
                <a:gdLst>
                  <a:gd name="T0" fmla="*/ 11 w 11"/>
                  <a:gd name="T1" fmla="*/ 6 h 11"/>
                  <a:gd name="T2" fmla="*/ 10 w 11"/>
                  <a:gd name="T3" fmla="*/ 6 h 11"/>
                  <a:gd name="T4" fmla="*/ 10 w 11"/>
                  <a:gd name="T5" fmla="*/ 5 h 11"/>
                  <a:gd name="T6" fmla="*/ 11 w 11"/>
                  <a:gd name="T7" fmla="*/ 4 h 11"/>
                  <a:gd name="T8" fmla="*/ 11 w 11"/>
                  <a:gd name="T9" fmla="*/ 3 h 11"/>
                  <a:gd name="T10" fmla="*/ 11 w 11"/>
                  <a:gd name="T11" fmla="*/ 3 h 11"/>
                  <a:gd name="T12" fmla="*/ 10 w 11"/>
                  <a:gd name="T13" fmla="*/ 2 h 11"/>
                  <a:gd name="T14" fmla="*/ 9 w 11"/>
                  <a:gd name="T15" fmla="*/ 2 h 11"/>
                  <a:gd name="T16" fmla="*/ 8 w 11"/>
                  <a:gd name="T17" fmla="*/ 2 h 11"/>
                  <a:gd name="T18" fmla="*/ 9 w 11"/>
                  <a:gd name="T19" fmla="*/ 1 h 11"/>
                  <a:gd name="T20" fmla="*/ 8 w 11"/>
                  <a:gd name="T21" fmla="*/ 0 h 11"/>
                  <a:gd name="T22" fmla="*/ 7 w 11"/>
                  <a:gd name="T23" fmla="*/ 0 h 11"/>
                  <a:gd name="T24" fmla="*/ 6 w 11"/>
                  <a:gd name="T25" fmla="*/ 0 h 11"/>
                  <a:gd name="T26" fmla="*/ 6 w 11"/>
                  <a:gd name="T27" fmla="*/ 1 h 11"/>
                  <a:gd name="T28" fmla="*/ 5 w 11"/>
                  <a:gd name="T29" fmla="*/ 1 h 11"/>
                  <a:gd name="T30" fmla="*/ 5 w 11"/>
                  <a:gd name="T31" fmla="*/ 0 h 11"/>
                  <a:gd name="T32" fmla="*/ 4 w 11"/>
                  <a:gd name="T33" fmla="*/ 0 h 11"/>
                  <a:gd name="T34" fmla="*/ 3 w 11"/>
                  <a:gd name="T35" fmla="*/ 0 h 11"/>
                  <a:gd name="T36" fmla="*/ 3 w 11"/>
                  <a:gd name="T37" fmla="*/ 1 h 11"/>
                  <a:gd name="T38" fmla="*/ 3 w 11"/>
                  <a:gd name="T39" fmla="*/ 2 h 11"/>
                  <a:gd name="T40" fmla="*/ 2 w 11"/>
                  <a:gd name="T41" fmla="*/ 3 h 11"/>
                  <a:gd name="T42" fmla="*/ 2 w 11"/>
                  <a:gd name="T43" fmla="*/ 2 h 11"/>
                  <a:gd name="T44" fmla="*/ 1 w 11"/>
                  <a:gd name="T45" fmla="*/ 3 h 11"/>
                  <a:gd name="T46" fmla="*/ 0 w 11"/>
                  <a:gd name="T47" fmla="*/ 4 h 11"/>
                  <a:gd name="T48" fmla="*/ 1 w 11"/>
                  <a:gd name="T49" fmla="*/ 5 h 11"/>
                  <a:gd name="T50" fmla="*/ 1 w 11"/>
                  <a:gd name="T51" fmla="*/ 5 h 11"/>
                  <a:gd name="T52" fmla="*/ 1 w 11"/>
                  <a:gd name="T53" fmla="*/ 6 h 11"/>
                  <a:gd name="T54" fmla="*/ 1 w 11"/>
                  <a:gd name="T55" fmla="*/ 6 h 11"/>
                  <a:gd name="T56" fmla="*/ 0 w 11"/>
                  <a:gd name="T57" fmla="*/ 7 h 11"/>
                  <a:gd name="T58" fmla="*/ 1 w 11"/>
                  <a:gd name="T59" fmla="*/ 8 h 11"/>
                  <a:gd name="T60" fmla="*/ 2 w 11"/>
                  <a:gd name="T61" fmla="*/ 8 h 11"/>
                  <a:gd name="T62" fmla="*/ 2 w 11"/>
                  <a:gd name="T63" fmla="*/ 8 h 11"/>
                  <a:gd name="T64" fmla="*/ 3 w 11"/>
                  <a:gd name="T65" fmla="*/ 9 h 11"/>
                  <a:gd name="T66" fmla="*/ 3 w 11"/>
                  <a:gd name="T67" fmla="*/ 9 h 11"/>
                  <a:gd name="T68" fmla="*/ 3 w 11"/>
                  <a:gd name="T69" fmla="*/ 10 h 11"/>
                  <a:gd name="T70" fmla="*/ 4 w 11"/>
                  <a:gd name="T71" fmla="*/ 11 h 11"/>
                  <a:gd name="T72" fmla="*/ 5 w 11"/>
                  <a:gd name="T73" fmla="*/ 10 h 11"/>
                  <a:gd name="T74" fmla="*/ 5 w 11"/>
                  <a:gd name="T75" fmla="*/ 9 h 11"/>
                  <a:gd name="T76" fmla="*/ 6 w 11"/>
                  <a:gd name="T77" fmla="*/ 9 h 11"/>
                  <a:gd name="T78" fmla="*/ 6 w 11"/>
                  <a:gd name="T79" fmla="*/ 10 h 11"/>
                  <a:gd name="T80" fmla="*/ 7 w 11"/>
                  <a:gd name="T81" fmla="*/ 11 h 11"/>
                  <a:gd name="T82" fmla="*/ 8 w 11"/>
                  <a:gd name="T83" fmla="*/ 10 h 11"/>
                  <a:gd name="T84" fmla="*/ 9 w 11"/>
                  <a:gd name="T85" fmla="*/ 9 h 11"/>
                  <a:gd name="T86" fmla="*/ 8 w 11"/>
                  <a:gd name="T87" fmla="*/ 8 h 11"/>
                  <a:gd name="T88" fmla="*/ 9 w 11"/>
                  <a:gd name="T89" fmla="*/ 8 h 11"/>
                  <a:gd name="T90" fmla="*/ 10 w 11"/>
                  <a:gd name="T91" fmla="*/ 8 h 11"/>
                  <a:gd name="T92" fmla="*/ 11 w 11"/>
                  <a:gd name="T93" fmla="*/ 8 h 11"/>
                  <a:gd name="T94" fmla="*/ 11 w 11"/>
                  <a:gd name="T95" fmla="*/ 7 h 11"/>
                  <a:gd name="T96" fmla="*/ 11 w 11"/>
                  <a:gd name="T97" fmla="*/ 6 h 11"/>
                  <a:gd name="T98" fmla="*/ 6 w 11"/>
                  <a:gd name="T99" fmla="*/ 7 h 11"/>
                  <a:gd name="T100" fmla="*/ 4 w 11"/>
                  <a:gd name="T101" fmla="*/ 6 h 11"/>
                  <a:gd name="T102" fmla="*/ 5 w 11"/>
                  <a:gd name="T103" fmla="*/ 3 h 11"/>
                  <a:gd name="T104" fmla="*/ 7 w 11"/>
                  <a:gd name="T105" fmla="*/ 4 h 11"/>
                  <a:gd name="T106" fmla="*/ 6 w 11"/>
                  <a:gd name="T10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5" y="11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9" y="10"/>
                      <a:pt x="9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1" y="8"/>
                      <a:pt x="11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6"/>
                      <a:pt x="11" y="6"/>
                      <a:pt x="11" y="6"/>
                    </a:cubicBezTo>
                    <a:close/>
                    <a:moveTo>
                      <a:pt x="6" y="7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6" y="3"/>
                      <a:pt x="7" y="3"/>
                      <a:pt x="7" y="4"/>
                    </a:cubicBezTo>
                    <a:cubicBezTo>
                      <a:pt x="8" y="5"/>
                      <a:pt x="7" y="7"/>
                      <a:pt x="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202"/>
              <p:cNvSpPr>
                <a:spLocks noEditPoints="1"/>
              </p:cNvSpPr>
              <p:nvPr/>
            </p:nvSpPr>
            <p:spPr bwMode="auto">
              <a:xfrm>
                <a:off x="3660" y="2140"/>
                <a:ext cx="24" cy="40"/>
              </a:xfrm>
              <a:custGeom>
                <a:avLst/>
                <a:gdLst>
                  <a:gd name="T0" fmla="*/ 5 w 10"/>
                  <a:gd name="T1" fmla="*/ 17 h 17"/>
                  <a:gd name="T2" fmla="*/ 10 w 10"/>
                  <a:gd name="T3" fmla="*/ 12 h 17"/>
                  <a:gd name="T4" fmla="*/ 5 w 10"/>
                  <a:gd name="T5" fmla="*/ 0 h 17"/>
                  <a:gd name="T6" fmla="*/ 0 w 10"/>
                  <a:gd name="T7" fmla="*/ 12 h 17"/>
                  <a:gd name="T8" fmla="*/ 5 w 10"/>
                  <a:gd name="T9" fmla="*/ 17 h 17"/>
                  <a:gd name="T10" fmla="*/ 8 w 10"/>
                  <a:gd name="T11" fmla="*/ 11 h 17"/>
                  <a:gd name="T12" fmla="*/ 5 w 10"/>
                  <a:gd name="T13" fmla="*/ 15 h 17"/>
                  <a:gd name="T14" fmla="*/ 8 w 10"/>
                  <a:gd name="T15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7">
                    <a:moveTo>
                      <a:pt x="5" y="17"/>
                    </a:moveTo>
                    <a:cubicBezTo>
                      <a:pt x="8" y="17"/>
                      <a:pt x="10" y="14"/>
                      <a:pt x="10" y="12"/>
                    </a:cubicBezTo>
                    <a:cubicBezTo>
                      <a:pt x="10" y="7"/>
                      <a:pt x="5" y="0"/>
                      <a:pt x="5" y="0"/>
                    </a:cubicBezTo>
                    <a:cubicBezTo>
                      <a:pt x="5" y="0"/>
                      <a:pt x="0" y="7"/>
                      <a:pt x="0" y="12"/>
                    </a:cubicBezTo>
                    <a:cubicBezTo>
                      <a:pt x="0" y="15"/>
                      <a:pt x="3" y="17"/>
                      <a:pt x="5" y="17"/>
                    </a:cubicBezTo>
                    <a:close/>
                    <a:moveTo>
                      <a:pt x="8" y="11"/>
                    </a:moveTo>
                    <a:cubicBezTo>
                      <a:pt x="8" y="11"/>
                      <a:pt x="9" y="15"/>
                      <a:pt x="5" y="15"/>
                    </a:cubicBezTo>
                    <a:lnTo>
                      <a:pt x="8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203"/>
              <p:cNvSpPr>
                <a:spLocks noEditPoints="1"/>
              </p:cNvSpPr>
              <p:nvPr/>
            </p:nvSpPr>
            <p:spPr bwMode="auto">
              <a:xfrm>
                <a:off x="4112" y="2028"/>
                <a:ext cx="24" cy="41"/>
              </a:xfrm>
              <a:custGeom>
                <a:avLst/>
                <a:gdLst>
                  <a:gd name="T0" fmla="*/ 5 w 10"/>
                  <a:gd name="T1" fmla="*/ 16 h 17"/>
                  <a:gd name="T2" fmla="*/ 10 w 10"/>
                  <a:gd name="T3" fmla="*/ 12 h 17"/>
                  <a:gd name="T4" fmla="*/ 5 w 10"/>
                  <a:gd name="T5" fmla="*/ 0 h 17"/>
                  <a:gd name="T6" fmla="*/ 0 w 10"/>
                  <a:gd name="T7" fmla="*/ 12 h 17"/>
                  <a:gd name="T8" fmla="*/ 5 w 10"/>
                  <a:gd name="T9" fmla="*/ 16 h 17"/>
                  <a:gd name="T10" fmla="*/ 8 w 10"/>
                  <a:gd name="T11" fmla="*/ 11 h 17"/>
                  <a:gd name="T12" fmla="*/ 5 w 10"/>
                  <a:gd name="T13" fmla="*/ 15 h 17"/>
                  <a:gd name="T14" fmla="*/ 8 w 10"/>
                  <a:gd name="T15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7">
                    <a:moveTo>
                      <a:pt x="5" y="16"/>
                    </a:moveTo>
                    <a:cubicBezTo>
                      <a:pt x="8" y="16"/>
                      <a:pt x="10" y="14"/>
                      <a:pt x="10" y="12"/>
                    </a:cubicBezTo>
                    <a:cubicBezTo>
                      <a:pt x="10" y="7"/>
                      <a:pt x="5" y="0"/>
                      <a:pt x="5" y="0"/>
                    </a:cubicBezTo>
                    <a:cubicBezTo>
                      <a:pt x="5" y="0"/>
                      <a:pt x="0" y="7"/>
                      <a:pt x="0" y="12"/>
                    </a:cubicBezTo>
                    <a:cubicBezTo>
                      <a:pt x="0" y="14"/>
                      <a:pt x="2" y="17"/>
                      <a:pt x="5" y="16"/>
                    </a:cubicBezTo>
                    <a:close/>
                    <a:moveTo>
                      <a:pt x="8" y="11"/>
                    </a:moveTo>
                    <a:cubicBezTo>
                      <a:pt x="8" y="11"/>
                      <a:pt x="8" y="15"/>
                      <a:pt x="5" y="15"/>
                    </a:cubicBezTo>
                    <a:lnTo>
                      <a:pt x="8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204"/>
              <p:cNvSpPr>
                <a:spLocks noEditPoints="1"/>
              </p:cNvSpPr>
              <p:nvPr/>
            </p:nvSpPr>
            <p:spPr bwMode="auto">
              <a:xfrm>
                <a:off x="3975" y="2230"/>
                <a:ext cx="33" cy="55"/>
              </a:xfrm>
              <a:custGeom>
                <a:avLst/>
                <a:gdLst>
                  <a:gd name="T0" fmla="*/ 7 w 14"/>
                  <a:gd name="T1" fmla="*/ 23 h 23"/>
                  <a:gd name="T2" fmla="*/ 14 w 14"/>
                  <a:gd name="T3" fmla="*/ 16 h 23"/>
                  <a:gd name="T4" fmla="*/ 7 w 14"/>
                  <a:gd name="T5" fmla="*/ 0 h 23"/>
                  <a:gd name="T6" fmla="*/ 0 w 14"/>
                  <a:gd name="T7" fmla="*/ 17 h 23"/>
                  <a:gd name="T8" fmla="*/ 7 w 14"/>
                  <a:gd name="T9" fmla="*/ 23 h 23"/>
                  <a:gd name="T10" fmla="*/ 11 w 14"/>
                  <a:gd name="T11" fmla="*/ 15 h 23"/>
                  <a:gd name="T12" fmla="*/ 7 w 14"/>
                  <a:gd name="T13" fmla="*/ 21 h 23"/>
                  <a:gd name="T14" fmla="*/ 11 w 14"/>
                  <a:gd name="T15" fmla="*/ 1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3">
                    <a:moveTo>
                      <a:pt x="7" y="23"/>
                    </a:moveTo>
                    <a:cubicBezTo>
                      <a:pt x="11" y="23"/>
                      <a:pt x="14" y="20"/>
                      <a:pt x="14" y="16"/>
                    </a:cubicBezTo>
                    <a:cubicBezTo>
                      <a:pt x="14" y="9"/>
                      <a:pt x="7" y="0"/>
                      <a:pt x="7" y="0"/>
                    </a:cubicBezTo>
                    <a:cubicBezTo>
                      <a:pt x="7" y="0"/>
                      <a:pt x="0" y="10"/>
                      <a:pt x="0" y="17"/>
                    </a:cubicBezTo>
                    <a:cubicBezTo>
                      <a:pt x="1" y="20"/>
                      <a:pt x="4" y="23"/>
                      <a:pt x="7" y="23"/>
                    </a:cubicBezTo>
                    <a:close/>
                    <a:moveTo>
                      <a:pt x="11" y="15"/>
                    </a:moveTo>
                    <a:cubicBezTo>
                      <a:pt x="11" y="15"/>
                      <a:pt x="12" y="20"/>
                      <a:pt x="7" y="21"/>
                    </a:cubicBezTo>
                    <a:lnTo>
                      <a:pt x="11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7" name="Freeform 206"/>
            <p:cNvSpPr>
              <a:spLocks noEditPoints="1"/>
            </p:cNvSpPr>
            <p:nvPr/>
          </p:nvSpPr>
          <p:spPr bwMode="auto">
            <a:xfrm>
              <a:off x="4046" y="1940"/>
              <a:ext cx="21" cy="29"/>
            </a:xfrm>
            <a:custGeom>
              <a:avLst/>
              <a:gdLst>
                <a:gd name="T0" fmla="*/ 3 w 9"/>
                <a:gd name="T1" fmla="*/ 11 h 12"/>
                <a:gd name="T2" fmla="*/ 8 w 9"/>
                <a:gd name="T3" fmla="*/ 10 h 12"/>
                <a:gd name="T4" fmla="*/ 9 w 9"/>
                <a:gd name="T5" fmla="*/ 0 h 12"/>
                <a:gd name="T6" fmla="*/ 1 w 9"/>
                <a:gd name="T7" fmla="*/ 6 h 12"/>
                <a:gd name="T8" fmla="*/ 3 w 9"/>
                <a:gd name="T9" fmla="*/ 11 h 12"/>
                <a:gd name="T10" fmla="*/ 7 w 9"/>
                <a:gd name="T11" fmla="*/ 8 h 12"/>
                <a:gd name="T12" fmla="*/ 3 w 9"/>
                <a:gd name="T13" fmla="*/ 10 h 12"/>
                <a:gd name="T14" fmla="*/ 7 w 9"/>
                <a:gd name="T15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">
                  <a:moveTo>
                    <a:pt x="3" y="11"/>
                  </a:moveTo>
                  <a:cubicBezTo>
                    <a:pt x="4" y="12"/>
                    <a:pt x="7" y="11"/>
                    <a:pt x="8" y="10"/>
                  </a:cubicBezTo>
                  <a:cubicBezTo>
                    <a:pt x="9" y="6"/>
                    <a:pt x="9" y="0"/>
                    <a:pt x="9" y="0"/>
                  </a:cubicBezTo>
                  <a:cubicBezTo>
                    <a:pt x="9" y="0"/>
                    <a:pt x="3" y="3"/>
                    <a:pt x="1" y="6"/>
                  </a:cubicBezTo>
                  <a:cubicBezTo>
                    <a:pt x="0" y="8"/>
                    <a:pt x="1" y="10"/>
                    <a:pt x="3" y="11"/>
                  </a:cubicBezTo>
                  <a:close/>
                  <a:moveTo>
                    <a:pt x="7" y="8"/>
                  </a:moveTo>
                  <a:cubicBezTo>
                    <a:pt x="7" y="8"/>
                    <a:pt x="6" y="11"/>
                    <a:pt x="3" y="10"/>
                  </a:cubicBez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07"/>
            <p:cNvSpPr>
              <a:spLocks noEditPoints="1"/>
            </p:cNvSpPr>
            <p:nvPr/>
          </p:nvSpPr>
          <p:spPr bwMode="auto">
            <a:xfrm>
              <a:off x="4136" y="2524"/>
              <a:ext cx="26" cy="45"/>
            </a:xfrm>
            <a:custGeom>
              <a:avLst/>
              <a:gdLst>
                <a:gd name="T0" fmla="*/ 5 w 11"/>
                <a:gd name="T1" fmla="*/ 19 h 19"/>
                <a:gd name="T2" fmla="*/ 11 w 11"/>
                <a:gd name="T3" fmla="*/ 14 h 19"/>
                <a:gd name="T4" fmla="*/ 5 w 11"/>
                <a:gd name="T5" fmla="*/ 0 h 19"/>
                <a:gd name="T6" fmla="*/ 0 w 11"/>
                <a:gd name="T7" fmla="*/ 14 h 19"/>
                <a:gd name="T8" fmla="*/ 5 w 11"/>
                <a:gd name="T9" fmla="*/ 19 h 19"/>
                <a:gd name="T10" fmla="*/ 9 w 11"/>
                <a:gd name="T11" fmla="*/ 13 h 19"/>
                <a:gd name="T12" fmla="*/ 5 w 11"/>
                <a:gd name="T13" fmla="*/ 17 h 19"/>
                <a:gd name="T14" fmla="*/ 9 w 11"/>
                <a:gd name="T1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9">
                  <a:moveTo>
                    <a:pt x="5" y="19"/>
                  </a:moveTo>
                  <a:cubicBezTo>
                    <a:pt x="9" y="19"/>
                    <a:pt x="11" y="17"/>
                    <a:pt x="11" y="14"/>
                  </a:cubicBezTo>
                  <a:cubicBezTo>
                    <a:pt x="11" y="8"/>
                    <a:pt x="5" y="0"/>
                    <a:pt x="5" y="0"/>
                  </a:cubicBezTo>
                  <a:cubicBezTo>
                    <a:pt x="5" y="0"/>
                    <a:pt x="0" y="8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lose/>
                  <a:moveTo>
                    <a:pt x="9" y="13"/>
                  </a:moveTo>
                  <a:cubicBezTo>
                    <a:pt x="9" y="13"/>
                    <a:pt x="9" y="17"/>
                    <a:pt x="5" y="17"/>
                  </a:cubicBezTo>
                  <a:lnTo>
                    <a:pt x="9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08"/>
            <p:cNvSpPr>
              <a:spLocks noEditPoints="1"/>
            </p:cNvSpPr>
            <p:nvPr/>
          </p:nvSpPr>
          <p:spPr bwMode="auto">
            <a:xfrm>
              <a:off x="3743" y="1845"/>
              <a:ext cx="31" cy="50"/>
            </a:xfrm>
            <a:custGeom>
              <a:avLst/>
              <a:gdLst>
                <a:gd name="T0" fmla="*/ 5 w 13"/>
                <a:gd name="T1" fmla="*/ 0 h 21"/>
                <a:gd name="T2" fmla="*/ 1 w 13"/>
                <a:gd name="T3" fmla="*/ 15 h 21"/>
                <a:gd name="T4" fmla="*/ 7 w 13"/>
                <a:gd name="T5" fmla="*/ 20 h 21"/>
                <a:gd name="T6" fmla="*/ 12 w 13"/>
                <a:gd name="T7" fmla="*/ 14 h 21"/>
                <a:gd name="T8" fmla="*/ 5 w 13"/>
                <a:gd name="T9" fmla="*/ 0 h 21"/>
                <a:gd name="T10" fmla="*/ 7 w 13"/>
                <a:gd name="T11" fmla="*/ 18 h 21"/>
                <a:gd name="T12" fmla="*/ 10 w 13"/>
                <a:gd name="T13" fmla="*/ 13 h 21"/>
                <a:gd name="T14" fmla="*/ 7 w 13"/>
                <a:gd name="T15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1">
                  <a:moveTo>
                    <a:pt x="5" y="0"/>
                  </a:moveTo>
                  <a:cubicBezTo>
                    <a:pt x="5" y="0"/>
                    <a:pt x="0" y="9"/>
                    <a:pt x="1" y="15"/>
                  </a:cubicBezTo>
                  <a:cubicBezTo>
                    <a:pt x="1" y="18"/>
                    <a:pt x="4" y="21"/>
                    <a:pt x="7" y="20"/>
                  </a:cubicBezTo>
                  <a:cubicBezTo>
                    <a:pt x="10" y="20"/>
                    <a:pt x="13" y="17"/>
                    <a:pt x="12" y="14"/>
                  </a:cubicBezTo>
                  <a:cubicBezTo>
                    <a:pt x="11" y="8"/>
                    <a:pt x="5" y="0"/>
                    <a:pt x="5" y="0"/>
                  </a:cubicBezTo>
                  <a:close/>
                  <a:moveTo>
                    <a:pt x="7" y="18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1" y="18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09"/>
            <p:cNvSpPr/>
            <p:nvPr/>
          </p:nvSpPr>
          <p:spPr bwMode="auto">
            <a:xfrm>
              <a:off x="3759" y="2489"/>
              <a:ext cx="41" cy="85"/>
            </a:xfrm>
            <a:custGeom>
              <a:avLst/>
              <a:gdLst>
                <a:gd name="T0" fmla="*/ 17 w 17"/>
                <a:gd name="T1" fmla="*/ 4 h 36"/>
                <a:gd name="T2" fmla="*/ 17 w 17"/>
                <a:gd name="T3" fmla="*/ 4 h 36"/>
                <a:gd name="T4" fmla="*/ 17 w 17"/>
                <a:gd name="T5" fmla="*/ 4 h 36"/>
                <a:gd name="T6" fmla="*/ 10 w 17"/>
                <a:gd name="T7" fmla="*/ 0 h 36"/>
                <a:gd name="T8" fmla="*/ 10 w 17"/>
                <a:gd name="T9" fmla="*/ 0 h 36"/>
                <a:gd name="T10" fmla="*/ 7 w 17"/>
                <a:gd name="T11" fmla="*/ 0 h 36"/>
                <a:gd name="T12" fmla="*/ 0 w 17"/>
                <a:gd name="T13" fmla="*/ 5 h 36"/>
                <a:gd name="T14" fmla="*/ 0 w 17"/>
                <a:gd name="T15" fmla="*/ 16 h 36"/>
                <a:gd name="T16" fmla="*/ 2 w 17"/>
                <a:gd name="T17" fmla="*/ 17 h 36"/>
                <a:gd name="T18" fmla="*/ 4 w 17"/>
                <a:gd name="T19" fmla="*/ 15 h 36"/>
                <a:gd name="T20" fmla="*/ 4 w 17"/>
                <a:gd name="T21" fmla="*/ 7 h 36"/>
                <a:gd name="T22" fmla="*/ 4 w 17"/>
                <a:gd name="T23" fmla="*/ 7 h 36"/>
                <a:gd name="T24" fmla="*/ 4 w 17"/>
                <a:gd name="T25" fmla="*/ 12 h 36"/>
                <a:gd name="T26" fmla="*/ 4 w 17"/>
                <a:gd name="T27" fmla="*/ 17 h 36"/>
                <a:gd name="T28" fmla="*/ 5 w 17"/>
                <a:gd name="T29" fmla="*/ 34 h 36"/>
                <a:gd name="T30" fmla="*/ 7 w 17"/>
                <a:gd name="T31" fmla="*/ 36 h 36"/>
                <a:gd name="T32" fmla="*/ 9 w 17"/>
                <a:gd name="T33" fmla="*/ 34 h 36"/>
                <a:gd name="T34" fmla="*/ 9 w 17"/>
                <a:gd name="T35" fmla="*/ 18 h 36"/>
                <a:gd name="T36" fmla="*/ 9 w 17"/>
                <a:gd name="T37" fmla="*/ 18 h 36"/>
                <a:gd name="T38" fmla="*/ 10 w 17"/>
                <a:gd name="T39" fmla="*/ 33 h 36"/>
                <a:gd name="T40" fmla="*/ 12 w 17"/>
                <a:gd name="T41" fmla="*/ 35 h 36"/>
                <a:gd name="T42" fmla="*/ 14 w 17"/>
                <a:gd name="T43" fmla="*/ 33 h 36"/>
                <a:gd name="T44" fmla="*/ 13 w 17"/>
                <a:gd name="T45" fmla="*/ 16 h 36"/>
                <a:gd name="T46" fmla="*/ 13 w 17"/>
                <a:gd name="T47" fmla="*/ 12 h 36"/>
                <a:gd name="T48" fmla="*/ 13 w 17"/>
                <a:gd name="T49" fmla="*/ 7 h 36"/>
                <a:gd name="T50" fmla="*/ 14 w 17"/>
                <a:gd name="T51" fmla="*/ 7 h 36"/>
                <a:gd name="T52" fmla="*/ 14 w 17"/>
                <a:gd name="T53" fmla="*/ 15 h 36"/>
                <a:gd name="T54" fmla="*/ 16 w 17"/>
                <a:gd name="T55" fmla="*/ 17 h 36"/>
                <a:gd name="T56" fmla="*/ 17 w 17"/>
                <a:gd name="T57" fmla="*/ 15 h 36"/>
                <a:gd name="T58" fmla="*/ 17 w 17"/>
                <a:gd name="T59" fmla="*/ 4 h 36"/>
                <a:gd name="T60" fmla="*/ 17 w 17"/>
                <a:gd name="T61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" h="36">
                  <a:moveTo>
                    <a:pt x="17" y="4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1"/>
                    <a:pt x="12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0" y="0"/>
                    <a:pt x="0" y="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7"/>
                    <a:pt x="2" y="17"/>
                  </a:cubicBezTo>
                  <a:cubicBezTo>
                    <a:pt x="3" y="17"/>
                    <a:pt x="4" y="16"/>
                    <a:pt x="4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6" y="36"/>
                    <a:pt x="7" y="36"/>
                  </a:cubicBezTo>
                  <a:cubicBezTo>
                    <a:pt x="8" y="36"/>
                    <a:pt x="9" y="35"/>
                    <a:pt x="9" y="34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5"/>
                    <a:pt x="10" y="36"/>
                    <a:pt x="12" y="35"/>
                  </a:cubicBezTo>
                  <a:cubicBezTo>
                    <a:pt x="13" y="35"/>
                    <a:pt x="14" y="35"/>
                    <a:pt x="14" y="33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6"/>
                    <a:pt x="15" y="17"/>
                    <a:pt x="16" y="17"/>
                  </a:cubicBezTo>
                  <a:cubicBezTo>
                    <a:pt x="16" y="17"/>
                    <a:pt x="17" y="16"/>
                    <a:pt x="17" y="1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10"/>
            <p:cNvSpPr/>
            <p:nvPr/>
          </p:nvSpPr>
          <p:spPr bwMode="auto">
            <a:xfrm>
              <a:off x="3771" y="2470"/>
              <a:ext cx="17" cy="19"/>
            </a:xfrm>
            <a:custGeom>
              <a:avLst/>
              <a:gdLst>
                <a:gd name="T0" fmla="*/ 3 w 7"/>
                <a:gd name="T1" fmla="*/ 8 h 8"/>
                <a:gd name="T2" fmla="*/ 7 w 7"/>
                <a:gd name="T3" fmla="*/ 4 h 8"/>
                <a:gd name="T4" fmla="*/ 3 w 7"/>
                <a:gd name="T5" fmla="*/ 0 h 8"/>
                <a:gd name="T6" fmla="*/ 0 w 7"/>
                <a:gd name="T7" fmla="*/ 4 h 8"/>
                <a:gd name="T8" fmla="*/ 3 w 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cubicBezTo>
                    <a:pt x="6" y="8"/>
                    <a:pt x="7" y="6"/>
                    <a:pt x="7" y="4"/>
                  </a:cubicBezTo>
                  <a:cubicBezTo>
                    <a:pt x="7" y="2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11"/>
            <p:cNvSpPr/>
            <p:nvPr/>
          </p:nvSpPr>
          <p:spPr bwMode="auto">
            <a:xfrm>
              <a:off x="3674" y="2726"/>
              <a:ext cx="57" cy="116"/>
            </a:xfrm>
            <a:custGeom>
              <a:avLst/>
              <a:gdLst>
                <a:gd name="T0" fmla="*/ 24 w 24"/>
                <a:gd name="T1" fmla="*/ 5 h 49"/>
                <a:gd name="T2" fmla="*/ 24 w 24"/>
                <a:gd name="T3" fmla="*/ 5 h 49"/>
                <a:gd name="T4" fmla="*/ 24 w 24"/>
                <a:gd name="T5" fmla="*/ 5 h 49"/>
                <a:gd name="T6" fmla="*/ 15 w 24"/>
                <a:gd name="T7" fmla="*/ 0 h 49"/>
                <a:gd name="T8" fmla="*/ 14 w 24"/>
                <a:gd name="T9" fmla="*/ 0 h 49"/>
                <a:gd name="T10" fmla="*/ 11 w 24"/>
                <a:gd name="T11" fmla="*/ 0 h 49"/>
                <a:gd name="T12" fmla="*/ 0 w 24"/>
                <a:gd name="T13" fmla="*/ 6 h 49"/>
                <a:gd name="T14" fmla="*/ 1 w 24"/>
                <a:gd name="T15" fmla="*/ 22 h 49"/>
                <a:gd name="T16" fmla="*/ 3 w 24"/>
                <a:gd name="T17" fmla="*/ 24 h 49"/>
                <a:gd name="T18" fmla="*/ 6 w 24"/>
                <a:gd name="T19" fmla="*/ 21 h 49"/>
                <a:gd name="T20" fmla="*/ 5 w 24"/>
                <a:gd name="T21" fmla="*/ 10 h 49"/>
                <a:gd name="T22" fmla="*/ 6 w 24"/>
                <a:gd name="T23" fmla="*/ 10 h 49"/>
                <a:gd name="T24" fmla="*/ 6 w 24"/>
                <a:gd name="T25" fmla="*/ 17 h 49"/>
                <a:gd name="T26" fmla="*/ 7 w 24"/>
                <a:gd name="T27" fmla="*/ 23 h 49"/>
                <a:gd name="T28" fmla="*/ 7 w 24"/>
                <a:gd name="T29" fmla="*/ 47 h 49"/>
                <a:gd name="T30" fmla="*/ 10 w 24"/>
                <a:gd name="T31" fmla="*/ 49 h 49"/>
                <a:gd name="T32" fmla="*/ 13 w 24"/>
                <a:gd name="T33" fmla="*/ 46 h 49"/>
                <a:gd name="T34" fmla="*/ 12 w 24"/>
                <a:gd name="T35" fmla="*/ 25 h 49"/>
                <a:gd name="T36" fmla="*/ 13 w 24"/>
                <a:gd name="T37" fmla="*/ 25 h 49"/>
                <a:gd name="T38" fmla="*/ 14 w 24"/>
                <a:gd name="T39" fmla="*/ 46 h 49"/>
                <a:gd name="T40" fmla="*/ 17 w 24"/>
                <a:gd name="T41" fmla="*/ 49 h 49"/>
                <a:gd name="T42" fmla="*/ 19 w 24"/>
                <a:gd name="T43" fmla="*/ 46 h 49"/>
                <a:gd name="T44" fmla="*/ 19 w 24"/>
                <a:gd name="T45" fmla="*/ 23 h 49"/>
                <a:gd name="T46" fmla="*/ 19 w 24"/>
                <a:gd name="T47" fmla="*/ 16 h 49"/>
                <a:gd name="T48" fmla="*/ 18 w 24"/>
                <a:gd name="T49" fmla="*/ 9 h 49"/>
                <a:gd name="T50" fmla="*/ 19 w 24"/>
                <a:gd name="T51" fmla="*/ 9 h 49"/>
                <a:gd name="T52" fmla="*/ 19 w 24"/>
                <a:gd name="T53" fmla="*/ 21 h 49"/>
                <a:gd name="T54" fmla="*/ 22 w 24"/>
                <a:gd name="T55" fmla="*/ 23 h 49"/>
                <a:gd name="T56" fmla="*/ 24 w 24"/>
                <a:gd name="T57" fmla="*/ 21 h 49"/>
                <a:gd name="T58" fmla="*/ 24 w 24"/>
                <a:gd name="T59" fmla="*/ 6 h 49"/>
                <a:gd name="T60" fmla="*/ 24 w 24"/>
                <a:gd name="T6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49">
                  <a:moveTo>
                    <a:pt x="24" y="5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1"/>
                    <a:pt x="17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0" y="0"/>
                    <a:pt x="0" y="6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5" y="24"/>
                    <a:pt x="6" y="23"/>
                    <a:pt x="6" y="2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8"/>
                    <a:pt x="8" y="49"/>
                    <a:pt x="10" y="49"/>
                  </a:cubicBezTo>
                  <a:cubicBezTo>
                    <a:pt x="11" y="49"/>
                    <a:pt x="13" y="48"/>
                    <a:pt x="13" y="4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8"/>
                    <a:pt x="15" y="49"/>
                    <a:pt x="17" y="49"/>
                  </a:cubicBezTo>
                  <a:cubicBezTo>
                    <a:pt x="18" y="49"/>
                    <a:pt x="19" y="48"/>
                    <a:pt x="19" y="46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0" y="22"/>
                    <a:pt x="21" y="23"/>
                    <a:pt x="22" y="23"/>
                  </a:cubicBezTo>
                  <a:cubicBezTo>
                    <a:pt x="23" y="23"/>
                    <a:pt x="24" y="22"/>
                    <a:pt x="24" y="21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5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Oval 212"/>
            <p:cNvSpPr>
              <a:spLocks noChangeArrowheads="1"/>
            </p:cNvSpPr>
            <p:nvPr/>
          </p:nvSpPr>
          <p:spPr bwMode="auto">
            <a:xfrm>
              <a:off x="3691" y="2700"/>
              <a:ext cx="23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13"/>
            <p:cNvSpPr>
              <a:spLocks noEditPoints="1"/>
            </p:cNvSpPr>
            <p:nvPr/>
          </p:nvSpPr>
          <p:spPr bwMode="auto">
            <a:xfrm>
              <a:off x="3738" y="1475"/>
              <a:ext cx="76" cy="136"/>
            </a:xfrm>
            <a:custGeom>
              <a:avLst/>
              <a:gdLst>
                <a:gd name="T0" fmla="*/ 16 w 32"/>
                <a:gd name="T1" fmla="*/ 8 h 57"/>
                <a:gd name="T2" fmla="*/ 20 w 32"/>
                <a:gd name="T3" fmla="*/ 4 h 57"/>
                <a:gd name="T4" fmla="*/ 15 w 32"/>
                <a:gd name="T5" fmla="*/ 0 h 57"/>
                <a:gd name="T6" fmla="*/ 11 w 32"/>
                <a:gd name="T7" fmla="*/ 4 h 57"/>
                <a:gd name="T8" fmla="*/ 16 w 32"/>
                <a:gd name="T9" fmla="*/ 8 h 57"/>
                <a:gd name="T10" fmla="*/ 27 w 32"/>
                <a:gd name="T11" fmla="*/ 24 h 57"/>
                <a:gd name="T12" fmla="*/ 30 w 32"/>
                <a:gd name="T13" fmla="*/ 26 h 57"/>
                <a:gd name="T14" fmla="*/ 32 w 32"/>
                <a:gd name="T15" fmla="*/ 23 h 57"/>
                <a:gd name="T16" fmla="*/ 30 w 32"/>
                <a:gd name="T17" fmla="*/ 14 h 57"/>
                <a:gd name="T18" fmla="*/ 28 w 32"/>
                <a:gd name="T19" fmla="*/ 12 h 57"/>
                <a:gd name="T20" fmla="*/ 22 w 32"/>
                <a:gd name="T21" fmla="*/ 10 h 57"/>
                <a:gd name="T22" fmla="*/ 17 w 32"/>
                <a:gd name="T23" fmla="*/ 9 h 57"/>
                <a:gd name="T24" fmla="*/ 14 w 32"/>
                <a:gd name="T25" fmla="*/ 11 h 57"/>
                <a:gd name="T26" fmla="*/ 14 w 32"/>
                <a:gd name="T27" fmla="*/ 11 h 57"/>
                <a:gd name="T28" fmla="*/ 14 w 32"/>
                <a:gd name="T29" fmla="*/ 11 h 57"/>
                <a:gd name="T30" fmla="*/ 13 w 32"/>
                <a:gd name="T31" fmla="*/ 12 h 57"/>
                <a:gd name="T32" fmla="*/ 9 w 32"/>
                <a:gd name="T33" fmla="*/ 20 h 57"/>
                <a:gd name="T34" fmla="*/ 8 w 32"/>
                <a:gd name="T35" fmla="*/ 20 h 57"/>
                <a:gd name="T36" fmla="*/ 1 w 32"/>
                <a:gd name="T37" fmla="*/ 26 h 57"/>
                <a:gd name="T38" fmla="*/ 1 w 32"/>
                <a:gd name="T39" fmla="*/ 29 h 57"/>
                <a:gd name="T40" fmla="*/ 4 w 32"/>
                <a:gd name="T41" fmla="*/ 29 h 57"/>
                <a:gd name="T42" fmla="*/ 11 w 32"/>
                <a:gd name="T43" fmla="*/ 23 h 57"/>
                <a:gd name="T44" fmla="*/ 12 w 32"/>
                <a:gd name="T45" fmla="*/ 23 h 57"/>
                <a:gd name="T46" fmla="*/ 13 w 32"/>
                <a:gd name="T47" fmla="*/ 22 h 57"/>
                <a:gd name="T48" fmla="*/ 14 w 32"/>
                <a:gd name="T49" fmla="*/ 20 h 57"/>
                <a:gd name="T50" fmla="*/ 15 w 32"/>
                <a:gd name="T51" fmla="*/ 28 h 57"/>
                <a:gd name="T52" fmla="*/ 16 w 32"/>
                <a:gd name="T53" fmla="*/ 30 h 57"/>
                <a:gd name="T54" fmla="*/ 11 w 32"/>
                <a:gd name="T55" fmla="*/ 40 h 57"/>
                <a:gd name="T56" fmla="*/ 11 w 32"/>
                <a:gd name="T57" fmla="*/ 40 h 57"/>
                <a:gd name="T58" fmla="*/ 11 w 32"/>
                <a:gd name="T59" fmla="*/ 40 h 57"/>
                <a:gd name="T60" fmla="*/ 11 w 32"/>
                <a:gd name="T61" fmla="*/ 42 h 57"/>
                <a:gd name="T62" fmla="*/ 9 w 32"/>
                <a:gd name="T63" fmla="*/ 54 h 57"/>
                <a:gd name="T64" fmla="*/ 12 w 32"/>
                <a:gd name="T65" fmla="*/ 57 h 57"/>
                <a:gd name="T66" fmla="*/ 15 w 32"/>
                <a:gd name="T67" fmla="*/ 54 h 57"/>
                <a:gd name="T68" fmla="*/ 16 w 32"/>
                <a:gd name="T69" fmla="*/ 42 h 57"/>
                <a:gd name="T70" fmla="*/ 21 w 32"/>
                <a:gd name="T71" fmla="*/ 36 h 57"/>
                <a:gd name="T72" fmla="*/ 26 w 32"/>
                <a:gd name="T73" fmla="*/ 54 h 57"/>
                <a:gd name="T74" fmla="*/ 29 w 32"/>
                <a:gd name="T75" fmla="*/ 56 h 57"/>
                <a:gd name="T76" fmla="*/ 31 w 32"/>
                <a:gd name="T77" fmla="*/ 53 h 57"/>
                <a:gd name="T78" fmla="*/ 25 w 32"/>
                <a:gd name="T79" fmla="*/ 28 h 57"/>
                <a:gd name="T80" fmla="*/ 26 w 32"/>
                <a:gd name="T81" fmla="*/ 25 h 57"/>
                <a:gd name="T82" fmla="*/ 24 w 32"/>
                <a:gd name="T83" fmla="*/ 16 h 57"/>
                <a:gd name="T84" fmla="*/ 26 w 32"/>
                <a:gd name="T85" fmla="*/ 16 h 57"/>
                <a:gd name="T86" fmla="*/ 27 w 32"/>
                <a:gd name="T87" fmla="*/ 2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" h="57">
                  <a:moveTo>
                    <a:pt x="16" y="8"/>
                  </a:moveTo>
                  <a:cubicBezTo>
                    <a:pt x="18" y="8"/>
                    <a:pt x="20" y="6"/>
                    <a:pt x="20" y="4"/>
                  </a:cubicBezTo>
                  <a:cubicBezTo>
                    <a:pt x="20" y="1"/>
                    <a:pt x="18" y="0"/>
                    <a:pt x="15" y="0"/>
                  </a:cubicBezTo>
                  <a:cubicBezTo>
                    <a:pt x="13" y="0"/>
                    <a:pt x="11" y="2"/>
                    <a:pt x="11" y="4"/>
                  </a:cubicBezTo>
                  <a:cubicBezTo>
                    <a:pt x="11" y="7"/>
                    <a:pt x="13" y="9"/>
                    <a:pt x="16" y="8"/>
                  </a:cubicBezTo>
                  <a:close/>
                  <a:moveTo>
                    <a:pt x="27" y="24"/>
                  </a:moveTo>
                  <a:cubicBezTo>
                    <a:pt x="28" y="25"/>
                    <a:pt x="29" y="26"/>
                    <a:pt x="30" y="26"/>
                  </a:cubicBezTo>
                  <a:cubicBezTo>
                    <a:pt x="31" y="25"/>
                    <a:pt x="32" y="24"/>
                    <a:pt x="32" y="23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9" y="13"/>
                    <a:pt x="29" y="12"/>
                    <a:pt x="28" y="12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9"/>
                    <a:pt x="19" y="9"/>
                    <a:pt x="17" y="9"/>
                  </a:cubicBezTo>
                  <a:cubicBezTo>
                    <a:pt x="16" y="9"/>
                    <a:pt x="14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8" y="20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7"/>
                    <a:pt x="0" y="28"/>
                    <a:pt x="1" y="29"/>
                  </a:cubicBezTo>
                  <a:cubicBezTo>
                    <a:pt x="2" y="30"/>
                    <a:pt x="3" y="30"/>
                    <a:pt x="4" y="29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2"/>
                    <a:pt x="13" y="22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9"/>
                    <a:pt x="16" y="3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1"/>
                    <a:pt x="11" y="41"/>
                    <a:pt x="11" y="42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6"/>
                    <a:pt x="10" y="57"/>
                    <a:pt x="12" y="57"/>
                  </a:cubicBezTo>
                  <a:cubicBezTo>
                    <a:pt x="13" y="57"/>
                    <a:pt x="15" y="56"/>
                    <a:pt x="15" y="54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6"/>
                    <a:pt x="28" y="57"/>
                    <a:pt x="29" y="56"/>
                  </a:cubicBezTo>
                  <a:cubicBezTo>
                    <a:pt x="31" y="56"/>
                    <a:pt x="32" y="54"/>
                    <a:pt x="31" y="53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6" y="27"/>
                    <a:pt x="26" y="26"/>
                    <a:pt x="26" y="2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6"/>
                    <a:pt x="26" y="16"/>
                    <a:pt x="26" y="16"/>
                  </a:cubicBezTo>
                  <a:lnTo>
                    <a:pt x="27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14"/>
            <p:cNvSpPr/>
            <p:nvPr/>
          </p:nvSpPr>
          <p:spPr bwMode="auto">
            <a:xfrm>
              <a:off x="3835" y="1359"/>
              <a:ext cx="45" cy="33"/>
            </a:xfrm>
            <a:custGeom>
              <a:avLst/>
              <a:gdLst>
                <a:gd name="T0" fmla="*/ 8 w 19"/>
                <a:gd name="T1" fmla="*/ 12 h 14"/>
                <a:gd name="T2" fmla="*/ 1 w 19"/>
                <a:gd name="T3" fmla="*/ 4 h 14"/>
                <a:gd name="T4" fmla="*/ 3 w 19"/>
                <a:gd name="T5" fmla="*/ 1 h 14"/>
                <a:gd name="T6" fmla="*/ 16 w 19"/>
                <a:gd name="T7" fmla="*/ 1 h 14"/>
                <a:gd name="T8" fmla="*/ 18 w 19"/>
                <a:gd name="T9" fmla="*/ 4 h 14"/>
                <a:gd name="T10" fmla="*/ 12 w 19"/>
                <a:gd name="T11" fmla="*/ 12 h 14"/>
                <a:gd name="T12" fmla="*/ 8 w 19"/>
                <a:gd name="T1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4">
                  <a:moveTo>
                    <a:pt x="8" y="12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19" y="2"/>
                    <a:pt x="18" y="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14"/>
                    <a:pt x="9" y="14"/>
                    <a:pt x="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15"/>
            <p:cNvSpPr>
              <a:spLocks noEditPoints="1"/>
            </p:cNvSpPr>
            <p:nvPr/>
          </p:nvSpPr>
          <p:spPr bwMode="auto">
            <a:xfrm>
              <a:off x="3549" y="1848"/>
              <a:ext cx="40" cy="57"/>
            </a:xfrm>
            <a:custGeom>
              <a:avLst/>
              <a:gdLst>
                <a:gd name="T0" fmla="*/ 12 w 17"/>
                <a:gd name="T1" fmla="*/ 7 h 24"/>
                <a:gd name="T2" fmla="*/ 14 w 17"/>
                <a:gd name="T3" fmla="*/ 4 h 24"/>
                <a:gd name="T4" fmla="*/ 11 w 17"/>
                <a:gd name="T5" fmla="*/ 0 h 24"/>
                <a:gd name="T6" fmla="*/ 5 w 17"/>
                <a:gd name="T7" fmla="*/ 0 h 24"/>
                <a:gd name="T8" fmla="*/ 2 w 17"/>
                <a:gd name="T9" fmla="*/ 4 h 24"/>
                <a:gd name="T10" fmla="*/ 5 w 17"/>
                <a:gd name="T11" fmla="*/ 7 h 24"/>
                <a:gd name="T12" fmla="*/ 0 w 17"/>
                <a:gd name="T13" fmla="*/ 15 h 24"/>
                <a:gd name="T14" fmla="*/ 8 w 17"/>
                <a:gd name="T15" fmla="*/ 24 h 24"/>
                <a:gd name="T16" fmla="*/ 17 w 17"/>
                <a:gd name="T17" fmla="*/ 15 h 24"/>
                <a:gd name="T18" fmla="*/ 12 w 17"/>
                <a:gd name="T19" fmla="*/ 7 h 24"/>
                <a:gd name="T20" fmla="*/ 10 w 17"/>
                <a:gd name="T21" fmla="*/ 1 h 24"/>
                <a:gd name="T22" fmla="*/ 12 w 17"/>
                <a:gd name="T23" fmla="*/ 4 h 24"/>
                <a:gd name="T24" fmla="*/ 10 w 17"/>
                <a:gd name="T25" fmla="*/ 4 h 24"/>
                <a:gd name="T26" fmla="*/ 10 w 17"/>
                <a:gd name="T27" fmla="*/ 1 h 24"/>
                <a:gd name="T28" fmla="*/ 4 w 17"/>
                <a:gd name="T29" fmla="*/ 4 h 24"/>
                <a:gd name="T30" fmla="*/ 6 w 17"/>
                <a:gd name="T31" fmla="*/ 4 h 24"/>
                <a:gd name="T32" fmla="*/ 6 w 17"/>
                <a:gd name="T33" fmla="*/ 7 h 24"/>
                <a:gd name="T34" fmla="*/ 4 w 17"/>
                <a:gd name="T35" fmla="*/ 4 h 24"/>
                <a:gd name="T36" fmla="*/ 8 w 17"/>
                <a:gd name="T37" fmla="*/ 21 h 24"/>
                <a:gd name="T38" fmla="*/ 2 w 17"/>
                <a:gd name="T39" fmla="*/ 15 h 24"/>
                <a:gd name="T40" fmla="*/ 8 w 17"/>
                <a:gd name="T41" fmla="*/ 9 h 24"/>
                <a:gd name="T42" fmla="*/ 15 w 17"/>
                <a:gd name="T43" fmla="*/ 15 h 24"/>
                <a:gd name="T44" fmla="*/ 8 w 17"/>
                <a:gd name="T45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24">
                  <a:moveTo>
                    <a:pt x="12" y="7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2" y="8"/>
                    <a:pt x="0" y="12"/>
                    <a:pt x="0" y="15"/>
                  </a:cubicBezTo>
                  <a:cubicBezTo>
                    <a:pt x="0" y="20"/>
                    <a:pt x="4" y="24"/>
                    <a:pt x="8" y="24"/>
                  </a:cubicBezTo>
                  <a:cubicBezTo>
                    <a:pt x="13" y="24"/>
                    <a:pt x="17" y="20"/>
                    <a:pt x="17" y="15"/>
                  </a:cubicBezTo>
                  <a:cubicBezTo>
                    <a:pt x="17" y="11"/>
                    <a:pt x="15" y="9"/>
                    <a:pt x="12" y="7"/>
                  </a:cubicBezTo>
                  <a:close/>
                  <a:moveTo>
                    <a:pt x="10" y="1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0" y="1"/>
                  </a:lnTo>
                  <a:close/>
                  <a:moveTo>
                    <a:pt x="4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7"/>
                    <a:pt x="6" y="7"/>
                    <a:pt x="6" y="7"/>
                  </a:cubicBezTo>
                  <a:lnTo>
                    <a:pt x="4" y="4"/>
                  </a:lnTo>
                  <a:close/>
                  <a:moveTo>
                    <a:pt x="8" y="21"/>
                  </a:moveTo>
                  <a:cubicBezTo>
                    <a:pt x="5" y="21"/>
                    <a:pt x="2" y="19"/>
                    <a:pt x="2" y="15"/>
                  </a:cubicBezTo>
                  <a:cubicBezTo>
                    <a:pt x="2" y="12"/>
                    <a:pt x="5" y="9"/>
                    <a:pt x="8" y="9"/>
                  </a:cubicBezTo>
                  <a:cubicBezTo>
                    <a:pt x="12" y="9"/>
                    <a:pt x="14" y="11"/>
                    <a:pt x="15" y="15"/>
                  </a:cubicBezTo>
                  <a:cubicBezTo>
                    <a:pt x="15" y="18"/>
                    <a:pt x="12" y="21"/>
                    <a:pt x="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16"/>
            <p:cNvSpPr>
              <a:spLocks noEditPoints="1"/>
            </p:cNvSpPr>
            <p:nvPr/>
          </p:nvSpPr>
          <p:spPr bwMode="auto">
            <a:xfrm>
              <a:off x="3807" y="2529"/>
              <a:ext cx="35" cy="50"/>
            </a:xfrm>
            <a:custGeom>
              <a:avLst/>
              <a:gdLst>
                <a:gd name="T0" fmla="*/ 11 w 15"/>
                <a:gd name="T1" fmla="*/ 6 h 21"/>
                <a:gd name="T2" fmla="*/ 13 w 15"/>
                <a:gd name="T3" fmla="*/ 3 h 21"/>
                <a:gd name="T4" fmla="*/ 10 w 15"/>
                <a:gd name="T5" fmla="*/ 0 h 21"/>
                <a:gd name="T6" fmla="*/ 5 w 15"/>
                <a:gd name="T7" fmla="*/ 0 h 21"/>
                <a:gd name="T8" fmla="*/ 2 w 15"/>
                <a:gd name="T9" fmla="*/ 4 h 21"/>
                <a:gd name="T10" fmla="*/ 4 w 15"/>
                <a:gd name="T11" fmla="*/ 6 h 21"/>
                <a:gd name="T12" fmla="*/ 0 w 15"/>
                <a:gd name="T13" fmla="*/ 14 h 21"/>
                <a:gd name="T14" fmla="*/ 8 w 15"/>
                <a:gd name="T15" fmla="*/ 21 h 21"/>
                <a:gd name="T16" fmla="*/ 15 w 15"/>
                <a:gd name="T17" fmla="*/ 13 h 21"/>
                <a:gd name="T18" fmla="*/ 11 w 15"/>
                <a:gd name="T19" fmla="*/ 6 h 21"/>
                <a:gd name="T20" fmla="*/ 9 w 15"/>
                <a:gd name="T21" fmla="*/ 1 h 21"/>
                <a:gd name="T22" fmla="*/ 11 w 15"/>
                <a:gd name="T23" fmla="*/ 3 h 21"/>
                <a:gd name="T24" fmla="*/ 9 w 15"/>
                <a:gd name="T25" fmla="*/ 3 h 21"/>
                <a:gd name="T26" fmla="*/ 9 w 15"/>
                <a:gd name="T27" fmla="*/ 1 h 21"/>
                <a:gd name="T28" fmla="*/ 4 w 15"/>
                <a:gd name="T29" fmla="*/ 3 h 21"/>
                <a:gd name="T30" fmla="*/ 5 w 15"/>
                <a:gd name="T31" fmla="*/ 3 h 21"/>
                <a:gd name="T32" fmla="*/ 6 w 15"/>
                <a:gd name="T33" fmla="*/ 6 h 21"/>
                <a:gd name="T34" fmla="*/ 4 w 15"/>
                <a:gd name="T35" fmla="*/ 3 h 21"/>
                <a:gd name="T36" fmla="*/ 8 w 15"/>
                <a:gd name="T37" fmla="*/ 19 h 21"/>
                <a:gd name="T38" fmla="*/ 2 w 15"/>
                <a:gd name="T39" fmla="*/ 14 h 21"/>
                <a:gd name="T40" fmla="*/ 7 w 15"/>
                <a:gd name="T41" fmla="*/ 8 h 21"/>
                <a:gd name="T42" fmla="*/ 13 w 15"/>
                <a:gd name="T43" fmla="*/ 13 h 21"/>
                <a:gd name="T44" fmla="*/ 8 w 15"/>
                <a:gd name="T4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21">
                  <a:moveTo>
                    <a:pt x="11" y="6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0" y="10"/>
                    <a:pt x="0" y="14"/>
                  </a:cubicBezTo>
                  <a:cubicBezTo>
                    <a:pt x="0" y="18"/>
                    <a:pt x="3" y="21"/>
                    <a:pt x="8" y="21"/>
                  </a:cubicBezTo>
                  <a:cubicBezTo>
                    <a:pt x="12" y="21"/>
                    <a:pt x="15" y="18"/>
                    <a:pt x="15" y="13"/>
                  </a:cubicBezTo>
                  <a:cubicBezTo>
                    <a:pt x="15" y="10"/>
                    <a:pt x="13" y="8"/>
                    <a:pt x="11" y="6"/>
                  </a:cubicBezTo>
                  <a:close/>
                  <a:moveTo>
                    <a:pt x="9" y="1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9" y="3"/>
                    <a:pt x="9" y="3"/>
                    <a:pt x="9" y="3"/>
                  </a:cubicBezTo>
                  <a:lnTo>
                    <a:pt x="9" y="1"/>
                  </a:lnTo>
                  <a:close/>
                  <a:moveTo>
                    <a:pt x="4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4" y="3"/>
                  </a:lnTo>
                  <a:close/>
                  <a:moveTo>
                    <a:pt x="8" y="19"/>
                  </a:moveTo>
                  <a:cubicBezTo>
                    <a:pt x="4" y="19"/>
                    <a:pt x="2" y="17"/>
                    <a:pt x="2" y="14"/>
                  </a:cubicBezTo>
                  <a:cubicBezTo>
                    <a:pt x="2" y="10"/>
                    <a:pt x="4" y="8"/>
                    <a:pt x="7" y="8"/>
                  </a:cubicBezTo>
                  <a:cubicBezTo>
                    <a:pt x="11" y="8"/>
                    <a:pt x="13" y="10"/>
                    <a:pt x="13" y="13"/>
                  </a:cubicBezTo>
                  <a:cubicBezTo>
                    <a:pt x="13" y="17"/>
                    <a:pt x="11" y="19"/>
                    <a:pt x="8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17"/>
            <p:cNvSpPr>
              <a:spLocks noEditPoints="1"/>
            </p:cNvSpPr>
            <p:nvPr/>
          </p:nvSpPr>
          <p:spPr bwMode="auto">
            <a:xfrm>
              <a:off x="3774" y="1843"/>
              <a:ext cx="38" cy="50"/>
            </a:xfrm>
            <a:custGeom>
              <a:avLst/>
              <a:gdLst>
                <a:gd name="T0" fmla="*/ 12 w 16"/>
                <a:gd name="T1" fmla="*/ 6 h 21"/>
                <a:gd name="T2" fmla="*/ 14 w 16"/>
                <a:gd name="T3" fmla="*/ 3 h 21"/>
                <a:gd name="T4" fmla="*/ 11 w 16"/>
                <a:gd name="T5" fmla="*/ 0 h 21"/>
                <a:gd name="T6" fmla="*/ 6 w 16"/>
                <a:gd name="T7" fmla="*/ 0 h 21"/>
                <a:gd name="T8" fmla="*/ 3 w 16"/>
                <a:gd name="T9" fmla="*/ 3 h 21"/>
                <a:gd name="T10" fmla="*/ 5 w 16"/>
                <a:gd name="T11" fmla="*/ 6 h 21"/>
                <a:gd name="T12" fmla="*/ 1 w 16"/>
                <a:gd name="T13" fmla="*/ 13 h 21"/>
                <a:gd name="T14" fmla="*/ 8 w 16"/>
                <a:gd name="T15" fmla="*/ 21 h 21"/>
                <a:gd name="T16" fmla="*/ 16 w 16"/>
                <a:gd name="T17" fmla="*/ 13 h 21"/>
                <a:gd name="T18" fmla="*/ 12 w 16"/>
                <a:gd name="T19" fmla="*/ 6 h 21"/>
                <a:gd name="T20" fmla="*/ 10 w 16"/>
                <a:gd name="T21" fmla="*/ 1 h 21"/>
                <a:gd name="T22" fmla="*/ 12 w 16"/>
                <a:gd name="T23" fmla="*/ 3 h 21"/>
                <a:gd name="T24" fmla="*/ 10 w 16"/>
                <a:gd name="T25" fmla="*/ 3 h 21"/>
                <a:gd name="T26" fmla="*/ 10 w 16"/>
                <a:gd name="T27" fmla="*/ 1 h 21"/>
                <a:gd name="T28" fmla="*/ 5 w 16"/>
                <a:gd name="T29" fmla="*/ 3 h 21"/>
                <a:gd name="T30" fmla="*/ 6 w 16"/>
                <a:gd name="T31" fmla="*/ 3 h 21"/>
                <a:gd name="T32" fmla="*/ 7 w 16"/>
                <a:gd name="T33" fmla="*/ 6 h 21"/>
                <a:gd name="T34" fmla="*/ 5 w 16"/>
                <a:gd name="T35" fmla="*/ 3 h 21"/>
                <a:gd name="T36" fmla="*/ 8 w 16"/>
                <a:gd name="T37" fmla="*/ 19 h 21"/>
                <a:gd name="T38" fmla="*/ 3 w 16"/>
                <a:gd name="T39" fmla="*/ 13 h 21"/>
                <a:gd name="T40" fmla="*/ 8 w 16"/>
                <a:gd name="T41" fmla="*/ 7 h 21"/>
                <a:gd name="T42" fmla="*/ 14 w 16"/>
                <a:gd name="T43" fmla="*/ 13 h 21"/>
                <a:gd name="T44" fmla="*/ 8 w 16"/>
                <a:gd name="T4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21">
                  <a:moveTo>
                    <a:pt x="12" y="6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2" y="7"/>
                    <a:pt x="0" y="10"/>
                    <a:pt x="1" y="13"/>
                  </a:cubicBezTo>
                  <a:cubicBezTo>
                    <a:pt x="1" y="17"/>
                    <a:pt x="4" y="21"/>
                    <a:pt x="8" y="21"/>
                  </a:cubicBezTo>
                  <a:cubicBezTo>
                    <a:pt x="13" y="21"/>
                    <a:pt x="16" y="17"/>
                    <a:pt x="16" y="13"/>
                  </a:cubicBezTo>
                  <a:cubicBezTo>
                    <a:pt x="16" y="10"/>
                    <a:pt x="14" y="7"/>
                    <a:pt x="12" y="6"/>
                  </a:cubicBezTo>
                  <a:close/>
                  <a:moveTo>
                    <a:pt x="10" y="1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10" y="3"/>
                    <a:pt x="10" y="3"/>
                  </a:cubicBezTo>
                  <a:lnTo>
                    <a:pt x="10" y="1"/>
                  </a:lnTo>
                  <a:close/>
                  <a:moveTo>
                    <a:pt x="5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6"/>
                    <a:pt x="7" y="6"/>
                    <a:pt x="7" y="6"/>
                  </a:cubicBezTo>
                  <a:lnTo>
                    <a:pt x="5" y="3"/>
                  </a:lnTo>
                  <a:close/>
                  <a:moveTo>
                    <a:pt x="8" y="19"/>
                  </a:moveTo>
                  <a:cubicBezTo>
                    <a:pt x="5" y="19"/>
                    <a:pt x="3" y="16"/>
                    <a:pt x="3" y="13"/>
                  </a:cubicBezTo>
                  <a:cubicBezTo>
                    <a:pt x="3" y="10"/>
                    <a:pt x="5" y="7"/>
                    <a:pt x="8" y="7"/>
                  </a:cubicBezTo>
                  <a:cubicBezTo>
                    <a:pt x="11" y="7"/>
                    <a:pt x="14" y="10"/>
                    <a:pt x="14" y="13"/>
                  </a:cubicBezTo>
                  <a:cubicBezTo>
                    <a:pt x="14" y="16"/>
                    <a:pt x="12" y="19"/>
                    <a:pt x="8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18"/>
            <p:cNvSpPr>
              <a:spLocks noEditPoints="1"/>
            </p:cNvSpPr>
            <p:nvPr/>
          </p:nvSpPr>
          <p:spPr bwMode="auto">
            <a:xfrm>
              <a:off x="4131" y="2050"/>
              <a:ext cx="38" cy="52"/>
            </a:xfrm>
            <a:custGeom>
              <a:avLst/>
              <a:gdLst>
                <a:gd name="T0" fmla="*/ 11 w 16"/>
                <a:gd name="T1" fmla="*/ 7 h 22"/>
                <a:gd name="T2" fmla="*/ 13 w 16"/>
                <a:gd name="T3" fmla="*/ 4 h 22"/>
                <a:gd name="T4" fmla="*/ 11 w 16"/>
                <a:gd name="T5" fmla="*/ 0 h 22"/>
                <a:gd name="T6" fmla="*/ 5 w 16"/>
                <a:gd name="T7" fmla="*/ 1 h 22"/>
                <a:gd name="T8" fmla="*/ 2 w 16"/>
                <a:gd name="T9" fmla="*/ 4 h 22"/>
                <a:gd name="T10" fmla="*/ 5 w 16"/>
                <a:gd name="T11" fmla="*/ 7 h 22"/>
                <a:gd name="T12" fmla="*/ 0 w 16"/>
                <a:gd name="T13" fmla="*/ 14 h 22"/>
                <a:gd name="T14" fmla="*/ 8 w 16"/>
                <a:gd name="T15" fmla="*/ 22 h 22"/>
                <a:gd name="T16" fmla="*/ 16 w 16"/>
                <a:gd name="T17" fmla="*/ 14 h 22"/>
                <a:gd name="T18" fmla="*/ 11 w 16"/>
                <a:gd name="T19" fmla="*/ 7 h 22"/>
                <a:gd name="T20" fmla="*/ 10 w 16"/>
                <a:gd name="T21" fmla="*/ 1 h 22"/>
                <a:gd name="T22" fmla="*/ 11 w 16"/>
                <a:gd name="T23" fmla="*/ 4 h 22"/>
                <a:gd name="T24" fmla="*/ 10 w 16"/>
                <a:gd name="T25" fmla="*/ 4 h 22"/>
                <a:gd name="T26" fmla="*/ 10 w 16"/>
                <a:gd name="T27" fmla="*/ 1 h 22"/>
                <a:gd name="T28" fmla="*/ 4 w 16"/>
                <a:gd name="T29" fmla="*/ 4 h 22"/>
                <a:gd name="T30" fmla="*/ 6 w 16"/>
                <a:gd name="T31" fmla="*/ 4 h 22"/>
                <a:gd name="T32" fmla="*/ 6 w 16"/>
                <a:gd name="T33" fmla="*/ 6 h 22"/>
                <a:gd name="T34" fmla="*/ 4 w 16"/>
                <a:gd name="T35" fmla="*/ 4 h 22"/>
                <a:gd name="T36" fmla="*/ 8 w 16"/>
                <a:gd name="T37" fmla="*/ 20 h 22"/>
                <a:gd name="T38" fmla="*/ 2 w 16"/>
                <a:gd name="T39" fmla="*/ 14 h 22"/>
                <a:gd name="T40" fmla="*/ 8 w 16"/>
                <a:gd name="T41" fmla="*/ 8 h 22"/>
                <a:gd name="T42" fmla="*/ 14 w 16"/>
                <a:gd name="T43" fmla="*/ 14 h 22"/>
                <a:gd name="T44" fmla="*/ 8 w 16"/>
                <a:gd name="T45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22">
                  <a:moveTo>
                    <a:pt x="11" y="7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2" y="8"/>
                    <a:pt x="0" y="11"/>
                    <a:pt x="0" y="14"/>
                  </a:cubicBezTo>
                  <a:cubicBezTo>
                    <a:pt x="0" y="18"/>
                    <a:pt x="4" y="22"/>
                    <a:pt x="8" y="22"/>
                  </a:cubicBezTo>
                  <a:cubicBezTo>
                    <a:pt x="12" y="22"/>
                    <a:pt x="16" y="18"/>
                    <a:pt x="16" y="14"/>
                  </a:cubicBezTo>
                  <a:cubicBezTo>
                    <a:pt x="16" y="11"/>
                    <a:pt x="14" y="8"/>
                    <a:pt x="11" y="7"/>
                  </a:cubicBezTo>
                  <a:close/>
                  <a:moveTo>
                    <a:pt x="10" y="1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0" y="1"/>
                  </a:lnTo>
                  <a:close/>
                  <a:moveTo>
                    <a:pt x="4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4" y="4"/>
                  </a:lnTo>
                  <a:close/>
                  <a:moveTo>
                    <a:pt x="8" y="20"/>
                  </a:moveTo>
                  <a:cubicBezTo>
                    <a:pt x="5" y="20"/>
                    <a:pt x="2" y="17"/>
                    <a:pt x="2" y="14"/>
                  </a:cubicBezTo>
                  <a:cubicBezTo>
                    <a:pt x="2" y="11"/>
                    <a:pt x="5" y="8"/>
                    <a:pt x="8" y="8"/>
                  </a:cubicBezTo>
                  <a:cubicBezTo>
                    <a:pt x="11" y="8"/>
                    <a:pt x="13" y="11"/>
                    <a:pt x="14" y="14"/>
                  </a:cubicBezTo>
                  <a:cubicBezTo>
                    <a:pt x="14" y="17"/>
                    <a:pt x="11" y="20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19"/>
            <p:cNvSpPr>
              <a:spLocks noEditPoints="1"/>
            </p:cNvSpPr>
            <p:nvPr/>
          </p:nvSpPr>
          <p:spPr bwMode="auto">
            <a:xfrm>
              <a:off x="3958" y="2474"/>
              <a:ext cx="38" cy="50"/>
            </a:xfrm>
            <a:custGeom>
              <a:avLst/>
              <a:gdLst>
                <a:gd name="T0" fmla="*/ 11 w 16"/>
                <a:gd name="T1" fmla="*/ 6 h 21"/>
                <a:gd name="T2" fmla="*/ 14 w 16"/>
                <a:gd name="T3" fmla="*/ 3 h 21"/>
                <a:gd name="T4" fmla="*/ 11 w 16"/>
                <a:gd name="T5" fmla="*/ 0 h 21"/>
                <a:gd name="T6" fmla="*/ 6 w 16"/>
                <a:gd name="T7" fmla="*/ 0 h 21"/>
                <a:gd name="T8" fmla="*/ 3 w 16"/>
                <a:gd name="T9" fmla="*/ 3 h 21"/>
                <a:gd name="T10" fmla="*/ 5 w 16"/>
                <a:gd name="T11" fmla="*/ 6 h 21"/>
                <a:gd name="T12" fmla="*/ 0 w 16"/>
                <a:gd name="T13" fmla="*/ 13 h 21"/>
                <a:gd name="T14" fmla="*/ 8 w 16"/>
                <a:gd name="T15" fmla="*/ 21 h 21"/>
                <a:gd name="T16" fmla="*/ 16 w 16"/>
                <a:gd name="T17" fmla="*/ 13 h 21"/>
                <a:gd name="T18" fmla="*/ 11 w 16"/>
                <a:gd name="T19" fmla="*/ 6 h 21"/>
                <a:gd name="T20" fmla="*/ 10 w 16"/>
                <a:gd name="T21" fmla="*/ 0 h 21"/>
                <a:gd name="T22" fmla="*/ 12 w 16"/>
                <a:gd name="T23" fmla="*/ 3 h 21"/>
                <a:gd name="T24" fmla="*/ 10 w 16"/>
                <a:gd name="T25" fmla="*/ 3 h 21"/>
                <a:gd name="T26" fmla="*/ 10 w 16"/>
                <a:gd name="T27" fmla="*/ 0 h 21"/>
                <a:gd name="T28" fmla="*/ 4 w 16"/>
                <a:gd name="T29" fmla="*/ 3 h 21"/>
                <a:gd name="T30" fmla="*/ 6 w 16"/>
                <a:gd name="T31" fmla="*/ 3 h 21"/>
                <a:gd name="T32" fmla="*/ 6 w 16"/>
                <a:gd name="T33" fmla="*/ 5 h 21"/>
                <a:gd name="T34" fmla="*/ 4 w 16"/>
                <a:gd name="T35" fmla="*/ 3 h 21"/>
                <a:gd name="T36" fmla="*/ 8 w 16"/>
                <a:gd name="T37" fmla="*/ 19 h 21"/>
                <a:gd name="T38" fmla="*/ 2 w 16"/>
                <a:gd name="T39" fmla="*/ 13 h 21"/>
                <a:gd name="T40" fmla="*/ 8 w 16"/>
                <a:gd name="T41" fmla="*/ 7 h 21"/>
                <a:gd name="T42" fmla="*/ 14 w 16"/>
                <a:gd name="T43" fmla="*/ 13 h 21"/>
                <a:gd name="T44" fmla="*/ 8 w 16"/>
                <a:gd name="T4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21">
                  <a:moveTo>
                    <a:pt x="11" y="6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2" y="7"/>
                    <a:pt x="0" y="10"/>
                    <a:pt x="0" y="13"/>
                  </a:cubicBezTo>
                  <a:cubicBezTo>
                    <a:pt x="0" y="17"/>
                    <a:pt x="4" y="21"/>
                    <a:pt x="8" y="21"/>
                  </a:cubicBezTo>
                  <a:cubicBezTo>
                    <a:pt x="13" y="21"/>
                    <a:pt x="16" y="17"/>
                    <a:pt x="16" y="13"/>
                  </a:cubicBezTo>
                  <a:cubicBezTo>
                    <a:pt x="16" y="10"/>
                    <a:pt x="14" y="7"/>
                    <a:pt x="11" y="6"/>
                  </a:cubicBezTo>
                  <a:close/>
                  <a:moveTo>
                    <a:pt x="10" y="0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10" y="3"/>
                    <a:pt x="10" y="3"/>
                  </a:cubicBezTo>
                  <a:lnTo>
                    <a:pt x="10" y="0"/>
                  </a:lnTo>
                  <a:close/>
                  <a:moveTo>
                    <a:pt x="4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5"/>
                    <a:pt x="6" y="5"/>
                    <a:pt x="6" y="5"/>
                  </a:cubicBezTo>
                  <a:lnTo>
                    <a:pt x="4" y="3"/>
                  </a:lnTo>
                  <a:close/>
                  <a:moveTo>
                    <a:pt x="8" y="19"/>
                  </a:moveTo>
                  <a:cubicBezTo>
                    <a:pt x="5" y="19"/>
                    <a:pt x="2" y="16"/>
                    <a:pt x="2" y="13"/>
                  </a:cubicBezTo>
                  <a:cubicBezTo>
                    <a:pt x="2" y="10"/>
                    <a:pt x="5" y="7"/>
                    <a:pt x="8" y="7"/>
                  </a:cubicBezTo>
                  <a:cubicBezTo>
                    <a:pt x="11" y="7"/>
                    <a:pt x="14" y="10"/>
                    <a:pt x="14" y="13"/>
                  </a:cubicBezTo>
                  <a:cubicBezTo>
                    <a:pt x="14" y="16"/>
                    <a:pt x="11" y="19"/>
                    <a:pt x="8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20"/>
            <p:cNvSpPr>
              <a:spLocks noEditPoints="1"/>
            </p:cNvSpPr>
            <p:nvPr/>
          </p:nvSpPr>
          <p:spPr bwMode="auto">
            <a:xfrm>
              <a:off x="3845" y="2142"/>
              <a:ext cx="80" cy="83"/>
            </a:xfrm>
            <a:custGeom>
              <a:avLst/>
              <a:gdLst>
                <a:gd name="T0" fmla="*/ 0 w 34"/>
                <a:gd name="T1" fmla="*/ 32 h 35"/>
                <a:gd name="T2" fmla="*/ 0 w 34"/>
                <a:gd name="T3" fmla="*/ 35 h 35"/>
                <a:gd name="T4" fmla="*/ 6 w 34"/>
                <a:gd name="T5" fmla="*/ 35 h 35"/>
                <a:gd name="T6" fmla="*/ 20 w 34"/>
                <a:gd name="T7" fmla="*/ 35 h 35"/>
                <a:gd name="T8" fmla="*/ 26 w 34"/>
                <a:gd name="T9" fmla="*/ 35 h 35"/>
                <a:gd name="T10" fmla="*/ 26 w 34"/>
                <a:gd name="T11" fmla="*/ 32 h 35"/>
                <a:gd name="T12" fmla="*/ 23 w 34"/>
                <a:gd name="T13" fmla="*/ 32 h 35"/>
                <a:gd name="T14" fmla="*/ 23 w 34"/>
                <a:gd name="T15" fmla="*/ 28 h 35"/>
                <a:gd name="T16" fmla="*/ 29 w 34"/>
                <a:gd name="T17" fmla="*/ 28 h 35"/>
                <a:gd name="T18" fmla="*/ 34 w 34"/>
                <a:gd name="T19" fmla="*/ 23 h 35"/>
                <a:gd name="T20" fmla="*/ 34 w 34"/>
                <a:gd name="T21" fmla="*/ 8 h 35"/>
                <a:gd name="T22" fmla="*/ 29 w 34"/>
                <a:gd name="T23" fmla="*/ 3 h 35"/>
                <a:gd name="T24" fmla="*/ 25 w 34"/>
                <a:gd name="T25" fmla="*/ 3 h 35"/>
                <a:gd name="T26" fmla="*/ 25 w 34"/>
                <a:gd name="T27" fmla="*/ 6 h 35"/>
                <a:gd name="T28" fmla="*/ 27 w 34"/>
                <a:gd name="T29" fmla="*/ 6 h 35"/>
                <a:gd name="T30" fmla="*/ 27 w 34"/>
                <a:gd name="T31" fmla="*/ 8 h 35"/>
                <a:gd name="T32" fmla="*/ 30 w 34"/>
                <a:gd name="T33" fmla="*/ 11 h 35"/>
                <a:gd name="T34" fmla="*/ 30 w 34"/>
                <a:gd name="T35" fmla="*/ 11 h 35"/>
                <a:gd name="T36" fmla="*/ 30 w 34"/>
                <a:gd name="T37" fmla="*/ 23 h 35"/>
                <a:gd name="T38" fmla="*/ 29 w 34"/>
                <a:gd name="T39" fmla="*/ 24 h 35"/>
                <a:gd name="T40" fmla="*/ 23 w 34"/>
                <a:gd name="T41" fmla="*/ 24 h 35"/>
                <a:gd name="T42" fmla="*/ 23 w 34"/>
                <a:gd name="T43" fmla="*/ 6 h 35"/>
                <a:gd name="T44" fmla="*/ 23 w 34"/>
                <a:gd name="T45" fmla="*/ 3 h 35"/>
                <a:gd name="T46" fmla="*/ 20 w 34"/>
                <a:gd name="T47" fmla="*/ 0 h 35"/>
                <a:gd name="T48" fmla="*/ 6 w 34"/>
                <a:gd name="T49" fmla="*/ 0 h 35"/>
                <a:gd name="T50" fmla="*/ 2 w 34"/>
                <a:gd name="T51" fmla="*/ 3 h 35"/>
                <a:gd name="T52" fmla="*/ 2 w 34"/>
                <a:gd name="T53" fmla="*/ 32 h 35"/>
                <a:gd name="T54" fmla="*/ 0 w 34"/>
                <a:gd name="T55" fmla="*/ 32 h 35"/>
                <a:gd name="T56" fmla="*/ 30 w 34"/>
                <a:gd name="T57" fmla="*/ 10 h 35"/>
                <a:gd name="T58" fmla="*/ 28 w 34"/>
                <a:gd name="T59" fmla="*/ 8 h 35"/>
                <a:gd name="T60" fmla="*/ 30 w 34"/>
                <a:gd name="T61" fmla="*/ 6 h 35"/>
                <a:gd name="T62" fmla="*/ 31 w 34"/>
                <a:gd name="T63" fmla="*/ 7 h 35"/>
                <a:gd name="T64" fmla="*/ 29 w 34"/>
                <a:gd name="T65" fmla="*/ 8 h 35"/>
                <a:gd name="T66" fmla="*/ 29 w 34"/>
                <a:gd name="T67" fmla="*/ 9 h 35"/>
                <a:gd name="T68" fmla="*/ 30 w 34"/>
                <a:gd name="T69" fmla="*/ 9 h 35"/>
                <a:gd name="T70" fmla="*/ 31 w 34"/>
                <a:gd name="T71" fmla="*/ 8 h 35"/>
                <a:gd name="T72" fmla="*/ 31 w 34"/>
                <a:gd name="T73" fmla="*/ 8 h 35"/>
                <a:gd name="T74" fmla="*/ 30 w 34"/>
                <a:gd name="T75" fmla="*/ 10 h 35"/>
                <a:gd name="T76" fmla="*/ 6 w 34"/>
                <a:gd name="T77" fmla="*/ 16 h 35"/>
                <a:gd name="T78" fmla="*/ 7 w 34"/>
                <a:gd name="T79" fmla="*/ 15 h 35"/>
                <a:gd name="T80" fmla="*/ 19 w 34"/>
                <a:gd name="T81" fmla="*/ 15 h 35"/>
                <a:gd name="T82" fmla="*/ 20 w 34"/>
                <a:gd name="T83" fmla="*/ 16 h 35"/>
                <a:gd name="T84" fmla="*/ 20 w 34"/>
                <a:gd name="T85" fmla="*/ 16 h 35"/>
                <a:gd name="T86" fmla="*/ 19 w 34"/>
                <a:gd name="T87" fmla="*/ 17 h 35"/>
                <a:gd name="T88" fmla="*/ 7 w 34"/>
                <a:gd name="T89" fmla="*/ 17 h 35"/>
                <a:gd name="T90" fmla="*/ 6 w 34"/>
                <a:gd name="T91" fmla="*/ 16 h 35"/>
                <a:gd name="T92" fmla="*/ 6 w 34"/>
                <a:gd name="T93" fmla="*/ 4 h 35"/>
                <a:gd name="T94" fmla="*/ 7 w 34"/>
                <a:gd name="T95" fmla="*/ 3 h 35"/>
                <a:gd name="T96" fmla="*/ 19 w 34"/>
                <a:gd name="T97" fmla="*/ 3 h 35"/>
                <a:gd name="T98" fmla="*/ 20 w 34"/>
                <a:gd name="T99" fmla="*/ 4 h 35"/>
                <a:gd name="T100" fmla="*/ 20 w 34"/>
                <a:gd name="T101" fmla="*/ 10 h 35"/>
                <a:gd name="T102" fmla="*/ 19 w 34"/>
                <a:gd name="T103" fmla="*/ 11 h 35"/>
                <a:gd name="T104" fmla="*/ 7 w 34"/>
                <a:gd name="T105" fmla="*/ 11 h 35"/>
                <a:gd name="T106" fmla="*/ 6 w 34"/>
                <a:gd name="T107" fmla="*/ 10 h 35"/>
                <a:gd name="T108" fmla="*/ 6 w 34"/>
                <a:gd name="T10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" h="35">
                  <a:moveTo>
                    <a:pt x="0" y="32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2" y="28"/>
                    <a:pt x="34" y="25"/>
                    <a:pt x="34" y="23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5"/>
                    <a:pt x="32" y="3"/>
                    <a:pt x="29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7"/>
                    <a:pt x="27" y="8"/>
                    <a:pt x="27" y="8"/>
                  </a:cubicBezTo>
                  <a:cubicBezTo>
                    <a:pt x="27" y="10"/>
                    <a:pt x="28" y="11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4"/>
                    <a:pt x="30" y="24"/>
                    <a:pt x="29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2" y="0"/>
                    <a:pt x="2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2" y="3"/>
                  </a:cubicBezTo>
                  <a:cubicBezTo>
                    <a:pt x="2" y="32"/>
                    <a:pt x="2" y="32"/>
                    <a:pt x="2" y="32"/>
                  </a:cubicBezTo>
                  <a:lnTo>
                    <a:pt x="0" y="32"/>
                  </a:lnTo>
                  <a:close/>
                  <a:moveTo>
                    <a:pt x="30" y="10"/>
                  </a:moveTo>
                  <a:cubicBezTo>
                    <a:pt x="29" y="10"/>
                    <a:pt x="28" y="9"/>
                    <a:pt x="28" y="8"/>
                  </a:cubicBezTo>
                  <a:cubicBezTo>
                    <a:pt x="28" y="7"/>
                    <a:pt x="29" y="6"/>
                    <a:pt x="30" y="6"/>
                  </a:cubicBezTo>
                  <a:cubicBezTo>
                    <a:pt x="30" y="6"/>
                    <a:pt x="30" y="7"/>
                    <a:pt x="31" y="7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9"/>
                    <a:pt x="31" y="10"/>
                    <a:pt x="30" y="10"/>
                  </a:cubicBezTo>
                  <a:close/>
                  <a:moveTo>
                    <a:pt x="6" y="16"/>
                  </a:moveTo>
                  <a:cubicBezTo>
                    <a:pt x="6" y="15"/>
                    <a:pt x="6" y="15"/>
                    <a:pt x="7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20" y="15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19" y="17"/>
                    <a:pt x="19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6"/>
                  </a:cubicBezTo>
                  <a:close/>
                  <a:moveTo>
                    <a:pt x="6" y="4"/>
                  </a:moveTo>
                  <a:cubicBezTo>
                    <a:pt x="6" y="4"/>
                    <a:pt x="6" y="3"/>
                    <a:pt x="7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20" y="4"/>
                    <a:pt x="20" y="4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19" y="11"/>
                    <a:pt x="19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6" y="11"/>
                    <a:pt x="6" y="10"/>
                  </a:cubicBezTo>
                  <a:lnTo>
                    <a:pt x="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21"/>
            <p:cNvSpPr/>
            <p:nvPr/>
          </p:nvSpPr>
          <p:spPr bwMode="auto">
            <a:xfrm>
              <a:off x="3165" y="1993"/>
              <a:ext cx="481" cy="413"/>
            </a:xfrm>
            <a:custGeom>
              <a:avLst/>
              <a:gdLst>
                <a:gd name="T0" fmla="*/ 2 w 203"/>
                <a:gd name="T1" fmla="*/ 95 h 174"/>
                <a:gd name="T2" fmla="*/ 42 w 203"/>
                <a:gd name="T3" fmla="*/ 8 h 174"/>
                <a:gd name="T4" fmla="*/ 56 w 203"/>
                <a:gd name="T5" fmla="*/ 3 h 174"/>
                <a:gd name="T6" fmla="*/ 103 w 203"/>
                <a:gd name="T7" fmla="*/ 23 h 174"/>
                <a:gd name="T8" fmla="*/ 110 w 203"/>
                <a:gd name="T9" fmla="*/ 8 h 174"/>
                <a:gd name="T10" fmla="*/ 113 w 203"/>
                <a:gd name="T11" fmla="*/ 7 h 174"/>
                <a:gd name="T12" fmla="*/ 119 w 203"/>
                <a:gd name="T13" fmla="*/ 10 h 174"/>
                <a:gd name="T14" fmla="*/ 118 w 203"/>
                <a:gd name="T15" fmla="*/ 18 h 174"/>
                <a:gd name="T16" fmla="*/ 115 w 203"/>
                <a:gd name="T17" fmla="*/ 17 h 174"/>
                <a:gd name="T18" fmla="*/ 111 w 203"/>
                <a:gd name="T19" fmla="*/ 27 h 174"/>
                <a:gd name="T20" fmla="*/ 138 w 203"/>
                <a:gd name="T21" fmla="*/ 39 h 174"/>
                <a:gd name="T22" fmla="*/ 141 w 203"/>
                <a:gd name="T23" fmla="*/ 33 h 174"/>
                <a:gd name="T24" fmla="*/ 152 w 203"/>
                <a:gd name="T25" fmla="*/ 25 h 174"/>
                <a:gd name="T26" fmla="*/ 153 w 203"/>
                <a:gd name="T27" fmla="*/ 28 h 174"/>
                <a:gd name="T28" fmla="*/ 146 w 203"/>
                <a:gd name="T29" fmla="*/ 43 h 174"/>
                <a:gd name="T30" fmla="*/ 195 w 203"/>
                <a:gd name="T31" fmla="*/ 65 h 174"/>
                <a:gd name="T32" fmla="*/ 201 w 203"/>
                <a:gd name="T33" fmla="*/ 80 h 174"/>
                <a:gd name="T34" fmla="*/ 160 w 203"/>
                <a:gd name="T35" fmla="*/ 167 h 174"/>
                <a:gd name="T36" fmla="*/ 146 w 203"/>
                <a:gd name="T37" fmla="*/ 172 h 174"/>
                <a:gd name="T38" fmla="*/ 8 w 203"/>
                <a:gd name="T39" fmla="*/ 109 h 174"/>
                <a:gd name="T40" fmla="*/ 2 w 203"/>
                <a:gd name="T41" fmla="*/ 9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3" h="174">
                  <a:moveTo>
                    <a:pt x="2" y="95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5" y="2"/>
                    <a:pt x="51" y="0"/>
                    <a:pt x="56" y="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7"/>
                    <a:pt x="112" y="6"/>
                    <a:pt x="113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2"/>
                    <a:pt x="118" y="15"/>
                    <a:pt x="118" y="18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38" y="39"/>
                    <a:pt x="138" y="39"/>
                    <a:pt x="138" y="39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4" y="32"/>
                    <a:pt x="150" y="29"/>
                    <a:pt x="152" y="25"/>
                  </a:cubicBezTo>
                  <a:cubicBezTo>
                    <a:pt x="153" y="26"/>
                    <a:pt x="153" y="27"/>
                    <a:pt x="153" y="28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95" y="65"/>
                    <a:pt x="195" y="65"/>
                    <a:pt x="195" y="65"/>
                  </a:cubicBezTo>
                  <a:cubicBezTo>
                    <a:pt x="201" y="68"/>
                    <a:pt x="203" y="74"/>
                    <a:pt x="201" y="80"/>
                  </a:cubicBezTo>
                  <a:cubicBezTo>
                    <a:pt x="160" y="167"/>
                    <a:pt x="160" y="167"/>
                    <a:pt x="160" y="167"/>
                  </a:cubicBezTo>
                  <a:cubicBezTo>
                    <a:pt x="158" y="172"/>
                    <a:pt x="152" y="174"/>
                    <a:pt x="146" y="172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2" y="107"/>
                    <a:pt x="0" y="100"/>
                    <a:pt x="2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22"/>
            <p:cNvSpPr>
              <a:spLocks noEditPoints="1"/>
            </p:cNvSpPr>
            <p:nvPr/>
          </p:nvSpPr>
          <p:spPr bwMode="auto">
            <a:xfrm>
              <a:off x="4205" y="2690"/>
              <a:ext cx="26" cy="27"/>
            </a:xfrm>
            <a:custGeom>
              <a:avLst/>
              <a:gdLst>
                <a:gd name="T0" fmla="*/ 11 w 11"/>
                <a:gd name="T1" fmla="*/ 6 h 11"/>
                <a:gd name="T2" fmla="*/ 10 w 11"/>
                <a:gd name="T3" fmla="*/ 6 h 11"/>
                <a:gd name="T4" fmla="*/ 10 w 11"/>
                <a:gd name="T5" fmla="*/ 5 h 11"/>
                <a:gd name="T6" fmla="*/ 11 w 11"/>
                <a:gd name="T7" fmla="*/ 5 h 11"/>
                <a:gd name="T8" fmla="*/ 11 w 11"/>
                <a:gd name="T9" fmla="*/ 4 h 11"/>
                <a:gd name="T10" fmla="*/ 11 w 11"/>
                <a:gd name="T11" fmla="*/ 3 h 11"/>
                <a:gd name="T12" fmla="*/ 10 w 11"/>
                <a:gd name="T13" fmla="*/ 3 h 11"/>
                <a:gd name="T14" fmla="*/ 9 w 11"/>
                <a:gd name="T15" fmla="*/ 3 h 11"/>
                <a:gd name="T16" fmla="*/ 9 w 11"/>
                <a:gd name="T17" fmla="*/ 3 h 11"/>
                <a:gd name="T18" fmla="*/ 9 w 11"/>
                <a:gd name="T19" fmla="*/ 2 h 11"/>
                <a:gd name="T20" fmla="*/ 8 w 11"/>
                <a:gd name="T21" fmla="*/ 1 h 11"/>
                <a:gd name="T22" fmla="*/ 8 w 11"/>
                <a:gd name="T23" fmla="*/ 0 h 11"/>
                <a:gd name="T24" fmla="*/ 7 w 11"/>
                <a:gd name="T25" fmla="*/ 1 h 11"/>
                <a:gd name="T26" fmla="*/ 6 w 11"/>
                <a:gd name="T27" fmla="*/ 2 h 11"/>
                <a:gd name="T28" fmla="*/ 5 w 11"/>
                <a:gd name="T29" fmla="*/ 2 h 11"/>
                <a:gd name="T30" fmla="*/ 5 w 11"/>
                <a:gd name="T31" fmla="*/ 1 h 11"/>
                <a:gd name="T32" fmla="*/ 4 w 11"/>
                <a:gd name="T33" fmla="*/ 1 h 11"/>
                <a:gd name="T34" fmla="*/ 3 w 11"/>
                <a:gd name="T35" fmla="*/ 1 h 11"/>
                <a:gd name="T36" fmla="*/ 3 w 11"/>
                <a:gd name="T37" fmla="*/ 2 h 11"/>
                <a:gd name="T38" fmla="*/ 3 w 11"/>
                <a:gd name="T39" fmla="*/ 3 h 11"/>
                <a:gd name="T40" fmla="*/ 3 w 11"/>
                <a:gd name="T41" fmla="*/ 3 h 11"/>
                <a:gd name="T42" fmla="*/ 2 w 11"/>
                <a:gd name="T43" fmla="*/ 3 h 11"/>
                <a:gd name="T44" fmla="*/ 1 w 11"/>
                <a:gd name="T45" fmla="*/ 3 h 11"/>
                <a:gd name="T46" fmla="*/ 1 w 11"/>
                <a:gd name="T47" fmla="*/ 4 h 11"/>
                <a:gd name="T48" fmla="*/ 1 w 11"/>
                <a:gd name="T49" fmla="*/ 5 h 11"/>
                <a:gd name="T50" fmla="*/ 2 w 11"/>
                <a:gd name="T51" fmla="*/ 5 h 11"/>
                <a:gd name="T52" fmla="*/ 2 w 11"/>
                <a:gd name="T53" fmla="*/ 6 h 11"/>
                <a:gd name="T54" fmla="*/ 1 w 11"/>
                <a:gd name="T55" fmla="*/ 7 h 11"/>
                <a:gd name="T56" fmla="*/ 1 w 11"/>
                <a:gd name="T57" fmla="*/ 8 h 11"/>
                <a:gd name="T58" fmla="*/ 1 w 11"/>
                <a:gd name="T59" fmla="*/ 9 h 11"/>
                <a:gd name="T60" fmla="*/ 2 w 11"/>
                <a:gd name="T61" fmla="*/ 9 h 11"/>
                <a:gd name="T62" fmla="*/ 3 w 11"/>
                <a:gd name="T63" fmla="*/ 9 h 11"/>
                <a:gd name="T64" fmla="*/ 3 w 11"/>
                <a:gd name="T65" fmla="*/ 9 h 11"/>
                <a:gd name="T66" fmla="*/ 3 w 11"/>
                <a:gd name="T67" fmla="*/ 10 h 11"/>
                <a:gd name="T68" fmla="*/ 3 w 11"/>
                <a:gd name="T69" fmla="*/ 11 h 11"/>
                <a:gd name="T70" fmla="*/ 4 w 11"/>
                <a:gd name="T71" fmla="*/ 11 h 11"/>
                <a:gd name="T72" fmla="*/ 5 w 11"/>
                <a:gd name="T73" fmla="*/ 11 h 11"/>
                <a:gd name="T74" fmla="*/ 6 w 11"/>
                <a:gd name="T75" fmla="*/ 10 h 11"/>
                <a:gd name="T76" fmla="*/ 6 w 11"/>
                <a:gd name="T77" fmla="*/ 10 h 11"/>
                <a:gd name="T78" fmla="*/ 7 w 11"/>
                <a:gd name="T79" fmla="*/ 11 h 11"/>
                <a:gd name="T80" fmla="*/ 8 w 11"/>
                <a:gd name="T81" fmla="*/ 11 h 11"/>
                <a:gd name="T82" fmla="*/ 9 w 11"/>
                <a:gd name="T83" fmla="*/ 11 h 11"/>
                <a:gd name="T84" fmla="*/ 9 w 11"/>
                <a:gd name="T85" fmla="*/ 10 h 11"/>
                <a:gd name="T86" fmla="*/ 9 w 11"/>
                <a:gd name="T87" fmla="*/ 9 h 11"/>
                <a:gd name="T88" fmla="*/ 9 w 11"/>
                <a:gd name="T89" fmla="*/ 8 h 11"/>
                <a:gd name="T90" fmla="*/ 10 w 11"/>
                <a:gd name="T91" fmla="*/ 9 h 11"/>
                <a:gd name="T92" fmla="*/ 11 w 11"/>
                <a:gd name="T93" fmla="*/ 8 h 11"/>
                <a:gd name="T94" fmla="*/ 11 w 11"/>
                <a:gd name="T95" fmla="*/ 7 h 11"/>
                <a:gd name="T96" fmla="*/ 11 w 11"/>
                <a:gd name="T97" fmla="*/ 6 h 11"/>
                <a:gd name="T98" fmla="*/ 7 w 11"/>
                <a:gd name="T99" fmla="*/ 8 h 11"/>
                <a:gd name="T100" fmla="*/ 4 w 11"/>
                <a:gd name="T101" fmla="*/ 7 h 11"/>
                <a:gd name="T102" fmla="*/ 5 w 11"/>
                <a:gd name="T103" fmla="*/ 4 h 11"/>
                <a:gd name="T104" fmla="*/ 8 w 11"/>
                <a:gd name="T105" fmla="*/ 5 h 11"/>
                <a:gd name="T106" fmla="*/ 7 w 11"/>
                <a:gd name="T10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1" y="9"/>
                    <a:pt x="11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6"/>
                  </a:cubicBezTo>
                  <a:close/>
                  <a:moveTo>
                    <a:pt x="7" y="8"/>
                  </a:moveTo>
                  <a:cubicBezTo>
                    <a:pt x="6" y="8"/>
                    <a:pt x="4" y="8"/>
                    <a:pt x="4" y="7"/>
                  </a:cubicBezTo>
                  <a:cubicBezTo>
                    <a:pt x="3" y="6"/>
                    <a:pt x="4" y="4"/>
                    <a:pt x="5" y="4"/>
                  </a:cubicBezTo>
                  <a:cubicBezTo>
                    <a:pt x="6" y="3"/>
                    <a:pt x="7" y="4"/>
                    <a:pt x="8" y="5"/>
                  </a:cubicBezTo>
                  <a:cubicBezTo>
                    <a:pt x="8" y="6"/>
                    <a:pt x="8" y="7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23"/>
            <p:cNvSpPr>
              <a:spLocks noEditPoints="1"/>
            </p:cNvSpPr>
            <p:nvPr/>
          </p:nvSpPr>
          <p:spPr bwMode="auto">
            <a:xfrm>
              <a:off x="4089" y="2465"/>
              <a:ext cx="26" cy="26"/>
            </a:xfrm>
            <a:custGeom>
              <a:avLst/>
              <a:gdLst>
                <a:gd name="T0" fmla="*/ 10 w 11"/>
                <a:gd name="T1" fmla="*/ 6 h 11"/>
                <a:gd name="T2" fmla="*/ 10 w 11"/>
                <a:gd name="T3" fmla="*/ 6 h 11"/>
                <a:gd name="T4" fmla="*/ 10 w 11"/>
                <a:gd name="T5" fmla="*/ 5 h 11"/>
                <a:gd name="T6" fmla="*/ 10 w 11"/>
                <a:gd name="T7" fmla="*/ 5 h 11"/>
                <a:gd name="T8" fmla="*/ 11 w 11"/>
                <a:gd name="T9" fmla="*/ 4 h 11"/>
                <a:gd name="T10" fmla="*/ 10 w 11"/>
                <a:gd name="T11" fmla="*/ 3 h 11"/>
                <a:gd name="T12" fmla="*/ 9 w 11"/>
                <a:gd name="T13" fmla="*/ 2 h 11"/>
                <a:gd name="T14" fmla="*/ 9 w 11"/>
                <a:gd name="T15" fmla="*/ 3 h 11"/>
                <a:gd name="T16" fmla="*/ 8 w 11"/>
                <a:gd name="T17" fmla="*/ 2 h 11"/>
                <a:gd name="T18" fmla="*/ 8 w 11"/>
                <a:gd name="T19" fmla="*/ 1 h 11"/>
                <a:gd name="T20" fmla="*/ 8 w 11"/>
                <a:gd name="T21" fmla="*/ 0 h 11"/>
                <a:gd name="T22" fmla="*/ 7 w 11"/>
                <a:gd name="T23" fmla="*/ 0 h 11"/>
                <a:gd name="T24" fmla="*/ 6 w 11"/>
                <a:gd name="T25" fmla="*/ 1 h 11"/>
                <a:gd name="T26" fmla="*/ 6 w 11"/>
                <a:gd name="T27" fmla="*/ 1 h 11"/>
                <a:gd name="T28" fmla="*/ 5 w 11"/>
                <a:gd name="T29" fmla="*/ 1 h 11"/>
                <a:gd name="T30" fmla="*/ 5 w 11"/>
                <a:gd name="T31" fmla="*/ 1 h 11"/>
                <a:gd name="T32" fmla="*/ 4 w 11"/>
                <a:gd name="T33" fmla="*/ 0 h 11"/>
                <a:gd name="T34" fmla="*/ 3 w 11"/>
                <a:gd name="T35" fmla="*/ 1 h 11"/>
                <a:gd name="T36" fmla="*/ 2 w 11"/>
                <a:gd name="T37" fmla="*/ 2 h 11"/>
                <a:gd name="T38" fmla="*/ 3 w 11"/>
                <a:gd name="T39" fmla="*/ 2 h 11"/>
                <a:gd name="T40" fmla="*/ 2 w 11"/>
                <a:gd name="T41" fmla="*/ 3 h 11"/>
                <a:gd name="T42" fmla="*/ 1 w 11"/>
                <a:gd name="T43" fmla="*/ 3 h 11"/>
                <a:gd name="T44" fmla="*/ 0 w 11"/>
                <a:gd name="T45" fmla="*/ 3 h 11"/>
                <a:gd name="T46" fmla="*/ 0 w 11"/>
                <a:gd name="T47" fmla="*/ 4 h 11"/>
                <a:gd name="T48" fmla="*/ 0 w 11"/>
                <a:gd name="T49" fmla="*/ 5 h 11"/>
                <a:gd name="T50" fmla="*/ 1 w 11"/>
                <a:gd name="T51" fmla="*/ 5 h 11"/>
                <a:gd name="T52" fmla="*/ 1 w 11"/>
                <a:gd name="T53" fmla="*/ 6 h 11"/>
                <a:gd name="T54" fmla="*/ 0 w 11"/>
                <a:gd name="T55" fmla="*/ 6 h 11"/>
                <a:gd name="T56" fmla="*/ 0 w 11"/>
                <a:gd name="T57" fmla="*/ 7 h 11"/>
                <a:gd name="T58" fmla="*/ 0 w 11"/>
                <a:gd name="T59" fmla="*/ 8 h 11"/>
                <a:gd name="T60" fmla="*/ 1 w 11"/>
                <a:gd name="T61" fmla="*/ 9 h 11"/>
                <a:gd name="T62" fmla="*/ 2 w 11"/>
                <a:gd name="T63" fmla="*/ 8 h 11"/>
                <a:gd name="T64" fmla="*/ 3 w 11"/>
                <a:gd name="T65" fmla="*/ 9 h 11"/>
                <a:gd name="T66" fmla="*/ 2 w 11"/>
                <a:gd name="T67" fmla="*/ 10 h 11"/>
                <a:gd name="T68" fmla="*/ 3 w 11"/>
                <a:gd name="T69" fmla="*/ 11 h 11"/>
                <a:gd name="T70" fmla="*/ 4 w 11"/>
                <a:gd name="T71" fmla="*/ 11 h 11"/>
                <a:gd name="T72" fmla="*/ 5 w 11"/>
                <a:gd name="T73" fmla="*/ 10 h 11"/>
                <a:gd name="T74" fmla="*/ 5 w 11"/>
                <a:gd name="T75" fmla="*/ 10 h 11"/>
                <a:gd name="T76" fmla="*/ 6 w 11"/>
                <a:gd name="T77" fmla="*/ 10 h 11"/>
                <a:gd name="T78" fmla="*/ 6 w 11"/>
                <a:gd name="T79" fmla="*/ 10 h 11"/>
                <a:gd name="T80" fmla="*/ 7 w 11"/>
                <a:gd name="T81" fmla="*/ 11 h 11"/>
                <a:gd name="T82" fmla="*/ 8 w 11"/>
                <a:gd name="T83" fmla="*/ 10 h 11"/>
                <a:gd name="T84" fmla="*/ 8 w 11"/>
                <a:gd name="T85" fmla="*/ 9 h 11"/>
                <a:gd name="T86" fmla="*/ 8 w 11"/>
                <a:gd name="T87" fmla="*/ 9 h 11"/>
                <a:gd name="T88" fmla="*/ 9 w 11"/>
                <a:gd name="T89" fmla="*/ 8 h 11"/>
                <a:gd name="T90" fmla="*/ 9 w 11"/>
                <a:gd name="T91" fmla="*/ 8 h 11"/>
                <a:gd name="T92" fmla="*/ 10 w 11"/>
                <a:gd name="T93" fmla="*/ 8 h 11"/>
                <a:gd name="T94" fmla="*/ 11 w 11"/>
                <a:gd name="T95" fmla="*/ 7 h 11"/>
                <a:gd name="T96" fmla="*/ 10 w 11"/>
                <a:gd name="T97" fmla="*/ 6 h 11"/>
                <a:gd name="T98" fmla="*/ 6 w 11"/>
                <a:gd name="T99" fmla="*/ 7 h 11"/>
                <a:gd name="T100" fmla="*/ 3 w 11"/>
                <a:gd name="T101" fmla="*/ 6 h 11"/>
                <a:gd name="T102" fmla="*/ 4 w 11"/>
                <a:gd name="T103" fmla="*/ 4 h 11"/>
                <a:gd name="T104" fmla="*/ 7 w 11"/>
                <a:gd name="T105" fmla="*/ 5 h 11"/>
                <a:gd name="T106" fmla="*/ 6 w 11"/>
                <a:gd name="T10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" h="11">
                  <a:moveTo>
                    <a:pt x="10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10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1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9"/>
                    <a:pt x="10" y="8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6"/>
                    <a:pt x="10" y="6"/>
                  </a:cubicBezTo>
                  <a:close/>
                  <a:moveTo>
                    <a:pt x="6" y="7"/>
                  </a:moveTo>
                  <a:cubicBezTo>
                    <a:pt x="5" y="8"/>
                    <a:pt x="4" y="7"/>
                    <a:pt x="3" y="6"/>
                  </a:cubicBezTo>
                  <a:cubicBezTo>
                    <a:pt x="3" y="5"/>
                    <a:pt x="3" y="4"/>
                    <a:pt x="4" y="4"/>
                  </a:cubicBezTo>
                  <a:cubicBezTo>
                    <a:pt x="6" y="3"/>
                    <a:pt x="7" y="4"/>
                    <a:pt x="7" y="5"/>
                  </a:cubicBezTo>
                  <a:cubicBezTo>
                    <a:pt x="8" y="6"/>
                    <a:pt x="7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24"/>
            <p:cNvSpPr>
              <a:spLocks noEditPoints="1"/>
            </p:cNvSpPr>
            <p:nvPr/>
          </p:nvSpPr>
          <p:spPr bwMode="auto">
            <a:xfrm>
              <a:off x="3994" y="2529"/>
              <a:ext cx="26" cy="29"/>
            </a:xfrm>
            <a:custGeom>
              <a:avLst/>
              <a:gdLst>
                <a:gd name="T0" fmla="*/ 11 w 11"/>
                <a:gd name="T1" fmla="*/ 7 h 12"/>
                <a:gd name="T2" fmla="*/ 10 w 11"/>
                <a:gd name="T3" fmla="*/ 6 h 12"/>
                <a:gd name="T4" fmla="*/ 10 w 11"/>
                <a:gd name="T5" fmla="*/ 6 h 12"/>
                <a:gd name="T6" fmla="*/ 11 w 11"/>
                <a:gd name="T7" fmla="*/ 5 h 12"/>
                <a:gd name="T8" fmla="*/ 11 w 11"/>
                <a:gd name="T9" fmla="*/ 4 h 12"/>
                <a:gd name="T10" fmla="*/ 11 w 11"/>
                <a:gd name="T11" fmla="*/ 3 h 12"/>
                <a:gd name="T12" fmla="*/ 10 w 11"/>
                <a:gd name="T13" fmla="*/ 3 h 12"/>
                <a:gd name="T14" fmla="*/ 9 w 11"/>
                <a:gd name="T15" fmla="*/ 3 h 12"/>
                <a:gd name="T16" fmla="*/ 9 w 11"/>
                <a:gd name="T17" fmla="*/ 3 h 12"/>
                <a:gd name="T18" fmla="*/ 9 w 11"/>
                <a:gd name="T19" fmla="*/ 2 h 12"/>
                <a:gd name="T20" fmla="*/ 8 w 11"/>
                <a:gd name="T21" fmla="*/ 1 h 12"/>
                <a:gd name="T22" fmla="*/ 8 w 11"/>
                <a:gd name="T23" fmla="*/ 1 h 12"/>
                <a:gd name="T24" fmla="*/ 7 w 11"/>
                <a:gd name="T25" fmla="*/ 1 h 12"/>
                <a:gd name="T26" fmla="*/ 6 w 11"/>
                <a:gd name="T27" fmla="*/ 2 h 12"/>
                <a:gd name="T28" fmla="*/ 5 w 11"/>
                <a:gd name="T29" fmla="*/ 2 h 12"/>
                <a:gd name="T30" fmla="*/ 5 w 11"/>
                <a:gd name="T31" fmla="*/ 1 h 12"/>
                <a:gd name="T32" fmla="*/ 4 w 11"/>
                <a:gd name="T33" fmla="*/ 1 h 12"/>
                <a:gd name="T34" fmla="*/ 3 w 11"/>
                <a:gd name="T35" fmla="*/ 1 h 12"/>
                <a:gd name="T36" fmla="*/ 3 w 11"/>
                <a:gd name="T37" fmla="*/ 2 h 12"/>
                <a:gd name="T38" fmla="*/ 3 w 11"/>
                <a:gd name="T39" fmla="*/ 3 h 12"/>
                <a:gd name="T40" fmla="*/ 3 w 11"/>
                <a:gd name="T41" fmla="*/ 3 h 12"/>
                <a:gd name="T42" fmla="*/ 2 w 11"/>
                <a:gd name="T43" fmla="*/ 3 h 12"/>
                <a:gd name="T44" fmla="*/ 1 w 11"/>
                <a:gd name="T45" fmla="*/ 4 h 12"/>
                <a:gd name="T46" fmla="*/ 1 w 11"/>
                <a:gd name="T47" fmla="*/ 4 h 12"/>
                <a:gd name="T48" fmla="*/ 1 w 11"/>
                <a:gd name="T49" fmla="*/ 5 h 12"/>
                <a:gd name="T50" fmla="*/ 2 w 11"/>
                <a:gd name="T51" fmla="*/ 6 h 12"/>
                <a:gd name="T52" fmla="*/ 2 w 11"/>
                <a:gd name="T53" fmla="*/ 7 h 12"/>
                <a:gd name="T54" fmla="*/ 1 w 11"/>
                <a:gd name="T55" fmla="*/ 7 h 12"/>
                <a:gd name="T56" fmla="*/ 1 w 11"/>
                <a:gd name="T57" fmla="*/ 8 h 12"/>
                <a:gd name="T58" fmla="*/ 1 w 11"/>
                <a:gd name="T59" fmla="*/ 9 h 12"/>
                <a:gd name="T60" fmla="*/ 2 w 11"/>
                <a:gd name="T61" fmla="*/ 9 h 12"/>
                <a:gd name="T62" fmla="*/ 3 w 11"/>
                <a:gd name="T63" fmla="*/ 9 h 12"/>
                <a:gd name="T64" fmla="*/ 3 w 11"/>
                <a:gd name="T65" fmla="*/ 9 h 12"/>
                <a:gd name="T66" fmla="*/ 3 w 11"/>
                <a:gd name="T67" fmla="*/ 10 h 12"/>
                <a:gd name="T68" fmla="*/ 3 w 11"/>
                <a:gd name="T69" fmla="*/ 11 h 12"/>
                <a:gd name="T70" fmla="*/ 4 w 11"/>
                <a:gd name="T71" fmla="*/ 11 h 12"/>
                <a:gd name="T72" fmla="*/ 5 w 11"/>
                <a:gd name="T73" fmla="*/ 11 h 12"/>
                <a:gd name="T74" fmla="*/ 6 w 11"/>
                <a:gd name="T75" fmla="*/ 10 h 12"/>
                <a:gd name="T76" fmla="*/ 6 w 11"/>
                <a:gd name="T77" fmla="*/ 10 h 12"/>
                <a:gd name="T78" fmla="*/ 7 w 11"/>
                <a:gd name="T79" fmla="*/ 11 h 12"/>
                <a:gd name="T80" fmla="*/ 8 w 11"/>
                <a:gd name="T81" fmla="*/ 11 h 12"/>
                <a:gd name="T82" fmla="*/ 9 w 11"/>
                <a:gd name="T83" fmla="*/ 11 h 12"/>
                <a:gd name="T84" fmla="*/ 9 w 11"/>
                <a:gd name="T85" fmla="*/ 10 h 12"/>
                <a:gd name="T86" fmla="*/ 9 w 11"/>
                <a:gd name="T87" fmla="*/ 9 h 12"/>
                <a:gd name="T88" fmla="*/ 9 w 11"/>
                <a:gd name="T89" fmla="*/ 9 h 12"/>
                <a:gd name="T90" fmla="*/ 10 w 11"/>
                <a:gd name="T91" fmla="*/ 9 h 12"/>
                <a:gd name="T92" fmla="*/ 11 w 11"/>
                <a:gd name="T93" fmla="*/ 8 h 12"/>
                <a:gd name="T94" fmla="*/ 11 w 11"/>
                <a:gd name="T95" fmla="*/ 8 h 12"/>
                <a:gd name="T96" fmla="*/ 11 w 11"/>
                <a:gd name="T97" fmla="*/ 7 h 12"/>
                <a:gd name="T98" fmla="*/ 7 w 11"/>
                <a:gd name="T99" fmla="*/ 8 h 12"/>
                <a:gd name="T100" fmla="*/ 4 w 11"/>
                <a:gd name="T101" fmla="*/ 7 h 12"/>
                <a:gd name="T102" fmla="*/ 5 w 11"/>
                <a:gd name="T103" fmla="*/ 4 h 12"/>
                <a:gd name="T104" fmla="*/ 8 w 11"/>
                <a:gd name="T105" fmla="*/ 5 h 12"/>
                <a:gd name="T106" fmla="*/ 7 w 11"/>
                <a:gd name="T10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0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1" y="9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1" y="7"/>
                    <a:pt x="11" y="7"/>
                  </a:cubicBezTo>
                  <a:close/>
                  <a:moveTo>
                    <a:pt x="7" y="8"/>
                  </a:moveTo>
                  <a:cubicBezTo>
                    <a:pt x="6" y="8"/>
                    <a:pt x="4" y="8"/>
                    <a:pt x="4" y="7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6" y="4"/>
                    <a:pt x="7" y="4"/>
                    <a:pt x="8" y="5"/>
                  </a:cubicBezTo>
                  <a:cubicBezTo>
                    <a:pt x="8" y="6"/>
                    <a:pt x="8" y="7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25"/>
            <p:cNvSpPr>
              <a:spLocks noEditPoints="1"/>
            </p:cNvSpPr>
            <p:nvPr/>
          </p:nvSpPr>
          <p:spPr bwMode="auto">
            <a:xfrm>
              <a:off x="3826" y="2420"/>
              <a:ext cx="31" cy="31"/>
            </a:xfrm>
            <a:custGeom>
              <a:avLst/>
              <a:gdLst>
                <a:gd name="T0" fmla="*/ 12 w 13"/>
                <a:gd name="T1" fmla="*/ 7 h 13"/>
                <a:gd name="T2" fmla="*/ 11 w 13"/>
                <a:gd name="T3" fmla="*/ 7 h 13"/>
                <a:gd name="T4" fmla="*/ 11 w 13"/>
                <a:gd name="T5" fmla="*/ 6 h 13"/>
                <a:gd name="T6" fmla="*/ 12 w 13"/>
                <a:gd name="T7" fmla="*/ 6 h 13"/>
                <a:gd name="T8" fmla="*/ 13 w 13"/>
                <a:gd name="T9" fmla="*/ 4 h 13"/>
                <a:gd name="T10" fmla="*/ 12 w 13"/>
                <a:gd name="T11" fmla="*/ 3 h 13"/>
                <a:gd name="T12" fmla="*/ 11 w 13"/>
                <a:gd name="T13" fmla="*/ 3 h 13"/>
                <a:gd name="T14" fmla="*/ 10 w 13"/>
                <a:gd name="T15" fmla="*/ 3 h 13"/>
                <a:gd name="T16" fmla="*/ 9 w 13"/>
                <a:gd name="T17" fmla="*/ 3 h 13"/>
                <a:gd name="T18" fmla="*/ 10 w 13"/>
                <a:gd name="T19" fmla="*/ 2 h 13"/>
                <a:gd name="T20" fmla="*/ 9 w 13"/>
                <a:gd name="T21" fmla="*/ 1 h 13"/>
                <a:gd name="T22" fmla="*/ 8 w 13"/>
                <a:gd name="T23" fmla="*/ 0 h 13"/>
                <a:gd name="T24" fmla="*/ 7 w 13"/>
                <a:gd name="T25" fmla="*/ 1 h 13"/>
                <a:gd name="T26" fmla="*/ 7 w 13"/>
                <a:gd name="T27" fmla="*/ 2 h 13"/>
                <a:gd name="T28" fmla="*/ 6 w 13"/>
                <a:gd name="T29" fmla="*/ 2 h 13"/>
                <a:gd name="T30" fmla="*/ 5 w 13"/>
                <a:gd name="T31" fmla="*/ 1 h 13"/>
                <a:gd name="T32" fmla="*/ 4 w 13"/>
                <a:gd name="T33" fmla="*/ 0 h 13"/>
                <a:gd name="T34" fmla="*/ 3 w 13"/>
                <a:gd name="T35" fmla="*/ 1 h 13"/>
                <a:gd name="T36" fmla="*/ 3 w 13"/>
                <a:gd name="T37" fmla="*/ 2 h 13"/>
                <a:gd name="T38" fmla="*/ 3 w 13"/>
                <a:gd name="T39" fmla="*/ 3 h 13"/>
                <a:gd name="T40" fmla="*/ 2 w 13"/>
                <a:gd name="T41" fmla="*/ 3 h 13"/>
                <a:gd name="T42" fmla="*/ 1 w 13"/>
                <a:gd name="T43" fmla="*/ 3 h 13"/>
                <a:gd name="T44" fmla="*/ 0 w 13"/>
                <a:gd name="T45" fmla="*/ 4 h 13"/>
                <a:gd name="T46" fmla="*/ 0 w 13"/>
                <a:gd name="T47" fmla="*/ 5 h 13"/>
                <a:gd name="T48" fmla="*/ 0 w 13"/>
                <a:gd name="T49" fmla="*/ 6 h 13"/>
                <a:gd name="T50" fmla="*/ 1 w 13"/>
                <a:gd name="T51" fmla="*/ 6 h 13"/>
                <a:gd name="T52" fmla="*/ 1 w 13"/>
                <a:gd name="T53" fmla="*/ 7 h 13"/>
                <a:gd name="T54" fmla="*/ 0 w 13"/>
                <a:gd name="T55" fmla="*/ 8 h 13"/>
                <a:gd name="T56" fmla="*/ 0 w 13"/>
                <a:gd name="T57" fmla="*/ 9 h 13"/>
                <a:gd name="T58" fmla="*/ 0 w 13"/>
                <a:gd name="T59" fmla="*/ 10 h 13"/>
                <a:gd name="T60" fmla="*/ 2 w 13"/>
                <a:gd name="T61" fmla="*/ 10 h 13"/>
                <a:gd name="T62" fmla="*/ 2 w 13"/>
                <a:gd name="T63" fmla="*/ 10 h 13"/>
                <a:gd name="T64" fmla="*/ 3 w 13"/>
                <a:gd name="T65" fmla="*/ 11 h 13"/>
                <a:gd name="T66" fmla="*/ 3 w 13"/>
                <a:gd name="T67" fmla="*/ 11 h 13"/>
                <a:gd name="T68" fmla="*/ 3 w 13"/>
                <a:gd name="T69" fmla="*/ 13 h 13"/>
                <a:gd name="T70" fmla="*/ 4 w 13"/>
                <a:gd name="T71" fmla="*/ 13 h 13"/>
                <a:gd name="T72" fmla="*/ 5 w 13"/>
                <a:gd name="T73" fmla="*/ 12 h 13"/>
                <a:gd name="T74" fmla="*/ 6 w 13"/>
                <a:gd name="T75" fmla="*/ 12 h 13"/>
                <a:gd name="T76" fmla="*/ 7 w 13"/>
                <a:gd name="T77" fmla="*/ 12 h 13"/>
                <a:gd name="T78" fmla="*/ 7 w 13"/>
                <a:gd name="T79" fmla="*/ 12 h 13"/>
                <a:gd name="T80" fmla="*/ 8 w 13"/>
                <a:gd name="T81" fmla="*/ 13 h 13"/>
                <a:gd name="T82" fmla="*/ 9 w 13"/>
                <a:gd name="T83" fmla="*/ 12 h 13"/>
                <a:gd name="T84" fmla="*/ 10 w 13"/>
                <a:gd name="T85" fmla="*/ 11 h 13"/>
                <a:gd name="T86" fmla="*/ 9 w 13"/>
                <a:gd name="T87" fmla="*/ 10 h 13"/>
                <a:gd name="T88" fmla="*/ 10 w 13"/>
                <a:gd name="T89" fmla="*/ 10 h 13"/>
                <a:gd name="T90" fmla="*/ 11 w 13"/>
                <a:gd name="T91" fmla="*/ 10 h 13"/>
                <a:gd name="T92" fmla="*/ 12 w 13"/>
                <a:gd name="T93" fmla="*/ 9 h 13"/>
                <a:gd name="T94" fmla="*/ 13 w 13"/>
                <a:gd name="T95" fmla="*/ 8 h 13"/>
                <a:gd name="T96" fmla="*/ 12 w 13"/>
                <a:gd name="T97" fmla="*/ 7 h 13"/>
                <a:gd name="T98" fmla="*/ 7 w 13"/>
                <a:gd name="T99" fmla="*/ 9 h 13"/>
                <a:gd name="T100" fmla="*/ 4 w 13"/>
                <a:gd name="T101" fmla="*/ 8 h 13"/>
                <a:gd name="T102" fmla="*/ 5 w 13"/>
                <a:gd name="T103" fmla="*/ 4 h 13"/>
                <a:gd name="T104" fmla="*/ 8 w 13"/>
                <a:gd name="T105" fmla="*/ 6 h 13"/>
                <a:gd name="T106" fmla="*/ 7 w 13"/>
                <a:gd name="T10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" h="13">
                  <a:moveTo>
                    <a:pt x="1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6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10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2" y="10"/>
                    <a:pt x="12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7"/>
                    <a:pt x="12" y="7"/>
                  </a:cubicBezTo>
                  <a:close/>
                  <a:moveTo>
                    <a:pt x="7" y="9"/>
                  </a:moveTo>
                  <a:cubicBezTo>
                    <a:pt x="6" y="9"/>
                    <a:pt x="4" y="9"/>
                    <a:pt x="4" y="8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6" y="4"/>
                    <a:pt x="8" y="4"/>
                    <a:pt x="8" y="6"/>
                  </a:cubicBezTo>
                  <a:cubicBezTo>
                    <a:pt x="9" y="7"/>
                    <a:pt x="8" y="8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26"/>
            <p:cNvSpPr>
              <a:spLocks noEditPoints="1"/>
            </p:cNvSpPr>
            <p:nvPr/>
          </p:nvSpPr>
          <p:spPr bwMode="auto">
            <a:xfrm>
              <a:off x="3949" y="2004"/>
              <a:ext cx="26" cy="27"/>
            </a:xfrm>
            <a:custGeom>
              <a:avLst/>
              <a:gdLst>
                <a:gd name="T0" fmla="*/ 11 w 11"/>
                <a:gd name="T1" fmla="*/ 6 h 11"/>
                <a:gd name="T2" fmla="*/ 10 w 11"/>
                <a:gd name="T3" fmla="*/ 5 h 11"/>
                <a:gd name="T4" fmla="*/ 10 w 11"/>
                <a:gd name="T5" fmla="*/ 5 h 11"/>
                <a:gd name="T6" fmla="*/ 11 w 11"/>
                <a:gd name="T7" fmla="*/ 4 h 11"/>
                <a:gd name="T8" fmla="*/ 11 w 11"/>
                <a:gd name="T9" fmla="*/ 3 h 11"/>
                <a:gd name="T10" fmla="*/ 11 w 11"/>
                <a:gd name="T11" fmla="*/ 2 h 11"/>
                <a:gd name="T12" fmla="*/ 10 w 11"/>
                <a:gd name="T13" fmla="*/ 2 h 11"/>
                <a:gd name="T14" fmla="*/ 9 w 11"/>
                <a:gd name="T15" fmla="*/ 2 h 11"/>
                <a:gd name="T16" fmla="*/ 9 w 11"/>
                <a:gd name="T17" fmla="*/ 2 h 11"/>
                <a:gd name="T18" fmla="*/ 9 w 11"/>
                <a:gd name="T19" fmla="*/ 1 h 11"/>
                <a:gd name="T20" fmla="*/ 8 w 11"/>
                <a:gd name="T21" fmla="*/ 0 h 11"/>
                <a:gd name="T22" fmla="*/ 8 w 11"/>
                <a:gd name="T23" fmla="*/ 0 h 11"/>
                <a:gd name="T24" fmla="*/ 7 w 11"/>
                <a:gd name="T25" fmla="*/ 0 h 11"/>
                <a:gd name="T26" fmla="*/ 6 w 11"/>
                <a:gd name="T27" fmla="*/ 1 h 11"/>
                <a:gd name="T28" fmla="*/ 5 w 11"/>
                <a:gd name="T29" fmla="*/ 1 h 11"/>
                <a:gd name="T30" fmla="*/ 5 w 11"/>
                <a:gd name="T31" fmla="*/ 0 h 11"/>
                <a:gd name="T32" fmla="*/ 4 w 11"/>
                <a:gd name="T33" fmla="*/ 0 h 11"/>
                <a:gd name="T34" fmla="*/ 3 w 11"/>
                <a:gd name="T35" fmla="*/ 0 h 11"/>
                <a:gd name="T36" fmla="*/ 3 w 11"/>
                <a:gd name="T37" fmla="*/ 1 h 11"/>
                <a:gd name="T38" fmla="*/ 3 w 11"/>
                <a:gd name="T39" fmla="*/ 2 h 11"/>
                <a:gd name="T40" fmla="*/ 3 w 11"/>
                <a:gd name="T41" fmla="*/ 2 h 11"/>
                <a:gd name="T42" fmla="*/ 2 w 11"/>
                <a:gd name="T43" fmla="*/ 2 h 11"/>
                <a:gd name="T44" fmla="*/ 1 w 11"/>
                <a:gd name="T45" fmla="*/ 3 h 11"/>
                <a:gd name="T46" fmla="*/ 1 w 11"/>
                <a:gd name="T47" fmla="*/ 3 h 11"/>
                <a:gd name="T48" fmla="*/ 1 w 11"/>
                <a:gd name="T49" fmla="*/ 4 h 11"/>
                <a:gd name="T50" fmla="*/ 2 w 11"/>
                <a:gd name="T51" fmla="*/ 5 h 11"/>
                <a:gd name="T52" fmla="*/ 2 w 11"/>
                <a:gd name="T53" fmla="*/ 6 h 11"/>
                <a:gd name="T54" fmla="*/ 1 w 11"/>
                <a:gd name="T55" fmla="*/ 6 h 11"/>
                <a:gd name="T56" fmla="*/ 1 w 11"/>
                <a:gd name="T57" fmla="*/ 7 h 11"/>
                <a:gd name="T58" fmla="*/ 1 w 11"/>
                <a:gd name="T59" fmla="*/ 8 h 11"/>
                <a:gd name="T60" fmla="*/ 2 w 11"/>
                <a:gd name="T61" fmla="*/ 8 h 11"/>
                <a:gd name="T62" fmla="*/ 3 w 11"/>
                <a:gd name="T63" fmla="*/ 8 h 11"/>
                <a:gd name="T64" fmla="*/ 3 w 11"/>
                <a:gd name="T65" fmla="*/ 9 h 11"/>
                <a:gd name="T66" fmla="*/ 3 w 11"/>
                <a:gd name="T67" fmla="*/ 9 h 11"/>
                <a:gd name="T68" fmla="*/ 3 w 11"/>
                <a:gd name="T69" fmla="*/ 10 h 11"/>
                <a:gd name="T70" fmla="*/ 4 w 11"/>
                <a:gd name="T71" fmla="*/ 10 h 11"/>
                <a:gd name="T72" fmla="*/ 5 w 11"/>
                <a:gd name="T73" fmla="*/ 10 h 11"/>
                <a:gd name="T74" fmla="*/ 6 w 11"/>
                <a:gd name="T75" fmla="*/ 9 h 11"/>
                <a:gd name="T76" fmla="*/ 6 w 11"/>
                <a:gd name="T77" fmla="*/ 9 h 11"/>
                <a:gd name="T78" fmla="*/ 7 w 11"/>
                <a:gd name="T79" fmla="*/ 10 h 11"/>
                <a:gd name="T80" fmla="*/ 8 w 11"/>
                <a:gd name="T81" fmla="*/ 10 h 11"/>
                <a:gd name="T82" fmla="*/ 9 w 11"/>
                <a:gd name="T83" fmla="*/ 10 h 11"/>
                <a:gd name="T84" fmla="*/ 9 w 11"/>
                <a:gd name="T85" fmla="*/ 9 h 11"/>
                <a:gd name="T86" fmla="*/ 9 w 11"/>
                <a:gd name="T87" fmla="*/ 8 h 11"/>
                <a:gd name="T88" fmla="*/ 9 w 11"/>
                <a:gd name="T89" fmla="*/ 8 h 11"/>
                <a:gd name="T90" fmla="*/ 10 w 11"/>
                <a:gd name="T91" fmla="*/ 8 h 11"/>
                <a:gd name="T92" fmla="*/ 11 w 11"/>
                <a:gd name="T93" fmla="*/ 8 h 11"/>
                <a:gd name="T94" fmla="*/ 11 w 11"/>
                <a:gd name="T95" fmla="*/ 7 h 11"/>
                <a:gd name="T96" fmla="*/ 11 w 11"/>
                <a:gd name="T97" fmla="*/ 6 h 11"/>
                <a:gd name="T98" fmla="*/ 7 w 11"/>
                <a:gd name="T99" fmla="*/ 7 h 11"/>
                <a:gd name="T100" fmla="*/ 4 w 11"/>
                <a:gd name="T101" fmla="*/ 6 h 11"/>
                <a:gd name="T102" fmla="*/ 5 w 11"/>
                <a:gd name="T103" fmla="*/ 3 h 11"/>
                <a:gd name="T104" fmla="*/ 8 w 11"/>
                <a:gd name="T105" fmla="*/ 4 h 11"/>
                <a:gd name="T106" fmla="*/ 7 w 11"/>
                <a:gd name="T10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1" y="8"/>
                    <a:pt x="11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lose/>
                  <a:moveTo>
                    <a:pt x="7" y="7"/>
                  </a:moveTo>
                  <a:cubicBezTo>
                    <a:pt x="6" y="8"/>
                    <a:pt x="4" y="7"/>
                    <a:pt x="4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6" y="3"/>
                    <a:pt x="7" y="3"/>
                    <a:pt x="8" y="4"/>
                  </a:cubicBezTo>
                  <a:cubicBezTo>
                    <a:pt x="8" y="5"/>
                    <a:pt x="8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27"/>
            <p:cNvSpPr>
              <a:spLocks noEditPoints="1"/>
            </p:cNvSpPr>
            <p:nvPr/>
          </p:nvSpPr>
          <p:spPr bwMode="auto">
            <a:xfrm>
              <a:off x="3700" y="2652"/>
              <a:ext cx="26" cy="29"/>
            </a:xfrm>
            <a:custGeom>
              <a:avLst/>
              <a:gdLst>
                <a:gd name="T0" fmla="*/ 10 w 11"/>
                <a:gd name="T1" fmla="*/ 7 h 12"/>
                <a:gd name="T2" fmla="*/ 10 w 11"/>
                <a:gd name="T3" fmla="*/ 6 h 12"/>
                <a:gd name="T4" fmla="*/ 10 w 11"/>
                <a:gd name="T5" fmla="*/ 6 h 12"/>
                <a:gd name="T6" fmla="*/ 10 w 11"/>
                <a:gd name="T7" fmla="*/ 5 h 12"/>
                <a:gd name="T8" fmla="*/ 11 w 11"/>
                <a:gd name="T9" fmla="*/ 4 h 12"/>
                <a:gd name="T10" fmla="*/ 10 w 11"/>
                <a:gd name="T11" fmla="*/ 3 h 12"/>
                <a:gd name="T12" fmla="*/ 9 w 11"/>
                <a:gd name="T13" fmla="*/ 3 h 12"/>
                <a:gd name="T14" fmla="*/ 9 w 11"/>
                <a:gd name="T15" fmla="*/ 3 h 12"/>
                <a:gd name="T16" fmla="*/ 8 w 11"/>
                <a:gd name="T17" fmla="*/ 3 h 12"/>
                <a:gd name="T18" fmla="*/ 8 w 11"/>
                <a:gd name="T19" fmla="*/ 2 h 12"/>
                <a:gd name="T20" fmla="*/ 8 w 11"/>
                <a:gd name="T21" fmla="*/ 1 h 12"/>
                <a:gd name="T22" fmla="*/ 7 w 11"/>
                <a:gd name="T23" fmla="*/ 1 h 12"/>
                <a:gd name="T24" fmla="*/ 6 w 11"/>
                <a:gd name="T25" fmla="*/ 1 h 12"/>
                <a:gd name="T26" fmla="*/ 6 w 11"/>
                <a:gd name="T27" fmla="*/ 2 h 12"/>
                <a:gd name="T28" fmla="*/ 5 w 11"/>
                <a:gd name="T29" fmla="*/ 2 h 12"/>
                <a:gd name="T30" fmla="*/ 5 w 11"/>
                <a:gd name="T31" fmla="*/ 1 h 12"/>
                <a:gd name="T32" fmla="*/ 4 w 11"/>
                <a:gd name="T33" fmla="*/ 1 h 12"/>
                <a:gd name="T34" fmla="*/ 3 w 11"/>
                <a:gd name="T35" fmla="*/ 1 h 12"/>
                <a:gd name="T36" fmla="*/ 2 w 11"/>
                <a:gd name="T37" fmla="*/ 2 h 12"/>
                <a:gd name="T38" fmla="*/ 3 w 11"/>
                <a:gd name="T39" fmla="*/ 3 h 12"/>
                <a:gd name="T40" fmla="*/ 2 w 11"/>
                <a:gd name="T41" fmla="*/ 3 h 12"/>
                <a:gd name="T42" fmla="*/ 1 w 11"/>
                <a:gd name="T43" fmla="*/ 3 h 12"/>
                <a:gd name="T44" fmla="*/ 0 w 11"/>
                <a:gd name="T45" fmla="*/ 4 h 12"/>
                <a:gd name="T46" fmla="*/ 0 w 11"/>
                <a:gd name="T47" fmla="*/ 4 h 12"/>
                <a:gd name="T48" fmla="*/ 0 w 11"/>
                <a:gd name="T49" fmla="*/ 5 h 12"/>
                <a:gd name="T50" fmla="*/ 1 w 11"/>
                <a:gd name="T51" fmla="*/ 6 h 12"/>
                <a:gd name="T52" fmla="*/ 1 w 11"/>
                <a:gd name="T53" fmla="*/ 7 h 12"/>
                <a:gd name="T54" fmla="*/ 0 w 11"/>
                <a:gd name="T55" fmla="*/ 7 h 12"/>
                <a:gd name="T56" fmla="*/ 0 w 11"/>
                <a:gd name="T57" fmla="*/ 8 h 12"/>
                <a:gd name="T58" fmla="*/ 0 w 11"/>
                <a:gd name="T59" fmla="*/ 9 h 12"/>
                <a:gd name="T60" fmla="*/ 1 w 11"/>
                <a:gd name="T61" fmla="*/ 9 h 12"/>
                <a:gd name="T62" fmla="*/ 2 w 11"/>
                <a:gd name="T63" fmla="*/ 9 h 12"/>
                <a:gd name="T64" fmla="*/ 3 w 11"/>
                <a:gd name="T65" fmla="*/ 9 h 12"/>
                <a:gd name="T66" fmla="*/ 2 w 11"/>
                <a:gd name="T67" fmla="*/ 10 h 12"/>
                <a:gd name="T68" fmla="*/ 3 w 11"/>
                <a:gd name="T69" fmla="*/ 11 h 12"/>
                <a:gd name="T70" fmla="*/ 4 w 11"/>
                <a:gd name="T71" fmla="*/ 11 h 12"/>
                <a:gd name="T72" fmla="*/ 5 w 11"/>
                <a:gd name="T73" fmla="*/ 11 h 12"/>
                <a:gd name="T74" fmla="*/ 5 w 11"/>
                <a:gd name="T75" fmla="*/ 10 h 12"/>
                <a:gd name="T76" fmla="*/ 6 w 11"/>
                <a:gd name="T77" fmla="*/ 10 h 12"/>
                <a:gd name="T78" fmla="*/ 6 w 11"/>
                <a:gd name="T79" fmla="*/ 11 h 12"/>
                <a:gd name="T80" fmla="*/ 7 w 11"/>
                <a:gd name="T81" fmla="*/ 11 h 12"/>
                <a:gd name="T82" fmla="*/ 8 w 11"/>
                <a:gd name="T83" fmla="*/ 11 h 12"/>
                <a:gd name="T84" fmla="*/ 8 w 11"/>
                <a:gd name="T85" fmla="*/ 10 h 12"/>
                <a:gd name="T86" fmla="*/ 8 w 11"/>
                <a:gd name="T87" fmla="*/ 9 h 12"/>
                <a:gd name="T88" fmla="*/ 9 w 11"/>
                <a:gd name="T89" fmla="*/ 9 h 12"/>
                <a:gd name="T90" fmla="*/ 9 w 11"/>
                <a:gd name="T91" fmla="*/ 9 h 12"/>
                <a:gd name="T92" fmla="*/ 10 w 11"/>
                <a:gd name="T93" fmla="*/ 8 h 12"/>
                <a:gd name="T94" fmla="*/ 11 w 11"/>
                <a:gd name="T95" fmla="*/ 8 h 12"/>
                <a:gd name="T96" fmla="*/ 10 w 11"/>
                <a:gd name="T97" fmla="*/ 7 h 12"/>
                <a:gd name="T98" fmla="*/ 6 w 11"/>
                <a:gd name="T99" fmla="*/ 8 h 12"/>
                <a:gd name="T100" fmla="*/ 3 w 11"/>
                <a:gd name="T101" fmla="*/ 7 h 12"/>
                <a:gd name="T102" fmla="*/ 4 w 11"/>
                <a:gd name="T103" fmla="*/ 4 h 12"/>
                <a:gd name="T104" fmla="*/ 7 w 11"/>
                <a:gd name="T105" fmla="*/ 5 h 12"/>
                <a:gd name="T106" fmla="*/ 6 w 11"/>
                <a:gd name="T10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" h="12">
                  <a:moveTo>
                    <a:pt x="10" y="7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5"/>
                    <a:pt x="11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12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0"/>
                    <a:pt x="8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1" y="7"/>
                    <a:pt x="10" y="7"/>
                  </a:cubicBezTo>
                  <a:close/>
                  <a:moveTo>
                    <a:pt x="6" y="8"/>
                  </a:moveTo>
                  <a:cubicBezTo>
                    <a:pt x="5" y="8"/>
                    <a:pt x="4" y="8"/>
                    <a:pt x="3" y="7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6" y="4"/>
                    <a:pt x="7" y="4"/>
                    <a:pt x="7" y="5"/>
                  </a:cubicBezTo>
                  <a:cubicBezTo>
                    <a:pt x="8" y="6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28"/>
            <p:cNvSpPr>
              <a:spLocks noEditPoints="1"/>
            </p:cNvSpPr>
            <p:nvPr/>
          </p:nvSpPr>
          <p:spPr bwMode="auto">
            <a:xfrm>
              <a:off x="3904" y="1758"/>
              <a:ext cx="21" cy="21"/>
            </a:xfrm>
            <a:custGeom>
              <a:avLst/>
              <a:gdLst>
                <a:gd name="T0" fmla="*/ 8 w 9"/>
                <a:gd name="T1" fmla="*/ 5 h 9"/>
                <a:gd name="T2" fmla="*/ 8 w 9"/>
                <a:gd name="T3" fmla="*/ 5 h 9"/>
                <a:gd name="T4" fmla="*/ 8 w 9"/>
                <a:gd name="T5" fmla="*/ 5 h 9"/>
                <a:gd name="T6" fmla="*/ 8 w 9"/>
                <a:gd name="T7" fmla="*/ 4 h 9"/>
                <a:gd name="T8" fmla="*/ 9 w 9"/>
                <a:gd name="T9" fmla="*/ 3 h 9"/>
                <a:gd name="T10" fmla="*/ 8 w 9"/>
                <a:gd name="T11" fmla="*/ 3 h 9"/>
                <a:gd name="T12" fmla="*/ 8 w 9"/>
                <a:gd name="T13" fmla="*/ 2 h 9"/>
                <a:gd name="T14" fmla="*/ 7 w 9"/>
                <a:gd name="T15" fmla="*/ 3 h 9"/>
                <a:gd name="T16" fmla="*/ 7 w 9"/>
                <a:gd name="T17" fmla="*/ 2 h 9"/>
                <a:gd name="T18" fmla="*/ 7 w 9"/>
                <a:gd name="T19" fmla="*/ 2 h 9"/>
                <a:gd name="T20" fmla="*/ 6 w 9"/>
                <a:gd name="T21" fmla="*/ 1 h 9"/>
                <a:gd name="T22" fmla="*/ 6 w 9"/>
                <a:gd name="T23" fmla="*/ 1 h 9"/>
                <a:gd name="T24" fmla="*/ 5 w 9"/>
                <a:gd name="T25" fmla="*/ 1 h 9"/>
                <a:gd name="T26" fmla="*/ 5 w 9"/>
                <a:gd name="T27" fmla="*/ 2 h 9"/>
                <a:gd name="T28" fmla="*/ 4 w 9"/>
                <a:gd name="T29" fmla="*/ 2 h 9"/>
                <a:gd name="T30" fmla="*/ 4 w 9"/>
                <a:gd name="T31" fmla="*/ 1 h 9"/>
                <a:gd name="T32" fmla="*/ 3 w 9"/>
                <a:gd name="T33" fmla="*/ 1 h 9"/>
                <a:gd name="T34" fmla="*/ 2 w 9"/>
                <a:gd name="T35" fmla="*/ 1 h 9"/>
                <a:gd name="T36" fmla="*/ 2 w 9"/>
                <a:gd name="T37" fmla="*/ 2 h 9"/>
                <a:gd name="T38" fmla="*/ 2 w 9"/>
                <a:gd name="T39" fmla="*/ 2 h 9"/>
                <a:gd name="T40" fmla="*/ 2 w 9"/>
                <a:gd name="T41" fmla="*/ 3 h 9"/>
                <a:gd name="T42" fmla="*/ 1 w 9"/>
                <a:gd name="T43" fmla="*/ 3 h 9"/>
                <a:gd name="T44" fmla="*/ 0 w 9"/>
                <a:gd name="T45" fmla="*/ 3 h 9"/>
                <a:gd name="T46" fmla="*/ 0 w 9"/>
                <a:gd name="T47" fmla="*/ 4 h 9"/>
                <a:gd name="T48" fmla="*/ 1 w 9"/>
                <a:gd name="T49" fmla="*/ 4 h 9"/>
                <a:gd name="T50" fmla="*/ 1 w 9"/>
                <a:gd name="T51" fmla="*/ 5 h 9"/>
                <a:gd name="T52" fmla="*/ 1 w 9"/>
                <a:gd name="T53" fmla="*/ 5 h 9"/>
                <a:gd name="T54" fmla="*/ 1 w 9"/>
                <a:gd name="T55" fmla="*/ 6 h 9"/>
                <a:gd name="T56" fmla="*/ 0 w 9"/>
                <a:gd name="T57" fmla="*/ 6 h 9"/>
                <a:gd name="T58" fmla="*/ 1 w 9"/>
                <a:gd name="T59" fmla="*/ 7 h 9"/>
                <a:gd name="T60" fmla="*/ 1 w 9"/>
                <a:gd name="T61" fmla="*/ 7 h 9"/>
                <a:gd name="T62" fmla="*/ 2 w 9"/>
                <a:gd name="T63" fmla="*/ 7 h 9"/>
                <a:gd name="T64" fmla="*/ 2 w 9"/>
                <a:gd name="T65" fmla="*/ 8 h 9"/>
                <a:gd name="T66" fmla="*/ 2 w 9"/>
                <a:gd name="T67" fmla="*/ 8 h 9"/>
                <a:gd name="T68" fmla="*/ 3 w 9"/>
                <a:gd name="T69" fmla="*/ 9 h 9"/>
                <a:gd name="T70" fmla="*/ 3 w 9"/>
                <a:gd name="T71" fmla="*/ 9 h 9"/>
                <a:gd name="T72" fmla="*/ 4 w 9"/>
                <a:gd name="T73" fmla="*/ 9 h 9"/>
                <a:gd name="T74" fmla="*/ 4 w 9"/>
                <a:gd name="T75" fmla="*/ 8 h 9"/>
                <a:gd name="T76" fmla="*/ 5 w 9"/>
                <a:gd name="T77" fmla="*/ 8 h 9"/>
                <a:gd name="T78" fmla="*/ 5 w 9"/>
                <a:gd name="T79" fmla="*/ 9 h 9"/>
                <a:gd name="T80" fmla="*/ 6 w 9"/>
                <a:gd name="T81" fmla="*/ 9 h 9"/>
                <a:gd name="T82" fmla="*/ 7 w 9"/>
                <a:gd name="T83" fmla="*/ 9 h 9"/>
                <a:gd name="T84" fmla="*/ 7 w 9"/>
                <a:gd name="T85" fmla="*/ 8 h 9"/>
                <a:gd name="T86" fmla="*/ 7 w 9"/>
                <a:gd name="T87" fmla="*/ 7 h 9"/>
                <a:gd name="T88" fmla="*/ 7 w 9"/>
                <a:gd name="T89" fmla="*/ 7 h 9"/>
                <a:gd name="T90" fmla="*/ 8 w 9"/>
                <a:gd name="T91" fmla="*/ 7 h 9"/>
                <a:gd name="T92" fmla="*/ 9 w 9"/>
                <a:gd name="T93" fmla="*/ 7 h 9"/>
                <a:gd name="T94" fmla="*/ 9 w 9"/>
                <a:gd name="T95" fmla="*/ 6 h 9"/>
                <a:gd name="T96" fmla="*/ 8 w 9"/>
                <a:gd name="T97" fmla="*/ 5 h 9"/>
                <a:gd name="T98" fmla="*/ 5 w 9"/>
                <a:gd name="T99" fmla="*/ 6 h 9"/>
                <a:gd name="T100" fmla="*/ 3 w 9"/>
                <a:gd name="T101" fmla="*/ 6 h 9"/>
                <a:gd name="T102" fmla="*/ 4 w 9"/>
                <a:gd name="T103" fmla="*/ 3 h 9"/>
                <a:gd name="T104" fmla="*/ 6 w 9"/>
                <a:gd name="T105" fmla="*/ 4 h 9"/>
                <a:gd name="T106" fmla="*/ 5 w 9"/>
                <a:gd name="T10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" h="9"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8" y="5"/>
                  </a:cubicBezTo>
                  <a:close/>
                  <a:moveTo>
                    <a:pt x="5" y="6"/>
                  </a:moveTo>
                  <a:cubicBezTo>
                    <a:pt x="4" y="7"/>
                    <a:pt x="3" y="6"/>
                    <a:pt x="3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6" y="5"/>
                    <a:pt x="6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29"/>
            <p:cNvSpPr/>
            <p:nvPr/>
          </p:nvSpPr>
          <p:spPr bwMode="auto">
            <a:xfrm>
              <a:off x="3868" y="1660"/>
              <a:ext cx="31" cy="29"/>
            </a:xfrm>
            <a:custGeom>
              <a:avLst/>
              <a:gdLst>
                <a:gd name="T0" fmla="*/ 10 w 13"/>
                <a:gd name="T1" fmla="*/ 12 h 12"/>
                <a:gd name="T2" fmla="*/ 10 w 13"/>
                <a:gd name="T3" fmla="*/ 9 h 12"/>
                <a:gd name="T4" fmla="*/ 10 w 13"/>
                <a:gd name="T5" fmla="*/ 5 h 12"/>
                <a:gd name="T6" fmla="*/ 10 w 13"/>
                <a:gd name="T7" fmla="*/ 5 h 12"/>
                <a:gd name="T8" fmla="*/ 10 w 13"/>
                <a:gd name="T9" fmla="*/ 11 h 12"/>
                <a:gd name="T10" fmla="*/ 11 w 13"/>
                <a:gd name="T11" fmla="*/ 12 h 12"/>
                <a:gd name="T12" fmla="*/ 13 w 13"/>
                <a:gd name="T13" fmla="*/ 10 h 12"/>
                <a:gd name="T14" fmla="*/ 12 w 13"/>
                <a:gd name="T15" fmla="*/ 3 h 12"/>
                <a:gd name="T16" fmla="*/ 12 w 13"/>
                <a:gd name="T17" fmla="*/ 3 h 12"/>
                <a:gd name="T18" fmla="*/ 12 w 13"/>
                <a:gd name="T19" fmla="*/ 3 h 12"/>
                <a:gd name="T20" fmla="*/ 12 w 13"/>
                <a:gd name="T21" fmla="*/ 3 h 12"/>
                <a:gd name="T22" fmla="*/ 8 w 13"/>
                <a:gd name="T23" fmla="*/ 1 h 12"/>
                <a:gd name="T24" fmla="*/ 8 w 13"/>
                <a:gd name="T25" fmla="*/ 1 h 12"/>
                <a:gd name="T26" fmla="*/ 6 w 13"/>
                <a:gd name="T27" fmla="*/ 1 h 12"/>
                <a:gd name="T28" fmla="*/ 1 w 13"/>
                <a:gd name="T29" fmla="*/ 4 h 12"/>
                <a:gd name="T30" fmla="*/ 1 w 13"/>
                <a:gd name="T31" fmla="*/ 11 h 12"/>
                <a:gd name="T32" fmla="*/ 2 w 13"/>
                <a:gd name="T33" fmla="*/ 12 h 12"/>
                <a:gd name="T34" fmla="*/ 3 w 13"/>
                <a:gd name="T35" fmla="*/ 11 h 12"/>
                <a:gd name="T36" fmla="*/ 3 w 13"/>
                <a:gd name="T37" fmla="*/ 5 h 12"/>
                <a:gd name="T38" fmla="*/ 3 w 13"/>
                <a:gd name="T39" fmla="*/ 5 h 12"/>
                <a:gd name="T40" fmla="*/ 4 w 13"/>
                <a:gd name="T41" fmla="*/ 9 h 12"/>
                <a:gd name="T42" fmla="*/ 4 w 13"/>
                <a:gd name="T43" fmla="*/ 12 h 12"/>
                <a:gd name="T44" fmla="*/ 10 w 13"/>
                <a:gd name="T4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12">
                  <a:moveTo>
                    <a:pt x="10" y="12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9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0" y="0"/>
                    <a:pt x="1" y="4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2"/>
                    <a:pt x="4" y="12"/>
                    <a:pt x="4" y="12"/>
                  </a:cubicBezTo>
                  <a:lnTo>
                    <a:pt x="1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30"/>
            <p:cNvSpPr/>
            <p:nvPr/>
          </p:nvSpPr>
          <p:spPr bwMode="auto">
            <a:xfrm>
              <a:off x="3878" y="1648"/>
              <a:ext cx="12" cy="12"/>
            </a:xfrm>
            <a:custGeom>
              <a:avLst/>
              <a:gdLst>
                <a:gd name="T0" fmla="*/ 2 w 5"/>
                <a:gd name="T1" fmla="*/ 5 h 5"/>
                <a:gd name="T2" fmla="*/ 5 w 5"/>
                <a:gd name="T3" fmla="*/ 2 h 5"/>
                <a:gd name="T4" fmla="*/ 2 w 5"/>
                <a:gd name="T5" fmla="*/ 0 h 5"/>
                <a:gd name="T6" fmla="*/ 0 w 5"/>
                <a:gd name="T7" fmla="*/ 3 h 5"/>
                <a:gd name="T8" fmla="*/ 2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31"/>
            <p:cNvSpPr>
              <a:spLocks noEditPoints="1"/>
            </p:cNvSpPr>
            <p:nvPr/>
          </p:nvSpPr>
          <p:spPr bwMode="auto">
            <a:xfrm>
              <a:off x="3895" y="1686"/>
              <a:ext cx="23" cy="43"/>
            </a:xfrm>
            <a:custGeom>
              <a:avLst/>
              <a:gdLst>
                <a:gd name="T0" fmla="*/ 5 w 10"/>
                <a:gd name="T1" fmla="*/ 17 h 18"/>
                <a:gd name="T2" fmla="*/ 10 w 10"/>
                <a:gd name="T3" fmla="*/ 12 h 18"/>
                <a:gd name="T4" fmla="*/ 5 w 10"/>
                <a:gd name="T5" fmla="*/ 0 h 18"/>
                <a:gd name="T6" fmla="*/ 0 w 10"/>
                <a:gd name="T7" fmla="*/ 13 h 18"/>
                <a:gd name="T8" fmla="*/ 5 w 10"/>
                <a:gd name="T9" fmla="*/ 17 h 18"/>
                <a:gd name="T10" fmla="*/ 8 w 10"/>
                <a:gd name="T11" fmla="*/ 12 h 18"/>
                <a:gd name="T12" fmla="*/ 5 w 10"/>
                <a:gd name="T13" fmla="*/ 16 h 18"/>
                <a:gd name="T14" fmla="*/ 8 w 10"/>
                <a:gd name="T15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8">
                  <a:moveTo>
                    <a:pt x="5" y="17"/>
                  </a:moveTo>
                  <a:cubicBezTo>
                    <a:pt x="8" y="17"/>
                    <a:pt x="10" y="15"/>
                    <a:pt x="10" y="12"/>
                  </a:cubicBezTo>
                  <a:cubicBezTo>
                    <a:pt x="10" y="7"/>
                    <a:pt x="5" y="0"/>
                    <a:pt x="5" y="0"/>
                  </a:cubicBezTo>
                  <a:cubicBezTo>
                    <a:pt x="5" y="0"/>
                    <a:pt x="0" y="8"/>
                    <a:pt x="0" y="13"/>
                  </a:cubicBezTo>
                  <a:cubicBezTo>
                    <a:pt x="0" y="15"/>
                    <a:pt x="2" y="18"/>
                    <a:pt x="5" y="17"/>
                  </a:cubicBezTo>
                  <a:close/>
                  <a:moveTo>
                    <a:pt x="8" y="12"/>
                  </a:moveTo>
                  <a:cubicBezTo>
                    <a:pt x="8" y="12"/>
                    <a:pt x="8" y="16"/>
                    <a:pt x="5" y="16"/>
                  </a:cubicBezTo>
                  <a:lnTo>
                    <a:pt x="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32"/>
            <p:cNvSpPr>
              <a:spLocks noEditPoints="1"/>
            </p:cNvSpPr>
            <p:nvPr/>
          </p:nvSpPr>
          <p:spPr bwMode="auto">
            <a:xfrm>
              <a:off x="3726" y="2531"/>
              <a:ext cx="36" cy="50"/>
            </a:xfrm>
            <a:custGeom>
              <a:avLst/>
              <a:gdLst>
                <a:gd name="T0" fmla="*/ 11 w 15"/>
                <a:gd name="T1" fmla="*/ 6 h 21"/>
                <a:gd name="T2" fmla="*/ 13 w 15"/>
                <a:gd name="T3" fmla="*/ 4 h 21"/>
                <a:gd name="T4" fmla="*/ 10 w 15"/>
                <a:gd name="T5" fmla="*/ 0 h 21"/>
                <a:gd name="T6" fmla="*/ 5 w 15"/>
                <a:gd name="T7" fmla="*/ 0 h 21"/>
                <a:gd name="T8" fmla="*/ 2 w 15"/>
                <a:gd name="T9" fmla="*/ 4 h 21"/>
                <a:gd name="T10" fmla="*/ 4 w 15"/>
                <a:gd name="T11" fmla="*/ 6 h 21"/>
                <a:gd name="T12" fmla="*/ 0 w 15"/>
                <a:gd name="T13" fmla="*/ 14 h 21"/>
                <a:gd name="T14" fmla="*/ 8 w 15"/>
                <a:gd name="T15" fmla="*/ 21 h 21"/>
                <a:gd name="T16" fmla="*/ 15 w 15"/>
                <a:gd name="T17" fmla="*/ 13 h 21"/>
                <a:gd name="T18" fmla="*/ 11 w 15"/>
                <a:gd name="T19" fmla="*/ 6 h 21"/>
                <a:gd name="T20" fmla="*/ 9 w 15"/>
                <a:gd name="T21" fmla="*/ 1 h 21"/>
                <a:gd name="T22" fmla="*/ 11 w 15"/>
                <a:gd name="T23" fmla="*/ 4 h 21"/>
                <a:gd name="T24" fmla="*/ 9 w 15"/>
                <a:gd name="T25" fmla="*/ 4 h 21"/>
                <a:gd name="T26" fmla="*/ 9 w 15"/>
                <a:gd name="T27" fmla="*/ 1 h 21"/>
                <a:gd name="T28" fmla="*/ 4 w 15"/>
                <a:gd name="T29" fmla="*/ 4 h 21"/>
                <a:gd name="T30" fmla="*/ 5 w 15"/>
                <a:gd name="T31" fmla="*/ 3 h 21"/>
                <a:gd name="T32" fmla="*/ 6 w 15"/>
                <a:gd name="T33" fmla="*/ 6 h 21"/>
                <a:gd name="T34" fmla="*/ 4 w 15"/>
                <a:gd name="T35" fmla="*/ 4 h 21"/>
                <a:gd name="T36" fmla="*/ 8 w 15"/>
                <a:gd name="T37" fmla="*/ 19 h 21"/>
                <a:gd name="T38" fmla="*/ 2 w 15"/>
                <a:gd name="T39" fmla="*/ 14 h 21"/>
                <a:gd name="T40" fmla="*/ 8 w 15"/>
                <a:gd name="T41" fmla="*/ 8 h 21"/>
                <a:gd name="T42" fmla="*/ 13 w 15"/>
                <a:gd name="T43" fmla="*/ 13 h 21"/>
                <a:gd name="T44" fmla="*/ 8 w 15"/>
                <a:gd name="T4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21">
                  <a:moveTo>
                    <a:pt x="11" y="6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8"/>
                    <a:pt x="0" y="10"/>
                    <a:pt x="0" y="14"/>
                  </a:cubicBezTo>
                  <a:cubicBezTo>
                    <a:pt x="0" y="18"/>
                    <a:pt x="3" y="21"/>
                    <a:pt x="8" y="21"/>
                  </a:cubicBezTo>
                  <a:cubicBezTo>
                    <a:pt x="12" y="21"/>
                    <a:pt x="15" y="18"/>
                    <a:pt x="15" y="13"/>
                  </a:cubicBezTo>
                  <a:cubicBezTo>
                    <a:pt x="15" y="10"/>
                    <a:pt x="14" y="8"/>
                    <a:pt x="11" y="6"/>
                  </a:cubicBezTo>
                  <a:close/>
                  <a:moveTo>
                    <a:pt x="9" y="1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9" y="4"/>
                    <a:pt x="9" y="4"/>
                    <a:pt x="9" y="4"/>
                  </a:cubicBezTo>
                  <a:lnTo>
                    <a:pt x="9" y="1"/>
                  </a:lnTo>
                  <a:close/>
                  <a:moveTo>
                    <a:pt x="4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4" y="4"/>
                  </a:lnTo>
                  <a:close/>
                  <a:moveTo>
                    <a:pt x="8" y="19"/>
                  </a:moveTo>
                  <a:cubicBezTo>
                    <a:pt x="5" y="19"/>
                    <a:pt x="2" y="17"/>
                    <a:pt x="2" y="14"/>
                  </a:cubicBezTo>
                  <a:cubicBezTo>
                    <a:pt x="2" y="10"/>
                    <a:pt x="4" y="8"/>
                    <a:pt x="8" y="8"/>
                  </a:cubicBezTo>
                  <a:cubicBezTo>
                    <a:pt x="11" y="8"/>
                    <a:pt x="13" y="10"/>
                    <a:pt x="13" y="13"/>
                  </a:cubicBezTo>
                  <a:cubicBezTo>
                    <a:pt x="13" y="17"/>
                    <a:pt x="11" y="19"/>
                    <a:pt x="8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33"/>
            <p:cNvSpPr>
              <a:spLocks noEditPoints="1"/>
            </p:cNvSpPr>
            <p:nvPr/>
          </p:nvSpPr>
          <p:spPr bwMode="auto">
            <a:xfrm>
              <a:off x="3956" y="1824"/>
              <a:ext cx="26" cy="26"/>
            </a:xfrm>
            <a:custGeom>
              <a:avLst/>
              <a:gdLst>
                <a:gd name="T0" fmla="*/ 11 w 11"/>
                <a:gd name="T1" fmla="*/ 6 h 11"/>
                <a:gd name="T2" fmla="*/ 10 w 11"/>
                <a:gd name="T3" fmla="*/ 6 h 11"/>
                <a:gd name="T4" fmla="*/ 10 w 11"/>
                <a:gd name="T5" fmla="*/ 5 h 11"/>
                <a:gd name="T6" fmla="*/ 11 w 11"/>
                <a:gd name="T7" fmla="*/ 5 h 11"/>
                <a:gd name="T8" fmla="*/ 11 w 11"/>
                <a:gd name="T9" fmla="*/ 4 h 11"/>
                <a:gd name="T10" fmla="*/ 11 w 11"/>
                <a:gd name="T11" fmla="*/ 3 h 11"/>
                <a:gd name="T12" fmla="*/ 10 w 11"/>
                <a:gd name="T13" fmla="*/ 3 h 11"/>
                <a:gd name="T14" fmla="*/ 9 w 11"/>
                <a:gd name="T15" fmla="*/ 3 h 11"/>
                <a:gd name="T16" fmla="*/ 8 w 11"/>
                <a:gd name="T17" fmla="*/ 3 h 11"/>
                <a:gd name="T18" fmla="*/ 9 w 11"/>
                <a:gd name="T19" fmla="*/ 2 h 11"/>
                <a:gd name="T20" fmla="*/ 8 w 11"/>
                <a:gd name="T21" fmla="*/ 1 h 11"/>
                <a:gd name="T22" fmla="*/ 7 w 11"/>
                <a:gd name="T23" fmla="*/ 0 h 11"/>
                <a:gd name="T24" fmla="*/ 6 w 11"/>
                <a:gd name="T25" fmla="*/ 1 h 11"/>
                <a:gd name="T26" fmla="*/ 6 w 11"/>
                <a:gd name="T27" fmla="*/ 2 h 11"/>
                <a:gd name="T28" fmla="*/ 5 w 11"/>
                <a:gd name="T29" fmla="*/ 2 h 11"/>
                <a:gd name="T30" fmla="*/ 5 w 11"/>
                <a:gd name="T31" fmla="*/ 1 h 11"/>
                <a:gd name="T32" fmla="*/ 4 w 11"/>
                <a:gd name="T33" fmla="*/ 0 h 11"/>
                <a:gd name="T34" fmla="*/ 3 w 11"/>
                <a:gd name="T35" fmla="*/ 1 h 11"/>
                <a:gd name="T36" fmla="*/ 3 w 11"/>
                <a:gd name="T37" fmla="*/ 2 h 11"/>
                <a:gd name="T38" fmla="*/ 3 w 11"/>
                <a:gd name="T39" fmla="*/ 3 h 11"/>
                <a:gd name="T40" fmla="*/ 2 w 11"/>
                <a:gd name="T41" fmla="*/ 3 h 11"/>
                <a:gd name="T42" fmla="*/ 2 w 11"/>
                <a:gd name="T43" fmla="*/ 3 h 11"/>
                <a:gd name="T44" fmla="*/ 1 w 11"/>
                <a:gd name="T45" fmla="*/ 3 h 11"/>
                <a:gd name="T46" fmla="*/ 0 w 11"/>
                <a:gd name="T47" fmla="*/ 4 h 11"/>
                <a:gd name="T48" fmla="*/ 1 w 11"/>
                <a:gd name="T49" fmla="*/ 5 h 11"/>
                <a:gd name="T50" fmla="*/ 1 w 11"/>
                <a:gd name="T51" fmla="*/ 5 h 11"/>
                <a:gd name="T52" fmla="*/ 1 w 11"/>
                <a:gd name="T53" fmla="*/ 6 h 11"/>
                <a:gd name="T54" fmla="*/ 1 w 11"/>
                <a:gd name="T55" fmla="*/ 7 h 11"/>
                <a:gd name="T56" fmla="*/ 0 w 11"/>
                <a:gd name="T57" fmla="*/ 8 h 11"/>
                <a:gd name="T58" fmla="*/ 1 w 11"/>
                <a:gd name="T59" fmla="*/ 8 h 11"/>
                <a:gd name="T60" fmla="*/ 2 w 11"/>
                <a:gd name="T61" fmla="*/ 9 h 11"/>
                <a:gd name="T62" fmla="*/ 2 w 11"/>
                <a:gd name="T63" fmla="*/ 9 h 11"/>
                <a:gd name="T64" fmla="*/ 3 w 11"/>
                <a:gd name="T65" fmla="*/ 9 h 11"/>
                <a:gd name="T66" fmla="*/ 3 w 11"/>
                <a:gd name="T67" fmla="*/ 10 h 11"/>
                <a:gd name="T68" fmla="*/ 3 w 11"/>
                <a:gd name="T69" fmla="*/ 11 h 11"/>
                <a:gd name="T70" fmla="*/ 4 w 11"/>
                <a:gd name="T71" fmla="*/ 11 h 11"/>
                <a:gd name="T72" fmla="*/ 5 w 11"/>
                <a:gd name="T73" fmla="*/ 11 h 11"/>
                <a:gd name="T74" fmla="*/ 5 w 11"/>
                <a:gd name="T75" fmla="*/ 10 h 11"/>
                <a:gd name="T76" fmla="*/ 6 w 11"/>
                <a:gd name="T77" fmla="*/ 10 h 11"/>
                <a:gd name="T78" fmla="*/ 7 w 11"/>
                <a:gd name="T79" fmla="*/ 11 h 11"/>
                <a:gd name="T80" fmla="*/ 8 w 11"/>
                <a:gd name="T81" fmla="*/ 11 h 11"/>
                <a:gd name="T82" fmla="*/ 8 w 11"/>
                <a:gd name="T83" fmla="*/ 11 h 11"/>
                <a:gd name="T84" fmla="*/ 9 w 11"/>
                <a:gd name="T85" fmla="*/ 10 h 11"/>
                <a:gd name="T86" fmla="*/ 9 w 11"/>
                <a:gd name="T87" fmla="*/ 9 h 11"/>
                <a:gd name="T88" fmla="*/ 9 w 11"/>
                <a:gd name="T89" fmla="*/ 8 h 11"/>
                <a:gd name="T90" fmla="*/ 10 w 11"/>
                <a:gd name="T91" fmla="*/ 9 h 11"/>
                <a:gd name="T92" fmla="*/ 11 w 11"/>
                <a:gd name="T93" fmla="*/ 8 h 11"/>
                <a:gd name="T94" fmla="*/ 11 w 11"/>
                <a:gd name="T95" fmla="*/ 7 h 11"/>
                <a:gd name="T96" fmla="*/ 11 w 11"/>
                <a:gd name="T97" fmla="*/ 6 h 11"/>
                <a:gd name="T98" fmla="*/ 7 w 11"/>
                <a:gd name="T99" fmla="*/ 8 h 11"/>
                <a:gd name="T100" fmla="*/ 4 w 11"/>
                <a:gd name="T101" fmla="*/ 7 h 11"/>
                <a:gd name="T102" fmla="*/ 5 w 11"/>
                <a:gd name="T103" fmla="*/ 4 h 11"/>
                <a:gd name="T104" fmla="*/ 8 w 11"/>
                <a:gd name="T105" fmla="*/ 5 h 11"/>
                <a:gd name="T106" fmla="*/ 7 w 11"/>
                <a:gd name="T10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1" y="9"/>
                    <a:pt x="11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6"/>
                  </a:cubicBezTo>
                  <a:close/>
                  <a:moveTo>
                    <a:pt x="7" y="8"/>
                  </a:moveTo>
                  <a:cubicBezTo>
                    <a:pt x="5" y="8"/>
                    <a:pt x="4" y="8"/>
                    <a:pt x="4" y="7"/>
                  </a:cubicBezTo>
                  <a:cubicBezTo>
                    <a:pt x="3" y="6"/>
                    <a:pt x="4" y="4"/>
                    <a:pt x="5" y="4"/>
                  </a:cubicBezTo>
                  <a:cubicBezTo>
                    <a:pt x="6" y="3"/>
                    <a:pt x="7" y="4"/>
                    <a:pt x="8" y="5"/>
                  </a:cubicBezTo>
                  <a:cubicBezTo>
                    <a:pt x="8" y="6"/>
                    <a:pt x="8" y="7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34"/>
            <p:cNvSpPr>
              <a:spLocks noEditPoints="1"/>
            </p:cNvSpPr>
            <p:nvPr/>
          </p:nvSpPr>
          <p:spPr bwMode="auto">
            <a:xfrm>
              <a:off x="4233" y="2061"/>
              <a:ext cx="26" cy="27"/>
            </a:xfrm>
            <a:custGeom>
              <a:avLst/>
              <a:gdLst>
                <a:gd name="T0" fmla="*/ 10 w 11"/>
                <a:gd name="T1" fmla="*/ 6 h 11"/>
                <a:gd name="T2" fmla="*/ 10 w 11"/>
                <a:gd name="T3" fmla="*/ 6 h 11"/>
                <a:gd name="T4" fmla="*/ 9 w 11"/>
                <a:gd name="T5" fmla="*/ 5 h 11"/>
                <a:gd name="T6" fmla="*/ 10 w 11"/>
                <a:gd name="T7" fmla="*/ 5 h 11"/>
                <a:gd name="T8" fmla="*/ 11 w 11"/>
                <a:gd name="T9" fmla="*/ 4 h 11"/>
                <a:gd name="T10" fmla="*/ 10 w 11"/>
                <a:gd name="T11" fmla="*/ 3 h 11"/>
                <a:gd name="T12" fmla="*/ 9 w 11"/>
                <a:gd name="T13" fmla="*/ 3 h 11"/>
                <a:gd name="T14" fmla="*/ 9 w 11"/>
                <a:gd name="T15" fmla="*/ 3 h 11"/>
                <a:gd name="T16" fmla="*/ 8 w 11"/>
                <a:gd name="T17" fmla="*/ 2 h 11"/>
                <a:gd name="T18" fmla="*/ 8 w 11"/>
                <a:gd name="T19" fmla="*/ 2 h 11"/>
                <a:gd name="T20" fmla="*/ 8 w 11"/>
                <a:gd name="T21" fmla="*/ 1 h 11"/>
                <a:gd name="T22" fmla="*/ 7 w 11"/>
                <a:gd name="T23" fmla="*/ 0 h 11"/>
                <a:gd name="T24" fmla="*/ 6 w 11"/>
                <a:gd name="T25" fmla="*/ 1 h 11"/>
                <a:gd name="T26" fmla="*/ 6 w 11"/>
                <a:gd name="T27" fmla="*/ 1 h 11"/>
                <a:gd name="T28" fmla="*/ 5 w 11"/>
                <a:gd name="T29" fmla="*/ 1 h 11"/>
                <a:gd name="T30" fmla="*/ 5 w 11"/>
                <a:gd name="T31" fmla="*/ 1 h 11"/>
                <a:gd name="T32" fmla="*/ 4 w 11"/>
                <a:gd name="T33" fmla="*/ 0 h 11"/>
                <a:gd name="T34" fmla="*/ 3 w 11"/>
                <a:gd name="T35" fmla="*/ 1 h 11"/>
                <a:gd name="T36" fmla="*/ 2 w 11"/>
                <a:gd name="T37" fmla="*/ 2 h 11"/>
                <a:gd name="T38" fmla="*/ 3 w 11"/>
                <a:gd name="T39" fmla="*/ 2 h 11"/>
                <a:gd name="T40" fmla="*/ 2 w 11"/>
                <a:gd name="T41" fmla="*/ 3 h 11"/>
                <a:gd name="T42" fmla="*/ 1 w 11"/>
                <a:gd name="T43" fmla="*/ 3 h 11"/>
                <a:gd name="T44" fmla="*/ 0 w 11"/>
                <a:gd name="T45" fmla="*/ 3 h 11"/>
                <a:gd name="T46" fmla="*/ 0 w 11"/>
                <a:gd name="T47" fmla="*/ 4 h 11"/>
                <a:gd name="T48" fmla="*/ 0 w 11"/>
                <a:gd name="T49" fmla="*/ 5 h 11"/>
                <a:gd name="T50" fmla="*/ 1 w 11"/>
                <a:gd name="T51" fmla="*/ 5 h 11"/>
                <a:gd name="T52" fmla="*/ 1 w 11"/>
                <a:gd name="T53" fmla="*/ 6 h 11"/>
                <a:gd name="T54" fmla="*/ 0 w 11"/>
                <a:gd name="T55" fmla="*/ 6 h 11"/>
                <a:gd name="T56" fmla="*/ 0 w 11"/>
                <a:gd name="T57" fmla="*/ 8 h 11"/>
                <a:gd name="T58" fmla="*/ 0 w 11"/>
                <a:gd name="T59" fmla="*/ 8 h 11"/>
                <a:gd name="T60" fmla="*/ 1 w 11"/>
                <a:gd name="T61" fmla="*/ 9 h 11"/>
                <a:gd name="T62" fmla="*/ 2 w 11"/>
                <a:gd name="T63" fmla="*/ 8 h 11"/>
                <a:gd name="T64" fmla="*/ 3 w 11"/>
                <a:gd name="T65" fmla="*/ 9 h 11"/>
                <a:gd name="T66" fmla="*/ 2 w 11"/>
                <a:gd name="T67" fmla="*/ 10 h 11"/>
                <a:gd name="T68" fmla="*/ 3 w 11"/>
                <a:gd name="T69" fmla="*/ 11 h 11"/>
                <a:gd name="T70" fmla="*/ 4 w 11"/>
                <a:gd name="T71" fmla="*/ 11 h 11"/>
                <a:gd name="T72" fmla="*/ 5 w 11"/>
                <a:gd name="T73" fmla="*/ 11 h 11"/>
                <a:gd name="T74" fmla="*/ 5 w 11"/>
                <a:gd name="T75" fmla="*/ 10 h 11"/>
                <a:gd name="T76" fmla="*/ 6 w 11"/>
                <a:gd name="T77" fmla="*/ 10 h 11"/>
                <a:gd name="T78" fmla="*/ 6 w 11"/>
                <a:gd name="T79" fmla="*/ 11 h 11"/>
                <a:gd name="T80" fmla="*/ 7 w 11"/>
                <a:gd name="T81" fmla="*/ 11 h 11"/>
                <a:gd name="T82" fmla="*/ 8 w 11"/>
                <a:gd name="T83" fmla="*/ 11 h 11"/>
                <a:gd name="T84" fmla="*/ 8 w 11"/>
                <a:gd name="T85" fmla="*/ 10 h 11"/>
                <a:gd name="T86" fmla="*/ 8 w 11"/>
                <a:gd name="T87" fmla="*/ 9 h 11"/>
                <a:gd name="T88" fmla="*/ 9 w 11"/>
                <a:gd name="T89" fmla="*/ 8 h 11"/>
                <a:gd name="T90" fmla="*/ 9 w 11"/>
                <a:gd name="T91" fmla="*/ 9 h 11"/>
                <a:gd name="T92" fmla="*/ 10 w 11"/>
                <a:gd name="T93" fmla="*/ 8 h 11"/>
                <a:gd name="T94" fmla="*/ 11 w 11"/>
                <a:gd name="T95" fmla="*/ 7 h 11"/>
                <a:gd name="T96" fmla="*/ 10 w 11"/>
                <a:gd name="T97" fmla="*/ 6 h 11"/>
                <a:gd name="T98" fmla="*/ 6 w 11"/>
                <a:gd name="T99" fmla="*/ 8 h 11"/>
                <a:gd name="T100" fmla="*/ 3 w 11"/>
                <a:gd name="T101" fmla="*/ 7 h 11"/>
                <a:gd name="T102" fmla="*/ 4 w 11"/>
                <a:gd name="T103" fmla="*/ 4 h 11"/>
                <a:gd name="T104" fmla="*/ 7 w 11"/>
                <a:gd name="T105" fmla="*/ 5 h 11"/>
                <a:gd name="T106" fmla="*/ 6 w 11"/>
                <a:gd name="T10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" h="11">
                  <a:moveTo>
                    <a:pt x="10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9" y="10"/>
                    <a:pt x="8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8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6"/>
                    <a:pt x="10" y="6"/>
                  </a:cubicBezTo>
                  <a:close/>
                  <a:moveTo>
                    <a:pt x="6" y="8"/>
                  </a:moveTo>
                  <a:cubicBezTo>
                    <a:pt x="5" y="8"/>
                    <a:pt x="4" y="8"/>
                    <a:pt x="3" y="7"/>
                  </a:cubicBezTo>
                  <a:cubicBezTo>
                    <a:pt x="3" y="5"/>
                    <a:pt x="3" y="4"/>
                    <a:pt x="4" y="4"/>
                  </a:cubicBezTo>
                  <a:cubicBezTo>
                    <a:pt x="5" y="3"/>
                    <a:pt x="7" y="4"/>
                    <a:pt x="7" y="5"/>
                  </a:cubicBezTo>
                  <a:cubicBezTo>
                    <a:pt x="8" y="6"/>
                    <a:pt x="7" y="7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35"/>
            <p:cNvSpPr/>
            <p:nvPr/>
          </p:nvSpPr>
          <p:spPr bwMode="auto">
            <a:xfrm>
              <a:off x="2637" y="2607"/>
              <a:ext cx="2406" cy="356"/>
            </a:xfrm>
            <a:custGeom>
              <a:avLst/>
              <a:gdLst>
                <a:gd name="T0" fmla="*/ 0 w 2406"/>
                <a:gd name="T1" fmla="*/ 0 h 356"/>
                <a:gd name="T2" fmla="*/ 1108 w 2406"/>
                <a:gd name="T3" fmla="*/ 335 h 356"/>
                <a:gd name="T4" fmla="*/ 1179 w 2406"/>
                <a:gd name="T5" fmla="*/ 335 h 356"/>
                <a:gd name="T6" fmla="*/ 2406 w 2406"/>
                <a:gd name="T7" fmla="*/ 7 h 356"/>
                <a:gd name="T8" fmla="*/ 2406 w 2406"/>
                <a:gd name="T9" fmla="*/ 60 h 356"/>
                <a:gd name="T10" fmla="*/ 1175 w 2406"/>
                <a:gd name="T11" fmla="*/ 356 h 356"/>
                <a:gd name="T12" fmla="*/ 1104 w 2406"/>
                <a:gd name="T13" fmla="*/ 356 h 356"/>
                <a:gd name="T14" fmla="*/ 0 w 2406"/>
                <a:gd name="T15" fmla="*/ 41 h 356"/>
                <a:gd name="T16" fmla="*/ 0 w 2406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6" h="356">
                  <a:moveTo>
                    <a:pt x="0" y="0"/>
                  </a:moveTo>
                  <a:lnTo>
                    <a:pt x="1108" y="335"/>
                  </a:lnTo>
                  <a:lnTo>
                    <a:pt x="1179" y="335"/>
                  </a:lnTo>
                  <a:lnTo>
                    <a:pt x="2406" y="7"/>
                  </a:lnTo>
                  <a:lnTo>
                    <a:pt x="2406" y="60"/>
                  </a:lnTo>
                  <a:lnTo>
                    <a:pt x="1175" y="356"/>
                  </a:lnTo>
                  <a:lnTo>
                    <a:pt x="1104" y="356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1.63681E-6 L 1.1066 -0.03583 " pathEditMode="relative" rAng="0" ptsTypes="AA">
                                          <p:cBhvr>
                                            <p:cTn id="37" dur="4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5330" y="-179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bldLvl="0" animBg="1"/>
          <p:bldP spid="24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1.63681E-6 L 1.1066 -0.03583 " pathEditMode="relative" rAng="0" ptsTypes="AA">
                                          <p:cBhvr>
                                            <p:cTn id="37" dur="4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5330" y="-179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bldLvl="0" animBg="1"/>
          <p:bldP spid="24" grpId="0" bldLvl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780157" y="339091"/>
            <a:ext cx="3583687" cy="494625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rgbClr val="F451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超星发现提供的服务</a:t>
            </a:r>
          </a:p>
        </p:txBody>
      </p:sp>
      <p:sp>
        <p:nvSpPr>
          <p:cNvPr id="5" name="椭圆 4"/>
          <p:cNvSpPr/>
          <p:nvPr/>
        </p:nvSpPr>
        <p:spPr>
          <a:xfrm>
            <a:off x="808121" y="1778311"/>
            <a:ext cx="2117558" cy="21175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794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grpSp>
        <p:nvGrpSpPr>
          <p:cNvPr id="6" name="组合 5"/>
          <p:cNvGrpSpPr/>
          <p:nvPr/>
        </p:nvGrpSpPr>
        <p:grpSpPr>
          <a:xfrm>
            <a:off x="668020" y="1679575"/>
            <a:ext cx="2258695" cy="2216150"/>
            <a:chOff x="1077495" y="1863081"/>
            <a:chExt cx="2823410" cy="2823410"/>
          </a:xfrm>
        </p:grpSpPr>
        <p:sp>
          <p:nvSpPr>
            <p:cNvPr id="7" name="椭圆 6"/>
            <p:cNvSpPr/>
            <p:nvPr/>
          </p:nvSpPr>
          <p:spPr>
            <a:xfrm>
              <a:off x="1077495" y="1863081"/>
              <a:ext cx="2823410" cy="2823410"/>
            </a:xfrm>
            <a:prstGeom prst="ellipse">
              <a:avLst/>
            </a:prstGeom>
            <a:gradFill flip="none" rotWithShape="1">
              <a:gsLst>
                <a:gs pos="16000">
                  <a:schemeClr val="bg1"/>
                </a:gs>
                <a:gs pos="62000">
                  <a:srgbClr val="F2F2F2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innerShdw blurRad="546100" dist="76200" dir="27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8" name="椭圆 7"/>
            <p:cNvSpPr/>
            <p:nvPr/>
          </p:nvSpPr>
          <p:spPr>
            <a:xfrm>
              <a:off x="1271516" y="2057102"/>
              <a:ext cx="2435367" cy="2435367"/>
            </a:xfrm>
            <a:prstGeom prst="ellipse">
              <a:avLst/>
            </a:prstGeom>
            <a:solidFill>
              <a:srgbClr val="FFB850"/>
            </a:solidFill>
            <a:ln w="28575">
              <a:gradFill flip="none" rotWithShape="1">
                <a:gsLst>
                  <a:gs pos="0">
                    <a:srgbClr val="D3D3D3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sp>
        <p:nvSpPr>
          <p:cNvPr id="9" name="饼形 8"/>
          <p:cNvSpPr/>
          <p:nvPr/>
        </p:nvSpPr>
        <p:spPr>
          <a:xfrm flipH="1">
            <a:off x="939165" y="1923415"/>
            <a:ext cx="1732915" cy="1733550"/>
          </a:xfrm>
          <a:prstGeom prst="pi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95084" y="2195630"/>
            <a:ext cx="774448" cy="620802"/>
            <a:chOff x="2615293" y="1775288"/>
            <a:chExt cx="1032597" cy="827736"/>
          </a:xfrm>
        </p:grpSpPr>
        <p:sp>
          <p:nvSpPr>
            <p:cNvPr id="11" name="文本框 10"/>
            <p:cNvSpPr txBox="1"/>
            <p:nvPr/>
          </p:nvSpPr>
          <p:spPr>
            <a:xfrm>
              <a:off x="2615293" y="1775288"/>
              <a:ext cx="103051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3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617376" y="2264469"/>
              <a:ext cx="1030514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50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OPTION</a:t>
              </a:r>
              <a:endParaRPr lang="zh-CN" altLang="en-US" sz="1050" dirty="0">
                <a:solidFill>
                  <a:schemeClr val="bg1"/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2014228" y="2821925"/>
            <a:ext cx="509491" cy="0"/>
          </a:xfrm>
          <a:prstGeom prst="line">
            <a:avLst/>
          </a:prstGeom>
          <a:ln w="15875">
            <a:solidFill>
              <a:srgbClr val="FF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327150" y="2842260"/>
            <a:ext cx="11868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智能检索</a:t>
            </a:r>
          </a:p>
          <a:p>
            <a:r>
              <a:rPr lang="zh-CN" altLang="en-US" sz="1600" dirty="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资源整合</a:t>
            </a:r>
          </a:p>
        </p:txBody>
      </p:sp>
      <p:sp>
        <p:nvSpPr>
          <p:cNvPr id="17" name="椭圆 16"/>
          <p:cNvSpPr/>
          <p:nvPr/>
        </p:nvSpPr>
        <p:spPr>
          <a:xfrm>
            <a:off x="3513221" y="1778311"/>
            <a:ext cx="2117558" cy="21175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794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grpSp>
        <p:nvGrpSpPr>
          <p:cNvPr id="18" name="组合 17"/>
          <p:cNvGrpSpPr/>
          <p:nvPr/>
        </p:nvGrpSpPr>
        <p:grpSpPr>
          <a:xfrm>
            <a:off x="3513221" y="1778311"/>
            <a:ext cx="2117558" cy="2117558"/>
            <a:chOff x="4684295" y="1863081"/>
            <a:chExt cx="2823410" cy="2823410"/>
          </a:xfrm>
        </p:grpSpPr>
        <p:sp>
          <p:nvSpPr>
            <p:cNvPr id="19" name="椭圆 18"/>
            <p:cNvSpPr/>
            <p:nvPr/>
          </p:nvSpPr>
          <p:spPr>
            <a:xfrm>
              <a:off x="4684295" y="1863081"/>
              <a:ext cx="2823410" cy="2823410"/>
            </a:xfrm>
            <a:prstGeom prst="ellipse">
              <a:avLst/>
            </a:prstGeom>
            <a:gradFill flip="none" rotWithShape="1">
              <a:gsLst>
                <a:gs pos="16000">
                  <a:schemeClr val="bg1"/>
                </a:gs>
                <a:gs pos="62000">
                  <a:srgbClr val="F2F2F2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innerShdw blurRad="546100" dist="76200" dir="27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20" name="椭圆 19"/>
            <p:cNvSpPr/>
            <p:nvPr/>
          </p:nvSpPr>
          <p:spPr>
            <a:xfrm>
              <a:off x="4878316" y="2057102"/>
              <a:ext cx="2435367" cy="2435367"/>
            </a:xfrm>
            <a:prstGeom prst="ellipse">
              <a:avLst/>
            </a:prstGeom>
            <a:solidFill>
              <a:srgbClr val="01ACBE"/>
            </a:solidFill>
            <a:ln w="28575">
              <a:gradFill flip="none" rotWithShape="1">
                <a:gsLst>
                  <a:gs pos="0">
                    <a:srgbClr val="D3D3D3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sp>
        <p:nvSpPr>
          <p:cNvPr id="21" name="饼形 20"/>
          <p:cNvSpPr/>
          <p:nvPr/>
        </p:nvSpPr>
        <p:spPr>
          <a:xfrm flipH="1">
            <a:off x="3760469" y="2025559"/>
            <a:ext cx="1623060" cy="1623060"/>
          </a:xfrm>
          <a:prstGeom prst="pi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bg1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800184" y="2195630"/>
            <a:ext cx="774448" cy="620802"/>
            <a:chOff x="2615293" y="1775288"/>
            <a:chExt cx="1032597" cy="827736"/>
          </a:xfrm>
        </p:grpSpPr>
        <p:sp>
          <p:nvSpPr>
            <p:cNvPr id="23" name="文本框 22"/>
            <p:cNvSpPr txBox="1"/>
            <p:nvPr/>
          </p:nvSpPr>
          <p:spPr>
            <a:xfrm>
              <a:off x="2615293" y="1775288"/>
              <a:ext cx="103051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3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617376" y="2264469"/>
              <a:ext cx="1030514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50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OPTION</a:t>
              </a:r>
              <a:endParaRPr lang="zh-CN" altLang="en-US" sz="1050" dirty="0">
                <a:solidFill>
                  <a:schemeClr val="bg1"/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4719328" y="2821925"/>
            <a:ext cx="509491" cy="0"/>
          </a:xfrm>
          <a:prstGeom prst="line">
            <a:avLst/>
          </a:prstGeom>
          <a:ln w="15875">
            <a:solidFill>
              <a:srgbClr val="01A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3749469" y="2936132"/>
            <a:ext cx="16230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数据分析与挖掘</a:t>
            </a:r>
          </a:p>
        </p:txBody>
      </p:sp>
      <p:sp>
        <p:nvSpPr>
          <p:cNvPr id="29" name="椭圆 28"/>
          <p:cNvSpPr/>
          <p:nvPr/>
        </p:nvSpPr>
        <p:spPr>
          <a:xfrm>
            <a:off x="6218321" y="1778311"/>
            <a:ext cx="2117558" cy="21175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794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grpSp>
        <p:nvGrpSpPr>
          <p:cNvPr id="30" name="组合 29"/>
          <p:cNvGrpSpPr/>
          <p:nvPr/>
        </p:nvGrpSpPr>
        <p:grpSpPr>
          <a:xfrm>
            <a:off x="6218321" y="1778311"/>
            <a:ext cx="2117558" cy="2117558"/>
            <a:chOff x="8291095" y="1863081"/>
            <a:chExt cx="2823410" cy="2823410"/>
          </a:xfrm>
        </p:grpSpPr>
        <p:sp>
          <p:nvSpPr>
            <p:cNvPr id="31" name="椭圆 30"/>
            <p:cNvSpPr/>
            <p:nvPr/>
          </p:nvSpPr>
          <p:spPr>
            <a:xfrm>
              <a:off x="8291095" y="1863081"/>
              <a:ext cx="2823410" cy="2823410"/>
            </a:xfrm>
            <a:prstGeom prst="ellipse">
              <a:avLst/>
            </a:prstGeom>
            <a:gradFill flip="none" rotWithShape="1">
              <a:gsLst>
                <a:gs pos="16000">
                  <a:schemeClr val="bg1"/>
                </a:gs>
                <a:gs pos="62000">
                  <a:srgbClr val="F2F2F2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innerShdw blurRad="546100" dist="76200" dir="27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32" name="椭圆 31"/>
            <p:cNvSpPr/>
            <p:nvPr/>
          </p:nvSpPr>
          <p:spPr>
            <a:xfrm>
              <a:off x="8485116" y="2057102"/>
              <a:ext cx="2435367" cy="2435367"/>
            </a:xfrm>
            <a:prstGeom prst="ellipse">
              <a:avLst/>
            </a:prstGeom>
            <a:solidFill>
              <a:srgbClr val="E87071"/>
            </a:solidFill>
            <a:ln w="28575">
              <a:gradFill flip="none" rotWithShape="1">
                <a:gsLst>
                  <a:gs pos="0">
                    <a:srgbClr val="D3D3D3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sp>
        <p:nvSpPr>
          <p:cNvPr id="33" name="饼形 32"/>
          <p:cNvSpPr/>
          <p:nvPr/>
        </p:nvSpPr>
        <p:spPr>
          <a:xfrm flipH="1">
            <a:off x="6465569" y="2025559"/>
            <a:ext cx="1623060" cy="1623060"/>
          </a:xfrm>
          <a:prstGeom prst="pi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bg1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505284" y="2195630"/>
            <a:ext cx="774448" cy="620802"/>
            <a:chOff x="2615293" y="1775288"/>
            <a:chExt cx="1032597" cy="827736"/>
          </a:xfrm>
        </p:grpSpPr>
        <p:sp>
          <p:nvSpPr>
            <p:cNvPr id="35" name="文本框 34"/>
            <p:cNvSpPr txBox="1"/>
            <p:nvPr/>
          </p:nvSpPr>
          <p:spPr>
            <a:xfrm>
              <a:off x="2615293" y="1775288"/>
              <a:ext cx="103051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617376" y="2264469"/>
              <a:ext cx="1030514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50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OPTION</a:t>
              </a:r>
              <a:endParaRPr lang="zh-CN" altLang="en-US" sz="1050" dirty="0">
                <a:solidFill>
                  <a:schemeClr val="bg1"/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cxnSp>
        <p:nvCxnSpPr>
          <p:cNvPr id="37" name="直接连接符 36"/>
          <p:cNvCxnSpPr/>
          <p:nvPr/>
        </p:nvCxnSpPr>
        <p:spPr>
          <a:xfrm>
            <a:off x="7424428" y="2821925"/>
            <a:ext cx="509491" cy="0"/>
          </a:xfrm>
          <a:prstGeom prst="line">
            <a:avLst/>
          </a:prstGeom>
          <a:ln w="15875">
            <a:solidFill>
              <a:srgbClr val="E87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6487795" y="2844800"/>
            <a:ext cx="17246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E870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成果统计与分析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7510625" y="2471264"/>
            <a:ext cx="336582" cy="287702"/>
            <a:chOff x="1179499" y="5126995"/>
            <a:chExt cx="695313" cy="59433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2" name="Freeform 131"/>
            <p:cNvSpPr/>
            <p:nvPr/>
          </p:nvSpPr>
          <p:spPr bwMode="auto">
            <a:xfrm>
              <a:off x="1179499" y="5632612"/>
              <a:ext cx="695313" cy="88718"/>
            </a:xfrm>
            <a:custGeom>
              <a:avLst/>
              <a:gdLst>
                <a:gd name="T0" fmla="*/ 383 w 408"/>
                <a:gd name="T1" fmla="*/ 0 h 52"/>
                <a:gd name="T2" fmla="*/ 363 w 408"/>
                <a:gd name="T3" fmla="*/ 0 h 52"/>
                <a:gd name="T4" fmla="*/ 363 w 408"/>
                <a:gd name="T5" fmla="*/ 17 h 52"/>
                <a:gd name="T6" fmla="*/ 283 w 408"/>
                <a:gd name="T7" fmla="*/ 17 h 52"/>
                <a:gd name="T8" fmla="*/ 283 w 408"/>
                <a:gd name="T9" fmla="*/ 0 h 52"/>
                <a:gd name="T10" fmla="*/ 238 w 408"/>
                <a:gd name="T11" fmla="*/ 0 h 52"/>
                <a:gd name="T12" fmla="*/ 238 w 408"/>
                <a:gd name="T13" fmla="*/ 14 h 52"/>
                <a:gd name="T14" fmla="*/ 158 w 408"/>
                <a:gd name="T15" fmla="*/ 14 h 52"/>
                <a:gd name="T16" fmla="*/ 158 w 408"/>
                <a:gd name="T17" fmla="*/ 0 h 52"/>
                <a:gd name="T18" fmla="*/ 115 w 408"/>
                <a:gd name="T19" fmla="*/ 0 h 52"/>
                <a:gd name="T20" fmla="*/ 115 w 408"/>
                <a:gd name="T21" fmla="*/ 15 h 52"/>
                <a:gd name="T22" fmla="*/ 35 w 408"/>
                <a:gd name="T23" fmla="*/ 15 h 52"/>
                <a:gd name="T24" fmla="*/ 35 w 408"/>
                <a:gd name="T25" fmla="*/ 0 h 52"/>
                <a:gd name="T26" fmla="*/ 26 w 408"/>
                <a:gd name="T27" fmla="*/ 0 h 52"/>
                <a:gd name="T28" fmla="*/ 0 w 408"/>
                <a:gd name="T29" fmla="*/ 26 h 52"/>
                <a:gd name="T30" fmla="*/ 0 w 408"/>
                <a:gd name="T31" fmla="*/ 27 h 52"/>
                <a:gd name="T32" fmla="*/ 26 w 408"/>
                <a:gd name="T33" fmla="*/ 52 h 52"/>
                <a:gd name="T34" fmla="*/ 383 w 408"/>
                <a:gd name="T35" fmla="*/ 52 h 52"/>
                <a:gd name="T36" fmla="*/ 408 w 408"/>
                <a:gd name="T37" fmla="*/ 27 h 52"/>
                <a:gd name="T38" fmla="*/ 408 w 408"/>
                <a:gd name="T39" fmla="*/ 26 h 52"/>
                <a:gd name="T40" fmla="*/ 383 w 408"/>
                <a:gd name="T4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8" h="52">
                  <a:moveTo>
                    <a:pt x="383" y="0"/>
                  </a:moveTo>
                  <a:cubicBezTo>
                    <a:pt x="363" y="0"/>
                    <a:pt x="363" y="0"/>
                    <a:pt x="363" y="0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283" y="17"/>
                    <a:pt x="283" y="17"/>
                    <a:pt x="283" y="17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8" y="14"/>
                    <a:pt x="238" y="14"/>
                    <a:pt x="238" y="14"/>
                  </a:cubicBezTo>
                  <a:cubicBezTo>
                    <a:pt x="158" y="14"/>
                    <a:pt x="158" y="14"/>
                    <a:pt x="158" y="1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2" y="52"/>
                    <a:pt x="26" y="52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97" y="52"/>
                    <a:pt x="408" y="41"/>
                    <a:pt x="408" y="27"/>
                  </a:cubicBezTo>
                  <a:cubicBezTo>
                    <a:pt x="408" y="26"/>
                    <a:pt x="408" y="26"/>
                    <a:pt x="408" y="26"/>
                  </a:cubicBezTo>
                  <a:cubicBezTo>
                    <a:pt x="408" y="12"/>
                    <a:pt x="397" y="0"/>
                    <a:pt x="383" y="0"/>
                  </a:cubicBezTo>
                  <a:close/>
                </a:path>
              </a:pathLst>
            </a:custGeom>
            <a:solidFill>
              <a:srgbClr val="E87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Rectangle 132"/>
            <p:cNvSpPr>
              <a:spLocks noChangeArrowheads="1"/>
            </p:cNvSpPr>
            <p:nvPr/>
          </p:nvSpPr>
          <p:spPr bwMode="auto">
            <a:xfrm>
              <a:off x="1662036" y="5126995"/>
              <a:ext cx="136322" cy="5056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Rectangle 133"/>
            <p:cNvSpPr>
              <a:spLocks noChangeArrowheads="1"/>
            </p:cNvSpPr>
            <p:nvPr/>
          </p:nvSpPr>
          <p:spPr bwMode="auto">
            <a:xfrm>
              <a:off x="1449258" y="5274857"/>
              <a:ext cx="136322" cy="3577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Rectangle 134"/>
            <p:cNvSpPr>
              <a:spLocks noChangeArrowheads="1"/>
            </p:cNvSpPr>
            <p:nvPr/>
          </p:nvSpPr>
          <p:spPr bwMode="auto">
            <a:xfrm>
              <a:off x="1239366" y="5401081"/>
              <a:ext cx="136322" cy="2315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807022" y="2435336"/>
            <a:ext cx="334101" cy="334101"/>
            <a:chOff x="6858828" y="3790714"/>
            <a:chExt cx="731377" cy="731377"/>
          </a:xfrm>
        </p:grpSpPr>
        <p:sp>
          <p:nvSpPr>
            <p:cNvPr id="47" name="Freeform 578"/>
            <p:cNvSpPr/>
            <p:nvPr/>
          </p:nvSpPr>
          <p:spPr bwMode="auto">
            <a:xfrm>
              <a:off x="7450277" y="4178041"/>
              <a:ext cx="97373" cy="194024"/>
            </a:xfrm>
            <a:custGeom>
              <a:avLst/>
              <a:gdLst>
                <a:gd name="T0" fmla="*/ 0 w 57"/>
                <a:gd name="T1" fmla="*/ 99 h 114"/>
                <a:gd name="T2" fmla="*/ 22 w 57"/>
                <a:gd name="T3" fmla="*/ 114 h 114"/>
                <a:gd name="T4" fmla="*/ 57 w 57"/>
                <a:gd name="T5" fmla="*/ 0 h 114"/>
                <a:gd name="T6" fmla="*/ 31 w 57"/>
                <a:gd name="T7" fmla="*/ 0 h 114"/>
                <a:gd name="T8" fmla="*/ 0 w 57"/>
                <a:gd name="T9" fmla="*/ 9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14">
                  <a:moveTo>
                    <a:pt x="0" y="99"/>
                  </a:moveTo>
                  <a:cubicBezTo>
                    <a:pt x="22" y="114"/>
                    <a:pt x="22" y="114"/>
                    <a:pt x="22" y="114"/>
                  </a:cubicBezTo>
                  <a:cubicBezTo>
                    <a:pt x="44" y="82"/>
                    <a:pt x="57" y="42"/>
                    <a:pt x="5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7"/>
                    <a:pt x="20" y="71"/>
                    <a:pt x="0" y="9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579"/>
            <p:cNvSpPr/>
            <p:nvPr/>
          </p:nvSpPr>
          <p:spPr bwMode="auto">
            <a:xfrm>
              <a:off x="7228844" y="3790714"/>
              <a:ext cx="361361" cy="362804"/>
            </a:xfrm>
            <a:custGeom>
              <a:avLst/>
              <a:gdLst>
                <a:gd name="T0" fmla="*/ 187 w 212"/>
                <a:gd name="T1" fmla="*/ 213 h 213"/>
                <a:gd name="T2" fmla="*/ 212 w 212"/>
                <a:gd name="T3" fmla="*/ 213 h 213"/>
                <a:gd name="T4" fmla="*/ 0 w 212"/>
                <a:gd name="T5" fmla="*/ 0 h 213"/>
                <a:gd name="T6" fmla="*/ 0 w 212"/>
                <a:gd name="T7" fmla="*/ 25 h 213"/>
                <a:gd name="T8" fmla="*/ 0 w 212"/>
                <a:gd name="T9" fmla="*/ 52 h 213"/>
                <a:gd name="T10" fmla="*/ 0 w 212"/>
                <a:gd name="T11" fmla="*/ 213 h 213"/>
                <a:gd name="T12" fmla="*/ 160 w 212"/>
                <a:gd name="T13" fmla="*/ 213 h 213"/>
                <a:gd name="T14" fmla="*/ 187 w 212"/>
                <a:gd name="T15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213">
                  <a:moveTo>
                    <a:pt x="187" y="213"/>
                  </a:moveTo>
                  <a:cubicBezTo>
                    <a:pt x="212" y="213"/>
                    <a:pt x="212" y="213"/>
                    <a:pt x="212" y="213"/>
                  </a:cubicBezTo>
                  <a:cubicBezTo>
                    <a:pt x="187" y="7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160" y="213"/>
                    <a:pt x="160" y="213"/>
                    <a:pt x="160" y="213"/>
                  </a:cubicBezTo>
                  <a:lnTo>
                    <a:pt x="187" y="213"/>
                  </a:lnTo>
                  <a:close/>
                </a:path>
              </a:pathLst>
            </a:custGeom>
            <a:solidFill>
              <a:srgbClr val="01ACB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580"/>
            <p:cNvSpPr/>
            <p:nvPr/>
          </p:nvSpPr>
          <p:spPr bwMode="auto">
            <a:xfrm>
              <a:off x="6858828" y="3833269"/>
              <a:ext cx="605154" cy="688822"/>
            </a:xfrm>
            <a:custGeom>
              <a:avLst/>
              <a:gdLst>
                <a:gd name="T0" fmla="*/ 202 w 355"/>
                <a:gd name="T1" fmla="*/ 202 h 404"/>
                <a:gd name="T2" fmla="*/ 202 w 355"/>
                <a:gd name="T3" fmla="*/ 26 h 404"/>
                <a:gd name="T4" fmla="*/ 202 w 355"/>
                <a:gd name="T5" fmla="*/ 0 h 404"/>
                <a:gd name="T6" fmla="*/ 0 w 355"/>
                <a:gd name="T7" fmla="*/ 202 h 404"/>
                <a:gd name="T8" fmla="*/ 202 w 355"/>
                <a:gd name="T9" fmla="*/ 404 h 404"/>
                <a:gd name="T10" fmla="*/ 355 w 355"/>
                <a:gd name="T11" fmla="*/ 335 h 404"/>
                <a:gd name="T12" fmla="*/ 335 w 355"/>
                <a:gd name="T13" fmla="*/ 317 h 404"/>
                <a:gd name="T14" fmla="*/ 202 w 355"/>
                <a:gd name="T15" fmla="*/ 20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" h="404">
                  <a:moveTo>
                    <a:pt x="202" y="202"/>
                  </a:moveTo>
                  <a:cubicBezTo>
                    <a:pt x="202" y="26"/>
                    <a:pt x="202" y="26"/>
                    <a:pt x="202" y="26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91" y="0"/>
                    <a:pt x="0" y="90"/>
                    <a:pt x="0" y="202"/>
                  </a:cubicBezTo>
                  <a:cubicBezTo>
                    <a:pt x="0" y="314"/>
                    <a:pt x="91" y="404"/>
                    <a:pt x="202" y="404"/>
                  </a:cubicBezTo>
                  <a:cubicBezTo>
                    <a:pt x="263" y="404"/>
                    <a:pt x="318" y="377"/>
                    <a:pt x="355" y="335"/>
                  </a:cubicBezTo>
                  <a:cubicBezTo>
                    <a:pt x="335" y="317"/>
                    <a:pt x="335" y="317"/>
                    <a:pt x="335" y="317"/>
                  </a:cubicBezTo>
                  <a:lnTo>
                    <a:pt x="202" y="20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098666" y="2423599"/>
            <a:ext cx="340610" cy="327494"/>
            <a:chOff x="3620725" y="5138333"/>
            <a:chExt cx="702937" cy="675873"/>
          </a:xfrm>
          <a:solidFill>
            <a:schemeClr val="bg1">
              <a:lumMod val="50000"/>
            </a:schemeClr>
          </a:solidFill>
        </p:grpSpPr>
        <p:sp>
          <p:nvSpPr>
            <p:cNvPr id="51" name="Freeform 18"/>
            <p:cNvSpPr/>
            <p:nvPr/>
          </p:nvSpPr>
          <p:spPr bwMode="auto">
            <a:xfrm>
              <a:off x="3620725" y="5360332"/>
              <a:ext cx="702937" cy="280151"/>
            </a:xfrm>
            <a:custGeom>
              <a:avLst/>
              <a:gdLst>
                <a:gd name="T0" fmla="*/ 699 w 813"/>
                <a:gd name="T1" fmla="*/ 96 h 324"/>
                <a:gd name="T2" fmla="*/ 661 w 813"/>
                <a:gd name="T3" fmla="*/ 96 h 324"/>
                <a:gd name="T4" fmla="*/ 661 w 813"/>
                <a:gd name="T5" fmla="*/ 178 h 324"/>
                <a:gd name="T6" fmla="*/ 632 w 813"/>
                <a:gd name="T7" fmla="*/ 207 h 324"/>
                <a:gd name="T8" fmla="*/ 317 w 813"/>
                <a:gd name="T9" fmla="*/ 207 h 324"/>
                <a:gd name="T10" fmla="*/ 317 w 813"/>
                <a:gd name="T11" fmla="*/ 296 h 324"/>
                <a:gd name="T12" fmla="*/ 289 w 813"/>
                <a:gd name="T13" fmla="*/ 324 h 324"/>
                <a:gd name="T14" fmla="*/ 120 w 813"/>
                <a:gd name="T15" fmla="*/ 324 h 324"/>
                <a:gd name="T16" fmla="*/ 92 w 813"/>
                <a:gd name="T17" fmla="*/ 296 h 324"/>
                <a:gd name="T18" fmla="*/ 92 w 813"/>
                <a:gd name="T19" fmla="*/ 204 h 324"/>
                <a:gd name="T20" fmla="*/ 0 w 813"/>
                <a:gd name="T21" fmla="*/ 204 h 324"/>
                <a:gd name="T22" fmla="*/ 0 w 813"/>
                <a:gd name="T23" fmla="*/ 147 h 324"/>
                <a:gd name="T24" fmla="*/ 120 w 813"/>
                <a:gd name="T25" fmla="*/ 147 h 324"/>
                <a:gd name="T26" fmla="*/ 149 w 813"/>
                <a:gd name="T27" fmla="*/ 175 h 324"/>
                <a:gd name="T28" fmla="*/ 149 w 813"/>
                <a:gd name="T29" fmla="*/ 267 h 324"/>
                <a:gd name="T30" fmla="*/ 260 w 813"/>
                <a:gd name="T31" fmla="*/ 267 h 324"/>
                <a:gd name="T32" fmla="*/ 260 w 813"/>
                <a:gd name="T33" fmla="*/ 178 h 324"/>
                <a:gd name="T34" fmla="*/ 289 w 813"/>
                <a:gd name="T35" fmla="*/ 150 h 324"/>
                <a:gd name="T36" fmla="*/ 603 w 813"/>
                <a:gd name="T37" fmla="*/ 150 h 324"/>
                <a:gd name="T38" fmla="*/ 603 w 813"/>
                <a:gd name="T39" fmla="*/ 67 h 324"/>
                <a:gd name="T40" fmla="*/ 632 w 813"/>
                <a:gd name="T41" fmla="*/ 39 h 324"/>
                <a:gd name="T42" fmla="*/ 699 w 813"/>
                <a:gd name="T43" fmla="*/ 39 h 324"/>
                <a:gd name="T44" fmla="*/ 699 w 813"/>
                <a:gd name="T45" fmla="*/ 0 h 324"/>
                <a:gd name="T46" fmla="*/ 813 w 813"/>
                <a:gd name="T47" fmla="*/ 67 h 324"/>
                <a:gd name="T48" fmla="*/ 699 w 813"/>
                <a:gd name="T49" fmla="*/ 134 h 324"/>
                <a:gd name="T50" fmla="*/ 699 w 813"/>
                <a:gd name="T51" fmla="*/ 9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3" h="324">
                  <a:moveTo>
                    <a:pt x="699" y="96"/>
                  </a:moveTo>
                  <a:cubicBezTo>
                    <a:pt x="661" y="96"/>
                    <a:pt x="661" y="96"/>
                    <a:pt x="661" y="96"/>
                  </a:cubicBezTo>
                  <a:cubicBezTo>
                    <a:pt x="661" y="123"/>
                    <a:pt x="661" y="151"/>
                    <a:pt x="661" y="178"/>
                  </a:cubicBezTo>
                  <a:cubicBezTo>
                    <a:pt x="661" y="194"/>
                    <a:pt x="648" y="207"/>
                    <a:pt x="632" y="207"/>
                  </a:cubicBezTo>
                  <a:cubicBezTo>
                    <a:pt x="317" y="207"/>
                    <a:pt x="317" y="207"/>
                    <a:pt x="317" y="207"/>
                  </a:cubicBezTo>
                  <a:cubicBezTo>
                    <a:pt x="317" y="296"/>
                    <a:pt x="317" y="296"/>
                    <a:pt x="317" y="296"/>
                  </a:cubicBezTo>
                  <a:cubicBezTo>
                    <a:pt x="317" y="312"/>
                    <a:pt x="305" y="324"/>
                    <a:pt x="289" y="324"/>
                  </a:cubicBezTo>
                  <a:cubicBezTo>
                    <a:pt x="120" y="324"/>
                    <a:pt x="120" y="324"/>
                    <a:pt x="120" y="324"/>
                  </a:cubicBezTo>
                  <a:cubicBezTo>
                    <a:pt x="105" y="324"/>
                    <a:pt x="92" y="312"/>
                    <a:pt x="92" y="296"/>
                  </a:cubicBezTo>
                  <a:cubicBezTo>
                    <a:pt x="92" y="204"/>
                    <a:pt x="92" y="204"/>
                    <a:pt x="92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28" y="147"/>
                    <a:pt x="92" y="147"/>
                    <a:pt x="120" y="147"/>
                  </a:cubicBezTo>
                  <a:cubicBezTo>
                    <a:pt x="136" y="147"/>
                    <a:pt x="149" y="159"/>
                    <a:pt x="149" y="175"/>
                  </a:cubicBezTo>
                  <a:cubicBezTo>
                    <a:pt x="149" y="267"/>
                    <a:pt x="149" y="267"/>
                    <a:pt x="149" y="267"/>
                  </a:cubicBezTo>
                  <a:cubicBezTo>
                    <a:pt x="260" y="267"/>
                    <a:pt x="260" y="267"/>
                    <a:pt x="260" y="267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0" y="162"/>
                    <a:pt x="273" y="150"/>
                    <a:pt x="289" y="150"/>
                  </a:cubicBezTo>
                  <a:cubicBezTo>
                    <a:pt x="603" y="150"/>
                    <a:pt x="603" y="150"/>
                    <a:pt x="603" y="150"/>
                  </a:cubicBezTo>
                  <a:cubicBezTo>
                    <a:pt x="603" y="67"/>
                    <a:pt x="603" y="67"/>
                    <a:pt x="603" y="67"/>
                  </a:cubicBezTo>
                  <a:cubicBezTo>
                    <a:pt x="603" y="51"/>
                    <a:pt x="616" y="39"/>
                    <a:pt x="632" y="39"/>
                  </a:cubicBezTo>
                  <a:cubicBezTo>
                    <a:pt x="699" y="39"/>
                    <a:pt x="699" y="39"/>
                    <a:pt x="699" y="3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813" y="67"/>
                    <a:pt x="813" y="67"/>
                    <a:pt x="813" y="67"/>
                  </a:cubicBezTo>
                  <a:cubicBezTo>
                    <a:pt x="699" y="134"/>
                    <a:pt x="699" y="134"/>
                    <a:pt x="699" y="134"/>
                  </a:cubicBezTo>
                  <a:cubicBezTo>
                    <a:pt x="699" y="96"/>
                    <a:pt x="699" y="96"/>
                    <a:pt x="699" y="96"/>
                  </a:cubicBezTo>
                  <a:close/>
                </a:path>
              </a:pathLst>
            </a:custGeom>
            <a:solidFill>
              <a:srgbClr val="FFB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19"/>
            <p:cNvSpPr>
              <a:spLocks noEditPoints="1"/>
            </p:cNvSpPr>
            <p:nvPr/>
          </p:nvSpPr>
          <p:spPr bwMode="auto">
            <a:xfrm>
              <a:off x="3620725" y="5138333"/>
              <a:ext cx="653563" cy="675873"/>
            </a:xfrm>
            <a:custGeom>
              <a:avLst/>
              <a:gdLst>
                <a:gd name="T0" fmla="*/ 502 w 756"/>
                <a:gd name="T1" fmla="*/ 57 h 782"/>
                <a:gd name="T2" fmla="*/ 569 w 756"/>
                <a:gd name="T3" fmla="*/ 331 h 782"/>
                <a:gd name="T4" fmla="*/ 464 w 756"/>
                <a:gd name="T5" fmla="*/ 369 h 782"/>
                <a:gd name="T6" fmla="*/ 381 w 756"/>
                <a:gd name="T7" fmla="*/ 57 h 782"/>
                <a:gd name="T8" fmla="*/ 343 w 756"/>
                <a:gd name="T9" fmla="*/ 146 h 782"/>
                <a:gd name="T10" fmla="*/ 165 w 756"/>
                <a:gd name="T11" fmla="*/ 57 h 782"/>
                <a:gd name="T12" fmla="*/ 127 w 756"/>
                <a:gd name="T13" fmla="*/ 146 h 782"/>
                <a:gd name="T14" fmla="*/ 57 w 756"/>
                <a:gd name="T15" fmla="*/ 57 h 782"/>
                <a:gd name="T16" fmla="*/ 235 w 756"/>
                <a:gd name="T17" fmla="*/ 222 h 782"/>
                <a:gd name="T18" fmla="*/ 273 w 756"/>
                <a:gd name="T19" fmla="*/ 102 h 782"/>
                <a:gd name="T20" fmla="*/ 381 w 756"/>
                <a:gd name="T21" fmla="*/ 222 h 782"/>
                <a:gd name="T22" fmla="*/ 225 w 756"/>
                <a:gd name="T23" fmla="*/ 369 h 782"/>
                <a:gd name="T24" fmla="*/ 187 w 756"/>
                <a:gd name="T25" fmla="*/ 486 h 782"/>
                <a:gd name="T26" fmla="*/ 343 w 756"/>
                <a:gd name="T27" fmla="*/ 331 h 782"/>
                <a:gd name="T28" fmla="*/ 57 w 756"/>
                <a:gd name="T29" fmla="*/ 260 h 782"/>
                <a:gd name="T30" fmla="*/ 0 w 756"/>
                <a:gd name="T31" fmla="*/ 365 h 782"/>
                <a:gd name="T32" fmla="*/ 28 w 756"/>
                <a:gd name="T33" fmla="*/ 0 h 782"/>
                <a:gd name="T34" fmla="*/ 756 w 756"/>
                <a:gd name="T35" fmla="*/ 29 h 782"/>
                <a:gd name="T36" fmla="*/ 699 w 756"/>
                <a:gd name="T37" fmla="*/ 213 h 782"/>
                <a:gd name="T38" fmla="*/ 616 w 756"/>
                <a:gd name="T39" fmla="*/ 146 h 782"/>
                <a:gd name="T40" fmla="*/ 578 w 756"/>
                <a:gd name="T41" fmla="*/ 261 h 782"/>
                <a:gd name="T42" fmla="*/ 699 w 756"/>
                <a:gd name="T43" fmla="*/ 108 h 782"/>
                <a:gd name="T44" fmla="*/ 168 w 756"/>
                <a:gd name="T45" fmla="*/ 655 h 782"/>
                <a:gd name="T46" fmla="*/ 149 w 756"/>
                <a:gd name="T47" fmla="*/ 616 h 782"/>
                <a:gd name="T48" fmla="*/ 352 w 756"/>
                <a:gd name="T49" fmla="*/ 502 h 782"/>
                <a:gd name="T50" fmla="*/ 391 w 756"/>
                <a:gd name="T51" fmla="*/ 655 h 782"/>
                <a:gd name="T52" fmla="*/ 273 w 756"/>
                <a:gd name="T53" fmla="*/ 725 h 782"/>
                <a:gd name="T54" fmla="*/ 464 w 756"/>
                <a:gd name="T55" fmla="*/ 616 h 782"/>
                <a:gd name="T56" fmla="*/ 578 w 756"/>
                <a:gd name="T57" fmla="*/ 540 h 782"/>
                <a:gd name="T58" fmla="*/ 464 w 756"/>
                <a:gd name="T59" fmla="*/ 502 h 782"/>
                <a:gd name="T60" fmla="*/ 616 w 756"/>
                <a:gd name="T61" fmla="*/ 655 h 782"/>
                <a:gd name="T62" fmla="*/ 502 w 756"/>
                <a:gd name="T63" fmla="*/ 725 h 782"/>
                <a:gd name="T64" fmla="*/ 699 w 756"/>
                <a:gd name="T65" fmla="*/ 435 h 782"/>
                <a:gd name="T66" fmla="*/ 756 w 756"/>
                <a:gd name="T67" fmla="*/ 753 h 782"/>
                <a:gd name="T68" fmla="*/ 28 w 756"/>
                <a:gd name="T69" fmla="*/ 782 h 782"/>
                <a:gd name="T70" fmla="*/ 0 w 756"/>
                <a:gd name="T71" fmla="*/ 499 h 782"/>
                <a:gd name="T72" fmla="*/ 57 w 756"/>
                <a:gd name="T73" fmla="*/ 725 h 782"/>
                <a:gd name="T74" fmla="*/ 235 w 756"/>
                <a:gd name="T75" fmla="*/ 65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6" h="782">
                  <a:moveTo>
                    <a:pt x="699" y="57"/>
                  </a:moveTo>
                  <a:cubicBezTo>
                    <a:pt x="502" y="57"/>
                    <a:pt x="502" y="57"/>
                    <a:pt x="502" y="57"/>
                  </a:cubicBezTo>
                  <a:cubicBezTo>
                    <a:pt x="502" y="331"/>
                    <a:pt x="502" y="331"/>
                    <a:pt x="502" y="331"/>
                  </a:cubicBezTo>
                  <a:cubicBezTo>
                    <a:pt x="569" y="331"/>
                    <a:pt x="569" y="331"/>
                    <a:pt x="569" y="331"/>
                  </a:cubicBezTo>
                  <a:cubicBezTo>
                    <a:pt x="569" y="369"/>
                    <a:pt x="569" y="369"/>
                    <a:pt x="569" y="369"/>
                  </a:cubicBezTo>
                  <a:cubicBezTo>
                    <a:pt x="464" y="369"/>
                    <a:pt x="464" y="369"/>
                    <a:pt x="464" y="369"/>
                  </a:cubicBezTo>
                  <a:cubicBezTo>
                    <a:pt x="464" y="57"/>
                    <a:pt x="464" y="57"/>
                    <a:pt x="464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146"/>
                    <a:pt x="381" y="146"/>
                    <a:pt x="381" y="146"/>
                  </a:cubicBezTo>
                  <a:cubicBezTo>
                    <a:pt x="343" y="146"/>
                    <a:pt x="343" y="146"/>
                    <a:pt x="343" y="146"/>
                  </a:cubicBezTo>
                  <a:cubicBezTo>
                    <a:pt x="343" y="57"/>
                    <a:pt x="343" y="57"/>
                    <a:pt x="343" y="57"/>
                  </a:cubicBezTo>
                  <a:cubicBezTo>
                    <a:pt x="165" y="57"/>
                    <a:pt x="165" y="57"/>
                    <a:pt x="165" y="57"/>
                  </a:cubicBezTo>
                  <a:cubicBezTo>
                    <a:pt x="165" y="146"/>
                    <a:pt x="165" y="146"/>
                    <a:pt x="165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235" y="222"/>
                    <a:pt x="235" y="222"/>
                    <a:pt x="235" y="222"/>
                  </a:cubicBezTo>
                  <a:cubicBezTo>
                    <a:pt x="235" y="102"/>
                    <a:pt x="235" y="102"/>
                    <a:pt x="235" y="102"/>
                  </a:cubicBezTo>
                  <a:cubicBezTo>
                    <a:pt x="273" y="102"/>
                    <a:pt x="273" y="102"/>
                    <a:pt x="273" y="102"/>
                  </a:cubicBezTo>
                  <a:cubicBezTo>
                    <a:pt x="273" y="222"/>
                    <a:pt x="273" y="222"/>
                    <a:pt x="273" y="222"/>
                  </a:cubicBezTo>
                  <a:cubicBezTo>
                    <a:pt x="381" y="222"/>
                    <a:pt x="381" y="222"/>
                    <a:pt x="381" y="222"/>
                  </a:cubicBezTo>
                  <a:cubicBezTo>
                    <a:pt x="381" y="369"/>
                    <a:pt x="381" y="369"/>
                    <a:pt x="381" y="369"/>
                  </a:cubicBezTo>
                  <a:cubicBezTo>
                    <a:pt x="225" y="369"/>
                    <a:pt x="225" y="369"/>
                    <a:pt x="225" y="369"/>
                  </a:cubicBezTo>
                  <a:cubicBezTo>
                    <a:pt x="225" y="486"/>
                    <a:pt x="225" y="486"/>
                    <a:pt x="225" y="486"/>
                  </a:cubicBezTo>
                  <a:cubicBezTo>
                    <a:pt x="187" y="486"/>
                    <a:pt x="187" y="486"/>
                    <a:pt x="187" y="486"/>
                  </a:cubicBezTo>
                  <a:cubicBezTo>
                    <a:pt x="187" y="331"/>
                    <a:pt x="187" y="331"/>
                    <a:pt x="187" y="331"/>
                  </a:cubicBezTo>
                  <a:cubicBezTo>
                    <a:pt x="343" y="331"/>
                    <a:pt x="343" y="331"/>
                    <a:pt x="343" y="331"/>
                  </a:cubicBezTo>
                  <a:cubicBezTo>
                    <a:pt x="343" y="260"/>
                    <a:pt x="343" y="260"/>
                    <a:pt x="343" y="260"/>
                  </a:cubicBezTo>
                  <a:cubicBezTo>
                    <a:pt x="57" y="260"/>
                    <a:pt x="57" y="260"/>
                    <a:pt x="57" y="260"/>
                  </a:cubicBezTo>
                  <a:cubicBezTo>
                    <a:pt x="57" y="365"/>
                    <a:pt x="57" y="365"/>
                    <a:pt x="57" y="365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727" y="0"/>
                    <a:pt x="727" y="0"/>
                    <a:pt x="727" y="0"/>
                  </a:cubicBezTo>
                  <a:cubicBezTo>
                    <a:pt x="743" y="0"/>
                    <a:pt x="756" y="13"/>
                    <a:pt x="756" y="29"/>
                  </a:cubicBezTo>
                  <a:cubicBezTo>
                    <a:pt x="756" y="247"/>
                    <a:pt x="756" y="247"/>
                    <a:pt x="756" y="247"/>
                  </a:cubicBezTo>
                  <a:cubicBezTo>
                    <a:pt x="699" y="213"/>
                    <a:pt x="699" y="213"/>
                    <a:pt x="699" y="213"/>
                  </a:cubicBezTo>
                  <a:cubicBezTo>
                    <a:pt x="699" y="146"/>
                    <a:pt x="699" y="146"/>
                    <a:pt x="699" y="146"/>
                  </a:cubicBezTo>
                  <a:cubicBezTo>
                    <a:pt x="616" y="146"/>
                    <a:pt x="616" y="146"/>
                    <a:pt x="616" y="146"/>
                  </a:cubicBezTo>
                  <a:cubicBezTo>
                    <a:pt x="616" y="261"/>
                    <a:pt x="616" y="261"/>
                    <a:pt x="616" y="261"/>
                  </a:cubicBezTo>
                  <a:cubicBezTo>
                    <a:pt x="578" y="261"/>
                    <a:pt x="578" y="261"/>
                    <a:pt x="578" y="261"/>
                  </a:cubicBezTo>
                  <a:cubicBezTo>
                    <a:pt x="578" y="108"/>
                    <a:pt x="578" y="108"/>
                    <a:pt x="578" y="108"/>
                  </a:cubicBezTo>
                  <a:cubicBezTo>
                    <a:pt x="618" y="108"/>
                    <a:pt x="658" y="108"/>
                    <a:pt x="699" y="108"/>
                  </a:cubicBezTo>
                  <a:cubicBezTo>
                    <a:pt x="699" y="57"/>
                    <a:pt x="699" y="57"/>
                    <a:pt x="699" y="57"/>
                  </a:cubicBezTo>
                  <a:close/>
                  <a:moveTo>
                    <a:pt x="168" y="655"/>
                  </a:moveTo>
                  <a:cubicBezTo>
                    <a:pt x="149" y="655"/>
                    <a:pt x="149" y="655"/>
                    <a:pt x="149" y="655"/>
                  </a:cubicBezTo>
                  <a:cubicBezTo>
                    <a:pt x="149" y="616"/>
                    <a:pt x="149" y="616"/>
                    <a:pt x="149" y="616"/>
                  </a:cubicBezTo>
                  <a:cubicBezTo>
                    <a:pt x="352" y="616"/>
                    <a:pt x="352" y="616"/>
                    <a:pt x="352" y="616"/>
                  </a:cubicBezTo>
                  <a:cubicBezTo>
                    <a:pt x="352" y="502"/>
                    <a:pt x="352" y="502"/>
                    <a:pt x="352" y="502"/>
                  </a:cubicBezTo>
                  <a:cubicBezTo>
                    <a:pt x="391" y="502"/>
                    <a:pt x="391" y="502"/>
                    <a:pt x="391" y="502"/>
                  </a:cubicBezTo>
                  <a:cubicBezTo>
                    <a:pt x="391" y="655"/>
                    <a:pt x="391" y="655"/>
                    <a:pt x="391" y="655"/>
                  </a:cubicBezTo>
                  <a:cubicBezTo>
                    <a:pt x="273" y="655"/>
                    <a:pt x="273" y="655"/>
                    <a:pt x="273" y="655"/>
                  </a:cubicBezTo>
                  <a:cubicBezTo>
                    <a:pt x="273" y="725"/>
                    <a:pt x="273" y="725"/>
                    <a:pt x="273" y="725"/>
                  </a:cubicBezTo>
                  <a:cubicBezTo>
                    <a:pt x="464" y="725"/>
                    <a:pt x="464" y="725"/>
                    <a:pt x="464" y="725"/>
                  </a:cubicBezTo>
                  <a:cubicBezTo>
                    <a:pt x="464" y="616"/>
                    <a:pt x="464" y="616"/>
                    <a:pt x="464" y="616"/>
                  </a:cubicBezTo>
                  <a:cubicBezTo>
                    <a:pt x="578" y="616"/>
                    <a:pt x="578" y="616"/>
                    <a:pt x="578" y="616"/>
                  </a:cubicBezTo>
                  <a:cubicBezTo>
                    <a:pt x="578" y="540"/>
                    <a:pt x="578" y="540"/>
                    <a:pt x="578" y="540"/>
                  </a:cubicBezTo>
                  <a:cubicBezTo>
                    <a:pt x="464" y="540"/>
                    <a:pt x="464" y="540"/>
                    <a:pt x="464" y="540"/>
                  </a:cubicBezTo>
                  <a:cubicBezTo>
                    <a:pt x="464" y="502"/>
                    <a:pt x="464" y="502"/>
                    <a:pt x="464" y="502"/>
                  </a:cubicBezTo>
                  <a:cubicBezTo>
                    <a:pt x="616" y="502"/>
                    <a:pt x="616" y="502"/>
                    <a:pt x="616" y="502"/>
                  </a:cubicBezTo>
                  <a:cubicBezTo>
                    <a:pt x="616" y="655"/>
                    <a:pt x="616" y="655"/>
                    <a:pt x="616" y="655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725"/>
                    <a:pt x="502" y="725"/>
                    <a:pt x="502" y="725"/>
                  </a:cubicBezTo>
                  <a:cubicBezTo>
                    <a:pt x="699" y="725"/>
                    <a:pt x="699" y="725"/>
                    <a:pt x="699" y="725"/>
                  </a:cubicBezTo>
                  <a:cubicBezTo>
                    <a:pt x="699" y="435"/>
                    <a:pt x="699" y="435"/>
                    <a:pt x="699" y="435"/>
                  </a:cubicBezTo>
                  <a:cubicBezTo>
                    <a:pt x="756" y="402"/>
                    <a:pt x="756" y="402"/>
                    <a:pt x="756" y="402"/>
                  </a:cubicBezTo>
                  <a:cubicBezTo>
                    <a:pt x="756" y="753"/>
                    <a:pt x="756" y="753"/>
                    <a:pt x="756" y="753"/>
                  </a:cubicBezTo>
                  <a:cubicBezTo>
                    <a:pt x="756" y="769"/>
                    <a:pt x="743" y="782"/>
                    <a:pt x="727" y="782"/>
                  </a:cubicBezTo>
                  <a:cubicBezTo>
                    <a:pt x="28" y="782"/>
                    <a:pt x="28" y="782"/>
                    <a:pt x="28" y="782"/>
                  </a:cubicBezTo>
                  <a:cubicBezTo>
                    <a:pt x="12" y="782"/>
                    <a:pt x="0" y="769"/>
                    <a:pt x="0" y="753"/>
                  </a:cubicBezTo>
                  <a:cubicBezTo>
                    <a:pt x="0" y="499"/>
                    <a:pt x="0" y="499"/>
                    <a:pt x="0" y="499"/>
                  </a:cubicBezTo>
                  <a:cubicBezTo>
                    <a:pt x="57" y="499"/>
                    <a:pt x="57" y="499"/>
                    <a:pt x="57" y="499"/>
                  </a:cubicBezTo>
                  <a:cubicBezTo>
                    <a:pt x="57" y="725"/>
                    <a:pt x="57" y="725"/>
                    <a:pt x="57" y="725"/>
                  </a:cubicBezTo>
                  <a:cubicBezTo>
                    <a:pt x="235" y="725"/>
                    <a:pt x="235" y="725"/>
                    <a:pt x="235" y="725"/>
                  </a:cubicBezTo>
                  <a:cubicBezTo>
                    <a:pt x="235" y="655"/>
                    <a:pt x="235" y="655"/>
                    <a:pt x="235" y="655"/>
                  </a:cubicBezTo>
                  <a:cubicBezTo>
                    <a:pt x="168" y="655"/>
                    <a:pt x="168" y="655"/>
                    <a:pt x="168" y="6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208414" y="4098468"/>
            <a:ext cx="1361971" cy="303011"/>
            <a:chOff x="1208414" y="4098468"/>
            <a:chExt cx="1361971" cy="303011"/>
          </a:xfrm>
        </p:grpSpPr>
        <p:sp>
          <p:nvSpPr>
            <p:cNvPr id="55" name="圆角矩形 26"/>
            <p:cNvSpPr/>
            <p:nvPr/>
          </p:nvSpPr>
          <p:spPr>
            <a:xfrm>
              <a:off x="1208414" y="4098468"/>
              <a:ext cx="1276986" cy="303011"/>
            </a:xfrm>
            <a:prstGeom prst="roundRect">
              <a:avLst>
                <a:gd name="adj" fmla="val 50000"/>
              </a:avLst>
            </a:prstGeom>
            <a:solidFill>
              <a:srgbClr val="FFB03D"/>
            </a:solidFill>
            <a:ln w="28575" cap="flat">
              <a:gradFill>
                <a:gsLst>
                  <a:gs pos="0">
                    <a:srgbClr val="FFC165"/>
                  </a:gs>
                  <a:gs pos="100000">
                    <a:srgbClr val="FF9A05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  <a:latin typeface="造字工房悦黑体验版细体" pitchFamily="50" charset="-122"/>
                <a:ea typeface="造字工房悦黑体验版细体" pitchFamily="50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613130" y="4101397"/>
              <a:ext cx="95725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全面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922506" y="4116725"/>
            <a:ext cx="1363143" cy="303011"/>
            <a:chOff x="3922506" y="4116725"/>
            <a:chExt cx="1363143" cy="303011"/>
          </a:xfrm>
        </p:grpSpPr>
        <p:sp>
          <p:nvSpPr>
            <p:cNvPr id="56" name="圆角矩形 20"/>
            <p:cNvSpPr/>
            <p:nvPr/>
          </p:nvSpPr>
          <p:spPr>
            <a:xfrm>
              <a:off x="3922506" y="4116725"/>
              <a:ext cx="1276986" cy="30301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02B3C1"/>
                </a:gs>
                <a:gs pos="0">
                  <a:srgbClr val="0699AC"/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02B3C1"/>
                  </a:gs>
                  <a:gs pos="100000">
                    <a:srgbClr val="0699AC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  <a:latin typeface="造字工房悦黑体验版细体" pitchFamily="50" charset="-122"/>
                <a:ea typeface="造字工房悦黑体验版细体" pitchFamily="50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4328394" y="4116725"/>
              <a:ext cx="95725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深入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656933" y="4111249"/>
            <a:ext cx="1332319" cy="303011"/>
            <a:chOff x="6656933" y="4111249"/>
            <a:chExt cx="1332319" cy="303011"/>
          </a:xfrm>
        </p:grpSpPr>
        <p:sp>
          <p:nvSpPr>
            <p:cNvPr id="57" name="圆角矩形 23"/>
            <p:cNvSpPr/>
            <p:nvPr/>
          </p:nvSpPr>
          <p:spPr>
            <a:xfrm flipH="1">
              <a:off x="6656933" y="4111249"/>
              <a:ext cx="1276986" cy="30301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45C5B"/>
                </a:gs>
                <a:gs pos="100000">
                  <a:srgbClr val="EA8384"/>
                </a:gs>
              </a:gsLst>
              <a:lin ang="5400000" scaled="1"/>
            </a:gradFill>
            <a:ln w="28575" cap="flat">
              <a:gradFill>
                <a:gsLst>
                  <a:gs pos="100000">
                    <a:srgbClr val="E45C5B"/>
                  </a:gs>
                  <a:gs pos="0">
                    <a:srgbClr val="EA8384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  <a:latin typeface="造字工房悦黑体验版细体" pitchFamily="50" charset="-122"/>
                <a:ea typeface="造字工房悦黑体验版细体" pitchFamily="50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7031997" y="4113680"/>
              <a:ext cx="95725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多维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40000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40000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1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30" dur="2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2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1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2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2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1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1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56" dur="1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2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62" dur="2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6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9" dur="1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1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2" dur="1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4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9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0" fill="hold">
                          <p:stCondLst>
                            <p:cond delay="indefinite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4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9" grpId="0" bldLvl="0" animBg="1"/>
          <p:bldP spid="15" grpId="0"/>
          <p:bldP spid="17" grpId="0" animBg="1"/>
          <p:bldP spid="21" grpId="0" animBg="1"/>
          <p:bldP spid="27" grpId="0"/>
          <p:bldP spid="29" grpId="0" animBg="1"/>
          <p:bldP spid="33" grpId="0" animBg="1"/>
          <p:bldP spid="3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4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4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1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30" dur="2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2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1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2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2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1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1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56" dur="1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2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62" dur="2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6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9" dur="1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1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2" dur="1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4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9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0" fill="hold">
                          <p:stCondLst>
                            <p:cond delay="indefinite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4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9" grpId="0" bldLvl="0" animBg="1"/>
          <p:bldP spid="15" grpId="0"/>
          <p:bldP spid="17" grpId="0" animBg="1"/>
          <p:bldP spid="21" grpId="0" animBg="1"/>
          <p:bldP spid="27" grpId="0"/>
          <p:bldP spid="29" grpId="0" animBg="1"/>
          <p:bldP spid="33" grpId="0" animBg="1"/>
          <p:bldP spid="39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715857" y="1688042"/>
            <a:ext cx="2072960" cy="2584754"/>
            <a:chOff x="3295850" y="1908877"/>
            <a:chExt cx="3738030" cy="4660916"/>
          </a:xfrm>
        </p:grpSpPr>
        <p:sp>
          <p:nvSpPr>
            <p:cNvPr id="12" name="圆角矩形 2"/>
            <p:cNvSpPr/>
            <p:nvPr/>
          </p:nvSpPr>
          <p:spPr>
            <a:xfrm rot="2760000">
              <a:off x="3098889" y="2634801"/>
              <a:ext cx="4660916" cy="3209067"/>
            </a:xfrm>
            <a:prstGeom prst="roundRect">
              <a:avLst>
                <a:gd name="adj" fmla="val 50000"/>
              </a:avLst>
            </a:prstGeom>
            <a:gradFill>
              <a:gsLst>
                <a:gs pos="33000">
                  <a:srgbClr val="6C6C6C">
                    <a:alpha val="42000"/>
                  </a:srgbClr>
                </a:gs>
                <a:gs pos="0">
                  <a:schemeClr val="tx1">
                    <a:alpha val="54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3" name="Freeform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4" name="圆角矩形 4"/>
            <p:cNvSpPr/>
            <p:nvPr/>
          </p:nvSpPr>
          <p:spPr>
            <a:xfrm rot="2760000">
              <a:off x="3358628" y="2852802"/>
              <a:ext cx="3953506" cy="2592561"/>
            </a:xfrm>
            <a:prstGeom prst="roundRect">
              <a:avLst>
                <a:gd name="adj" fmla="val 50000"/>
              </a:avLst>
            </a:prstGeom>
            <a:gradFill>
              <a:gsLst>
                <a:gs pos="37000">
                  <a:srgbClr val="6C6C6C">
                    <a:alpha val="5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5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165"/>
                </a:gs>
                <a:gs pos="100000">
                  <a:srgbClr val="FF9A05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rgbClr val="FF9B09"/>
                  </a:gs>
                  <a:gs pos="100000">
                    <a:srgbClr val="FFDBA7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sp>
        <p:nvSpPr>
          <p:cNvPr id="16" name="圆角矩形 6"/>
          <p:cNvSpPr/>
          <p:nvPr/>
        </p:nvSpPr>
        <p:spPr>
          <a:xfrm>
            <a:off x="3269582" y="2202099"/>
            <a:ext cx="3894951" cy="751080"/>
          </a:xfrm>
          <a:prstGeom prst="roundRect">
            <a:avLst>
              <a:gd name="adj" fmla="val 9976"/>
            </a:avLst>
          </a:prstGeom>
          <a:solidFill>
            <a:srgbClr val="FFB85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grpSp>
        <p:nvGrpSpPr>
          <p:cNvPr id="17" name="组合 16"/>
          <p:cNvGrpSpPr/>
          <p:nvPr/>
        </p:nvGrpSpPr>
        <p:grpSpPr>
          <a:xfrm>
            <a:off x="3339871" y="2515956"/>
            <a:ext cx="118508" cy="118509"/>
            <a:chOff x="4486616" y="3001075"/>
            <a:chExt cx="274695" cy="274699"/>
          </a:xfrm>
        </p:grpSpPr>
        <p:sp>
          <p:nvSpPr>
            <p:cNvPr id="18" name="椭圆 17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040366" y="2515956"/>
            <a:ext cx="118508" cy="118509"/>
            <a:chOff x="4486616" y="3001075"/>
            <a:chExt cx="274695" cy="274699"/>
          </a:xfrm>
        </p:grpSpPr>
        <p:sp>
          <p:nvSpPr>
            <p:cNvPr id="21" name="椭圆 20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106923" y="2549618"/>
            <a:ext cx="288238" cy="46073"/>
            <a:chOff x="4318304" y="3089060"/>
            <a:chExt cx="384317" cy="61430"/>
          </a:xfrm>
        </p:grpSpPr>
        <p:sp>
          <p:nvSpPr>
            <p:cNvPr id="24" name="圆角矩形 14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25" name="圆角矩形 15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4032250" y="2327275"/>
            <a:ext cx="320230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700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智能检索 资源整合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2256353" y="2219942"/>
            <a:ext cx="589923" cy="553376"/>
            <a:chOff x="3108756" y="2110160"/>
            <a:chExt cx="745081" cy="698920"/>
          </a:xfrm>
          <a:solidFill>
            <a:schemeClr val="bg1"/>
          </a:solidFill>
        </p:grpSpPr>
        <p:sp>
          <p:nvSpPr>
            <p:cNvPr id="28" name="Freeform 489"/>
            <p:cNvSpPr/>
            <p:nvPr/>
          </p:nvSpPr>
          <p:spPr bwMode="auto">
            <a:xfrm>
              <a:off x="3608602" y="2110160"/>
              <a:ext cx="245235" cy="303659"/>
            </a:xfrm>
            <a:custGeom>
              <a:avLst/>
              <a:gdLst>
                <a:gd name="T0" fmla="*/ 248 w 340"/>
                <a:gd name="T1" fmla="*/ 0 h 421"/>
                <a:gd name="T2" fmla="*/ 0 w 340"/>
                <a:gd name="T3" fmla="*/ 357 h 421"/>
                <a:gd name="T4" fmla="*/ 94 w 340"/>
                <a:gd name="T5" fmla="*/ 421 h 421"/>
                <a:gd name="T6" fmla="*/ 340 w 340"/>
                <a:gd name="T7" fmla="*/ 66 h 421"/>
                <a:gd name="T8" fmla="*/ 248 w 340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21">
                  <a:moveTo>
                    <a:pt x="248" y="0"/>
                  </a:moveTo>
                  <a:lnTo>
                    <a:pt x="0" y="357"/>
                  </a:lnTo>
                  <a:lnTo>
                    <a:pt x="94" y="421"/>
                  </a:lnTo>
                  <a:lnTo>
                    <a:pt x="340" y="66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9" name="Freeform 490"/>
            <p:cNvSpPr/>
            <p:nvPr/>
          </p:nvSpPr>
          <p:spPr bwMode="auto">
            <a:xfrm>
              <a:off x="3584800" y="2379197"/>
              <a:ext cx="81505" cy="68522"/>
            </a:xfrm>
            <a:custGeom>
              <a:avLst/>
              <a:gdLst>
                <a:gd name="T0" fmla="*/ 14 w 113"/>
                <a:gd name="T1" fmla="*/ 12 h 95"/>
                <a:gd name="T2" fmla="*/ 0 w 113"/>
                <a:gd name="T3" fmla="*/ 33 h 95"/>
                <a:gd name="T4" fmla="*/ 14 w 113"/>
                <a:gd name="T5" fmla="*/ 43 h 95"/>
                <a:gd name="T6" fmla="*/ 26 w 113"/>
                <a:gd name="T7" fmla="*/ 52 h 95"/>
                <a:gd name="T8" fmla="*/ 90 w 113"/>
                <a:gd name="T9" fmla="*/ 95 h 95"/>
                <a:gd name="T10" fmla="*/ 113 w 113"/>
                <a:gd name="T11" fmla="*/ 62 h 95"/>
                <a:gd name="T12" fmla="*/ 23 w 113"/>
                <a:gd name="T13" fmla="*/ 0 h 95"/>
                <a:gd name="T14" fmla="*/ 14 w 113"/>
                <a:gd name="T15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95">
                  <a:moveTo>
                    <a:pt x="14" y="12"/>
                  </a:moveTo>
                  <a:lnTo>
                    <a:pt x="0" y="33"/>
                  </a:lnTo>
                  <a:lnTo>
                    <a:pt x="14" y="43"/>
                  </a:lnTo>
                  <a:lnTo>
                    <a:pt x="26" y="52"/>
                  </a:lnTo>
                  <a:lnTo>
                    <a:pt x="90" y="95"/>
                  </a:lnTo>
                  <a:lnTo>
                    <a:pt x="113" y="62"/>
                  </a:lnTo>
                  <a:lnTo>
                    <a:pt x="23" y="0"/>
                  </a:lnTo>
                  <a:lnTo>
                    <a:pt x="1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0" name="Freeform 491"/>
            <p:cNvSpPr/>
            <p:nvPr/>
          </p:nvSpPr>
          <p:spPr bwMode="auto">
            <a:xfrm>
              <a:off x="3463625" y="2415261"/>
              <a:ext cx="177435" cy="226482"/>
            </a:xfrm>
            <a:custGeom>
              <a:avLst/>
              <a:gdLst>
                <a:gd name="T0" fmla="*/ 66 w 104"/>
                <a:gd name="T1" fmla="*/ 0 h 133"/>
                <a:gd name="T2" fmla="*/ 60 w 104"/>
                <a:gd name="T3" fmla="*/ 8 h 133"/>
                <a:gd name="T4" fmla="*/ 59 w 104"/>
                <a:gd name="T5" fmla="*/ 10 h 133"/>
                <a:gd name="T6" fmla="*/ 11 w 104"/>
                <a:gd name="T7" fmla="*/ 29 h 133"/>
                <a:gd name="T8" fmla="*/ 0 w 104"/>
                <a:gd name="T9" fmla="*/ 129 h 133"/>
                <a:gd name="T10" fmla="*/ 37 w 104"/>
                <a:gd name="T11" fmla="*/ 76 h 133"/>
                <a:gd name="T12" fmla="*/ 37 w 104"/>
                <a:gd name="T13" fmla="*/ 51 h 133"/>
                <a:gd name="T14" fmla="*/ 60 w 104"/>
                <a:gd name="T15" fmla="*/ 43 h 133"/>
                <a:gd name="T16" fmla="*/ 63 w 104"/>
                <a:gd name="T17" fmla="*/ 44 h 133"/>
                <a:gd name="T18" fmla="*/ 66 w 104"/>
                <a:gd name="T19" fmla="*/ 71 h 133"/>
                <a:gd name="T20" fmla="*/ 60 w 104"/>
                <a:gd name="T21" fmla="*/ 77 h 133"/>
                <a:gd name="T22" fmla="*/ 42 w 104"/>
                <a:gd name="T23" fmla="*/ 80 h 133"/>
                <a:gd name="T24" fmla="*/ 6 w 104"/>
                <a:gd name="T25" fmla="*/ 133 h 133"/>
                <a:gd name="T26" fmla="*/ 54 w 104"/>
                <a:gd name="T27" fmla="*/ 109 h 133"/>
                <a:gd name="T28" fmla="*/ 60 w 104"/>
                <a:gd name="T29" fmla="*/ 106 h 133"/>
                <a:gd name="T30" fmla="*/ 77 w 104"/>
                <a:gd name="T31" fmla="*/ 98 h 133"/>
                <a:gd name="T32" fmla="*/ 96 w 104"/>
                <a:gd name="T33" fmla="*/ 88 h 133"/>
                <a:gd name="T34" fmla="*/ 97 w 104"/>
                <a:gd name="T35" fmla="*/ 37 h 133"/>
                <a:gd name="T36" fmla="*/ 104 w 104"/>
                <a:gd name="T37" fmla="*/ 26 h 133"/>
                <a:gd name="T38" fmla="*/ 77 w 104"/>
                <a:gd name="T39" fmla="*/ 7 h 133"/>
                <a:gd name="T40" fmla="*/ 66 w 104"/>
                <a:gd name="T4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33">
                  <a:moveTo>
                    <a:pt x="66" y="0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2" y="70"/>
                    <a:pt x="31" y="60"/>
                    <a:pt x="37" y="51"/>
                  </a:cubicBezTo>
                  <a:cubicBezTo>
                    <a:pt x="43" y="43"/>
                    <a:pt x="52" y="40"/>
                    <a:pt x="60" y="43"/>
                  </a:cubicBezTo>
                  <a:cubicBezTo>
                    <a:pt x="61" y="43"/>
                    <a:pt x="62" y="44"/>
                    <a:pt x="63" y="44"/>
                  </a:cubicBezTo>
                  <a:cubicBezTo>
                    <a:pt x="71" y="50"/>
                    <a:pt x="72" y="62"/>
                    <a:pt x="66" y="71"/>
                  </a:cubicBezTo>
                  <a:cubicBezTo>
                    <a:pt x="64" y="74"/>
                    <a:pt x="62" y="76"/>
                    <a:pt x="60" y="77"/>
                  </a:cubicBezTo>
                  <a:cubicBezTo>
                    <a:pt x="55" y="81"/>
                    <a:pt x="48" y="82"/>
                    <a:pt x="42" y="80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77" y="98"/>
                    <a:pt x="77" y="98"/>
                    <a:pt x="77" y="9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77" y="7"/>
                    <a:pt x="77" y="7"/>
                    <a:pt x="77" y="7"/>
                  </a:cubicBez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1" name="Rectangle 492"/>
            <p:cNvSpPr>
              <a:spLocks noChangeArrowheads="1"/>
            </p:cNvSpPr>
            <p:nvPr/>
          </p:nvSpPr>
          <p:spPr bwMode="auto">
            <a:xfrm>
              <a:off x="3237144" y="2495323"/>
              <a:ext cx="168779" cy="151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2" name="Rectangle 493"/>
            <p:cNvSpPr>
              <a:spLocks noChangeArrowheads="1"/>
            </p:cNvSpPr>
            <p:nvPr/>
          </p:nvSpPr>
          <p:spPr bwMode="auto">
            <a:xfrm>
              <a:off x="3237144" y="2449161"/>
              <a:ext cx="168779" cy="173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3" name="Rectangle 494"/>
            <p:cNvSpPr>
              <a:spLocks noChangeArrowheads="1"/>
            </p:cNvSpPr>
            <p:nvPr/>
          </p:nvSpPr>
          <p:spPr bwMode="auto">
            <a:xfrm>
              <a:off x="3237144" y="2403000"/>
              <a:ext cx="168779" cy="158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4" name="Rectangle 495"/>
            <p:cNvSpPr>
              <a:spLocks noChangeArrowheads="1"/>
            </p:cNvSpPr>
            <p:nvPr/>
          </p:nvSpPr>
          <p:spPr bwMode="auto">
            <a:xfrm>
              <a:off x="3237144" y="2357559"/>
              <a:ext cx="168779" cy="151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5" name="Freeform 496"/>
            <p:cNvSpPr/>
            <p:nvPr/>
          </p:nvSpPr>
          <p:spPr bwMode="auto">
            <a:xfrm>
              <a:off x="3108756" y="2215467"/>
              <a:ext cx="489749" cy="593613"/>
            </a:xfrm>
            <a:custGeom>
              <a:avLst/>
              <a:gdLst>
                <a:gd name="T0" fmla="*/ 268 w 287"/>
                <a:gd name="T1" fmla="*/ 303 h 348"/>
                <a:gd name="T2" fmla="*/ 245 w 287"/>
                <a:gd name="T3" fmla="*/ 331 h 348"/>
                <a:gd name="T4" fmla="*/ 90 w 287"/>
                <a:gd name="T5" fmla="*/ 331 h 348"/>
                <a:gd name="T6" fmla="*/ 90 w 287"/>
                <a:gd name="T7" fmla="*/ 281 h 348"/>
                <a:gd name="T8" fmla="*/ 76 w 287"/>
                <a:gd name="T9" fmla="*/ 263 h 348"/>
                <a:gd name="T10" fmla="*/ 17 w 287"/>
                <a:gd name="T11" fmla="*/ 263 h 348"/>
                <a:gd name="T12" fmla="*/ 17 w 287"/>
                <a:gd name="T13" fmla="*/ 59 h 348"/>
                <a:gd name="T14" fmla="*/ 40 w 287"/>
                <a:gd name="T15" fmla="*/ 27 h 348"/>
                <a:gd name="T16" fmla="*/ 251 w 287"/>
                <a:gd name="T17" fmla="*/ 27 h 348"/>
                <a:gd name="T18" fmla="*/ 268 w 287"/>
                <a:gd name="T19" fmla="*/ 52 h 348"/>
                <a:gd name="T20" fmla="*/ 268 w 287"/>
                <a:gd name="T21" fmla="*/ 104 h 348"/>
                <a:gd name="T22" fmla="*/ 268 w 287"/>
                <a:gd name="T23" fmla="*/ 104 h 348"/>
                <a:gd name="T24" fmla="*/ 285 w 287"/>
                <a:gd name="T25" fmla="*/ 83 h 348"/>
                <a:gd name="T26" fmla="*/ 285 w 287"/>
                <a:gd name="T27" fmla="*/ 45 h 348"/>
                <a:gd name="T28" fmla="*/ 252 w 287"/>
                <a:gd name="T29" fmla="*/ 8 h 348"/>
                <a:gd name="T30" fmla="*/ 70 w 287"/>
                <a:gd name="T31" fmla="*/ 8 h 348"/>
                <a:gd name="T32" fmla="*/ 40 w 287"/>
                <a:gd name="T33" fmla="*/ 8 h 348"/>
                <a:gd name="T34" fmla="*/ 0 w 287"/>
                <a:gd name="T35" fmla="*/ 44 h 348"/>
                <a:gd name="T36" fmla="*/ 0 w 287"/>
                <a:gd name="T37" fmla="*/ 294 h 348"/>
                <a:gd name="T38" fmla="*/ 82 w 287"/>
                <a:gd name="T39" fmla="*/ 346 h 348"/>
                <a:gd name="T40" fmla="*/ 252 w 287"/>
                <a:gd name="T41" fmla="*/ 346 h 348"/>
                <a:gd name="T42" fmla="*/ 285 w 287"/>
                <a:gd name="T43" fmla="*/ 321 h 348"/>
                <a:gd name="T44" fmla="*/ 285 w 287"/>
                <a:gd name="T45" fmla="*/ 228 h 348"/>
                <a:gd name="T46" fmla="*/ 268 w 287"/>
                <a:gd name="T47" fmla="*/ 238 h 348"/>
                <a:gd name="T48" fmla="*/ 268 w 287"/>
                <a:gd name="T49" fmla="*/ 30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7" h="348">
                  <a:moveTo>
                    <a:pt x="268" y="303"/>
                  </a:moveTo>
                  <a:cubicBezTo>
                    <a:pt x="268" y="303"/>
                    <a:pt x="272" y="331"/>
                    <a:pt x="245" y="331"/>
                  </a:cubicBezTo>
                  <a:cubicBezTo>
                    <a:pt x="217" y="331"/>
                    <a:pt x="90" y="331"/>
                    <a:pt x="90" y="331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0" y="281"/>
                    <a:pt x="91" y="263"/>
                    <a:pt x="76" y="263"/>
                  </a:cubicBezTo>
                  <a:cubicBezTo>
                    <a:pt x="60" y="263"/>
                    <a:pt x="17" y="263"/>
                    <a:pt x="17" y="263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3" y="27"/>
                    <a:pt x="40" y="27"/>
                  </a:cubicBezTo>
                  <a:cubicBezTo>
                    <a:pt x="251" y="27"/>
                    <a:pt x="251" y="27"/>
                    <a:pt x="251" y="27"/>
                  </a:cubicBezTo>
                  <a:cubicBezTo>
                    <a:pt x="251" y="27"/>
                    <a:pt x="268" y="30"/>
                    <a:pt x="268" y="52"/>
                  </a:cubicBezTo>
                  <a:cubicBezTo>
                    <a:pt x="268" y="57"/>
                    <a:pt x="268" y="77"/>
                    <a:pt x="268" y="104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5" y="83"/>
                    <a:pt x="285" y="83"/>
                    <a:pt x="285" y="83"/>
                  </a:cubicBezTo>
                  <a:cubicBezTo>
                    <a:pt x="285" y="60"/>
                    <a:pt x="285" y="45"/>
                    <a:pt x="285" y="45"/>
                  </a:cubicBezTo>
                  <a:cubicBezTo>
                    <a:pt x="285" y="45"/>
                    <a:pt x="287" y="8"/>
                    <a:pt x="252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0" y="0"/>
                    <a:pt x="0" y="44"/>
                  </a:cubicBezTo>
                  <a:cubicBezTo>
                    <a:pt x="0" y="87"/>
                    <a:pt x="0" y="294"/>
                    <a:pt x="0" y="294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252" y="346"/>
                    <a:pt x="252" y="346"/>
                    <a:pt x="252" y="346"/>
                  </a:cubicBezTo>
                  <a:cubicBezTo>
                    <a:pt x="252" y="346"/>
                    <a:pt x="285" y="348"/>
                    <a:pt x="285" y="321"/>
                  </a:cubicBezTo>
                  <a:cubicBezTo>
                    <a:pt x="285" y="312"/>
                    <a:pt x="285" y="274"/>
                    <a:pt x="285" y="228"/>
                  </a:cubicBezTo>
                  <a:cubicBezTo>
                    <a:pt x="268" y="238"/>
                    <a:pt x="268" y="238"/>
                    <a:pt x="268" y="238"/>
                  </a:cubicBezTo>
                  <a:cubicBezTo>
                    <a:pt x="268" y="275"/>
                    <a:pt x="268" y="303"/>
                    <a:pt x="268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641395" y="2395904"/>
            <a:ext cx="451147" cy="429668"/>
            <a:chOff x="5030931" y="2884106"/>
            <a:chExt cx="601529" cy="572890"/>
          </a:xfrm>
        </p:grpSpPr>
        <p:sp>
          <p:nvSpPr>
            <p:cNvPr id="37" name="椭圆 36"/>
            <p:cNvSpPr/>
            <p:nvPr/>
          </p:nvSpPr>
          <p:spPr>
            <a:xfrm>
              <a:off x="5055353" y="2884106"/>
              <a:ext cx="562742" cy="5627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030931" y="2902999"/>
              <a:ext cx="601529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rgbClr val="FFB850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100" dirty="0">
                <a:solidFill>
                  <a:srgbClr val="FFB850"/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 descr="C:\Users\Administrator\Desktop\1.png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0750" y="102235"/>
            <a:ext cx="7061835" cy="493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8" name="组合 107"/>
          <p:cNvGrpSpPr/>
          <p:nvPr/>
        </p:nvGrpSpPr>
        <p:grpSpPr>
          <a:xfrm>
            <a:off x="2981325" y="2329374"/>
            <a:ext cx="692150" cy="279926"/>
            <a:chOff x="5511800" y="2759479"/>
            <a:chExt cx="692150" cy="279926"/>
          </a:xfrm>
          <a:solidFill>
            <a:srgbClr val="FF0000"/>
          </a:solidFill>
        </p:grpSpPr>
        <p:sp>
          <p:nvSpPr>
            <p:cNvPr id="82" name="对话气泡: 圆角矩形 81"/>
            <p:cNvSpPr/>
            <p:nvPr/>
          </p:nvSpPr>
          <p:spPr>
            <a:xfrm rot="10800000">
              <a:off x="5511800" y="2760400"/>
              <a:ext cx="692150" cy="279005"/>
            </a:xfrm>
            <a:prstGeom prst="wedgeRoundRectCallout">
              <a:avLst>
                <a:gd name="adj1" fmla="val -9824"/>
                <a:gd name="adj2" fmla="val 123951"/>
                <a:gd name="adj3" fmla="val 16667"/>
              </a:avLst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5607050" y="2759479"/>
              <a:ext cx="584200" cy="2755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入口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355090" y="3298825"/>
            <a:ext cx="5632450" cy="8604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5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www.zhizhen.com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780157" y="339091"/>
            <a:ext cx="3583687" cy="494625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rgbClr val="FFB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空检</a:t>
            </a:r>
            <a:r>
              <a:rPr lang="en-US" altLang="zh-CN" sz="1800" b="1" dirty="0">
                <a:solidFill>
                  <a:srgbClr val="FFB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800" b="1" dirty="0">
                <a:solidFill>
                  <a:srgbClr val="FFB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元数据</a:t>
            </a:r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1417" y="1305240"/>
            <a:ext cx="4894936" cy="1189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08" name="组合 107"/>
          <p:cNvGrpSpPr/>
          <p:nvPr/>
        </p:nvGrpSpPr>
        <p:grpSpPr>
          <a:xfrm>
            <a:off x="5511800" y="2553529"/>
            <a:ext cx="692150" cy="279926"/>
            <a:chOff x="5511800" y="2759479"/>
            <a:chExt cx="692150" cy="279926"/>
          </a:xfrm>
        </p:grpSpPr>
        <p:sp>
          <p:nvSpPr>
            <p:cNvPr id="82" name="对话气泡: 圆角矩形 81"/>
            <p:cNvSpPr/>
            <p:nvPr/>
          </p:nvSpPr>
          <p:spPr>
            <a:xfrm rot="10800000">
              <a:off x="5511800" y="2760400"/>
              <a:ext cx="692150" cy="279005"/>
            </a:xfrm>
            <a:prstGeom prst="wedgeRoundRectCallout">
              <a:avLst>
                <a:gd name="adj1" fmla="val -9824"/>
                <a:gd name="adj2" fmla="val 123951"/>
                <a:gd name="adj3" fmla="val 16667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5607050" y="2759479"/>
              <a:ext cx="584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空检</a:t>
              </a:r>
            </a:p>
          </p:txBody>
        </p:sp>
      </p:grpSp>
      <p:sp>
        <p:nvSpPr>
          <p:cNvPr id="75" name="矩形 74"/>
          <p:cNvSpPr/>
          <p:nvPr/>
        </p:nvSpPr>
        <p:spPr>
          <a:xfrm>
            <a:off x="2037452" y="4042653"/>
            <a:ext cx="500888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5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每天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数据的提取、清洗、转化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b="1" dirty="0">
                <a:solidFill>
                  <a:srgbClr val="FF5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每天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更新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r>
              <a:rPr lang="en-US" altLang="zh-CN" sz="2000" b="1" dirty="0" smtClean="0">
                <a:solidFill>
                  <a:srgbClr val="FF5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9.4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条中文元数据</a:t>
            </a:r>
          </a:p>
        </p:txBody>
      </p:sp>
      <p:pic>
        <p:nvPicPr>
          <p:cNvPr id="4" name="内容占位符 3" descr="C:\Users\Administrator\Desktop\1.png1"/>
          <p:cNvPicPr>
            <a:picLocks noGrp="1" noChangeAspect="1"/>
          </p:cNvPicPr>
          <p:nvPr>
            <p:ph idx="1"/>
          </p:nvPr>
        </p:nvPicPr>
        <p:blipFill>
          <a:blip r:embed="rId4"/>
          <a:srcRect t="2682" b="73735"/>
          <a:stretch>
            <a:fillRect/>
          </a:stretch>
        </p:blipFill>
        <p:spPr>
          <a:xfrm>
            <a:off x="886460" y="2955290"/>
            <a:ext cx="6821170" cy="1071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780157" y="339091"/>
            <a:ext cx="3583687" cy="494625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rgbClr val="FFB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扩展检索</a:t>
            </a:r>
            <a:r>
              <a:rPr lang="en-US" altLang="zh-CN" sz="1800" b="1" dirty="0">
                <a:solidFill>
                  <a:srgbClr val="FFB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800" b="1" dirty="0">
                <a:solidFill>
                  <a:srgbClr val="FFB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</a:t>
            </a:r>
          </a:p>
        </p:txBody>
      </p:sp>
      <p:grpSp>
        <p:nvGrpSpPr>
          <p:cNvPr id="77" name="组合 76"/>
          <p:cNvGrpSpPr/>
          <p:nvPr/>
        </p:nvGrpSpPr>
        <p:grpSpPr>
          <a:xfrm>
            <a:off x="1344785" y="1151679"/>
            <a:ext cx="7051046" cy="1129573"/>
            <a:chOff x="1344785" y="1440009"/>
            <a:chExt cx="7051046" cy="1129573"/>
          </a:xfrm>
        </p:grpSpPr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4816" y="1440009"/>
              <a:ext cx="5451764" cy="81275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79" name="组合 78"/>
            <p:cNvGrpSpPr/>
            <p:nvPr/>
          </p:nvGrpSpPr>
          <p:grpSpPr>
            <a:xfrm>
              <a:off x="7118848" y="1672275"/>
              <a:ext cx="1276983" cy="303011"/>
              <a:chOff x="7331443" y="4385141"/>
              <a:chExt cx="1702647" cy="404014"/>
            </a:xfrm>
          </p:grpSpPr>
          <p:sp>
            <p:nvSpPr>
              <p:cNvPr id="80" name="圆角矩形 26"/>
              <p:cNvSpPr/>
              <p:nvPr/>
            </p:nvSpPr>
            <p:spPr>
              <a:xfrm>
                <a:off x="7331443" y="4385141"/>
                <a:ext cx="1702647" cy="404014"/>
              </a:xfrm>
              <a:prstGeom prst="roundRect">
                <a:avLst>
                  <a:gd name="adj" fmla="val 50000"/>
                </a:avLst>
              </a:prstGeom>
              <a:solidFill>
                <a:srgbClr val="FFB03D"/>
              </a:solidFill>
              <a:ln w="28575" cap="flat">
                <a:gradFill>
                  <a:gsLst>
                    <a:gs pos="0">
                      <a:srgbClr val="FFC165"/>
                    </a:gs>
                    <a:gs pos="100000">
                      <a:srgbClr val="FF9A05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  <a:latin typeface="造字工房悦黑体验版细体" pitchFamily="50" charset="-122"/>
                  <a:ea typeface="造字工房悦黑体验版细体" pitchFamily="50" charset="-122"/>
                </a:endParaRPr>
              </a:p>
            </p:txBody>
          </p:sp>
          <p:sp>
            <p:nvSpPr>
              <p:cNvPr id="81" name="文本框 80"/>
              <p:cNvSpPr txBox="1"/>
              <p:nvPr/>
            </p:nvSpPr>
            <p:spPr>
              <a:xfrm>
                <a:off x="7487574" y="4441250"/>
                <a:ext cx="1357636" cy="330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1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学名</a:t>
                </a:r>
                <a:r>
                  <a:rPr lang="en-US" altLang="zh-CN" sz="101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\</a:t>
                </a:r>
                <a:r>
                  <a:rPr lang="zh-CN" altLang="en-US" sz="101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别名匹配</a:t>
                </a:r>
              </a:p>
            </p:txBody>
          </p:sp>
        </p:grpSp>
        <p:sp>
          <p:nvSpPr>
            <p:cNvPr id="89" name="文本框 88"/>
            <p:cNvSpPr txBox="1"/>
            <p:nvPr/>
          </p:nvSpPr>
          <p:spPr>
            <a:xfrm>
              <a:off x="1344785" y="2292583"/>
              <a:ext cx="32410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rgbClr val="FFB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搜索“小苏打”，同时检索了“碳酸氢钠”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1360492" y="2450348"/>
            <a:ext cx="7035342" cy="1115820"/>
            <a:chOff x="1360492" y="2573918"/>
            <a:chExt cx="7035342" cy="1115820"/>
          </a:xfrm>
        </p:grpSpPr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5416" y="2573918"/>
              <a:ext cx="5446819" cy="81247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0" name="文本框 89"/>
            <p:cNvSpPr txBox="1"/>
            <p:nvPr/>
          </p:nvSpPr>
          <p:spPr>
            <a:xfrm>
              <a:off x="1360492" y="3412739"/>
              <a:ext cx="42177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rgbClr val="01ACB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搜索“冠心病”，同时检索了“冠状动脉粥样硬化心脏病”</a:t>
              </a: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7118848" y="2841168"/>
              <a:ext cx="1276986" cy="303011"/>
              <a:chOff x="2653603" y="4364952"/>
              <a:chExt cx="1702648" cy="404014"/>
            </a:xfrm>
          </p:grpSpPr>
          <p:sp>
            <p:nvSpPr>
              <p:cNvPr id="93" name="圆角矩形 20"/>
              <p:cNvSpPr/>
              <p:nvPr/>
            </p:nvSpPr>
            <p:spPr>
              <a:xfrm>
                <a:off x="2653603" y="4364952"/>
                <a:ext cx="1702648" cy="40401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rgbClr val="02B3C1"/>
                  </a:gs>
                  <a:gs pos="0">
                    <a:srgbClr val="0699AC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02B3C1"/>
                    </a:gs>
                    <a:gs pos="100000">
                      <a:srgbClr val="0699AC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  <a:latin typeface="造字工房悦黑体验版细体" pitchFamily="50" charset="-122"/>
                  <a:ea typeface="造字工房悦黑体验版细体" pitchFamily="50" charset="-122"/>
                </a:endParaRPr>
              </a:p>
            </p:txBody>
          </p:sp>
          <p:sp>
            <p:nvSpPr>
              <p:cNvPr id="94" name="文本框 93"/>
              <p:cNvSpPr txBox="1"/>
              <p:nvPr/>
            </p:nvSpPr>
            <p:spPr>
              <a:xfrm>
                <a:off x="2834411" y="4401485"/>
                <a:ext cx="1357636" cy="330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1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简称</a:t>
                </a:r>
                <a:r>
                  <a:rPr lang="en-US" altLang="zh-CN" sz="101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\</a:t>
                </a:r>
                <a:r>
                  <a:rPr lang="zh-CN" altLang="en-US" sz="101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全称匹配</a:t>
                </a:r>
              </a:p>
            </p:txBody>
          </p:sp>
        </p:grpSp>
      </p:grpSp>
      <p:grpSp>
        <p:nvGrpSpPr>
          <p:cNvPr id="100" name="组合 99"/>
          <p:cNvGrpSpPr/>
          <p:nvPr/>
        </p:nvGrpSpPr>
        <p:grpSpPr>
          <a:xfrm>
            <a:off x="1377684" y="3819645"/>
            <a:ext cx="7018147" cy="1228250"/>
            <a:chOff x="1377684" y="3811407"/>
            <a:chExt cx="7018147" cy="1228250"/>
          </a:xfrm>
        </p:grpSpPr>
        <p:sp>
          <p:nvSpPr>
            <p:cNvPr id="91" name="文本框 90"/>
            <p:cNvSpPr txBox="1"/>
            <p:nvPr/>
          </p:nvSpPr>
          <p:spPr>
            <a:xfrm>
              <a:off x="1377684" y="4577992"/>
              <a:ext cx="56396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搜索“河北工业大学”，同时检索了“河北工学院、</a:t>
              </a:r>
              <a:r>
                <a:rPr lang="en-US" altLang="zh-CN" sz="12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Hebei University Of Technology</a:t>
              </a:r>
              <a:r>
                <a:rPr lang="zh-CN" altLang="en-US" sz="12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</a:p>
          </p:txBody>
        </p:sp>
        <p:grpSp>
          <p:nvGrpSpPr>
            <p:cNvPr id="95" name="组合 94"/>
            <p:cNvGrpSpPr/>
            <p:nvPr/>
          </p:nvGrpSpPr>
          <p:grpSpPr>
            <a:xfrm>
              <a:off x="7106564" y="3811407"/>
              <a:ext cx="1289267" cy="303011"/>
              <a:chOff x="9650001" y="4106555"/>
              <a:chExt cx="1719022" cy="404014"/>
            </a:xfrm>
          </p:grpSpPr>
          <p:sp>
            <p:nvSpPr>
              <p:cNvPr id="96" name="圆角矩形 29"/>
              <p:cNvSpPr/>
              <p:nvPr/>
            </p:nvSpPr>
            <p:spPr>
              <a:xfrm flipH="1">
                <a:off x="9650001" y="4106555"/>
                <a:ext cx="1702647" cy="40401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rgbClr val="77468A"/>
                  </a:gs>
                  <a:gs pos="0">
                    <a:srgbClr val="633B73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77468A"/>
                    </a:gs>
                    <a:gs pos="100000">
                      <a:srgbClr val="633B73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  <a:latin typeface="造字工房悦黑体验版细体" pitchFamily="50" charset="-122"/>
                  <a:ea typeface="造字工房悦黑体验版细体" pitchFamily="50" charset="-122"/>
                </a:endParaRPr>
              </a:p>
            </p:txBody>
          </p:sp>
          <p:sp>
            <p:nvSpPr>
              <p:cNvPr id="97" name="文本框 96"/>
              <p:cNvSpPr txBox="1"/>
              <p:nvPr/>
            </p:nvSpPr>
            <p:spPr>
              <a:xfrm>
                <a:off x="9665138" y="4143091"/>
                <a:ext cx="1703885" cy="330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1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现用名</a:t>
                </a:r>
                <a:r>
                  <a:rPr lang="en-US" altLang="zh-CN" sz="101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\</a:t>
                </a:r>
                <a:r>
                  <a:rPr lang="zh-CN" altLang="en-US" sz="101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曾用名匹配</a:t>
                </a: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5416" y="3696260"/>
            <a:ext cx="5451764" cy="8357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圆角矩形 29"/>
          <p:cNvSpPr/>
          <p:nvPr/>
        </p:nvSpPr>
        <p:spPr>
          <a:xfrm flipH="1">
            <a:off x="7117917" y="4218520"/>
            <a:ext cx="1276986" cy="303011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77468A"/>
              </a:gs>
              <a:gs pos="0">
                <a:srgbClr val="633B73"/>
              </a:gs>
            </a:gsLst>
            <a:lin ang="5400000" scaled="1"/>
          </a:gradFill>
          <a:ln w="28575" cap="flat">
            <a:gradFill>
              <a:gsLst>
                <a:gs pos="0">
                  <a:srgbClr val="77468A"/>
                </a:gs>
                <a:gs pos="100000">
                  <a:srgbClr val="633B73"/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prstClr val="black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129270" y="4245922"/>
            <a:ext cx="127791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中文名</a:t>
            </a:r>
            <a:r>
              <a:rPr lang="en-US" altLang="zh-CN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</a:t>
            </a:r>
            <a:r>
              <a: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翻译名匹配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780157" y="339091"/>
            <a:ext cx="3583687" cy="494625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rgbClr val="FFB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扩展检索</a:t>
            </a:r>
            <a:r>
              <a:rPr lang="en-US" altLang="zh-CN" sz="1800" b="1" dirty="0">
                <a:solidFill>
                  <a:srgbClr val="FFB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800" b="1" dirty="0">
                <a:solidFill>
                  <a:srgbClr val="FFB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</a:t>
            </a:r>
          </a:p>
        </p:txBody>
      </p:sp>
      <p:pic>
        <p:nvPicPr>
          <p:cNvPr id="75" name="图片 7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5021" y="1085717"/>
            <a:ext cx="5507182" cy="850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4868" y="1641923"/>
            <a:ext cx="5507182" cy="1311233"/>
          </a:xfrm>
          <a:prstGeom prst="rect">
            <a:avLst/>
          </a:prstGeom>
        </p:spPr>
      </p:pic>
      <p:sp>
        <p:nvSpPr>
          <p:cNvPr id="76" name="矩形: 圆角 75"/>
          <p:cNvSpPr/>
          <p:nvPr/>
        </p:nvSpPr>
        <p:spPr>
          <a:xfrm>
            <a:off x="1962057" y="1815252"/>
            <a:ext cx="377487" cy="164836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19050">
                <a:solidFill>
                  <a:srgbClr val="FF0000"/>
                </a:solidFill>
                <a:prstDash val="sysDash"/>
              </a:ln>
              <a:noFill/>
            </a:endParaRPr>
          </a:p>
        </p:txBody>
      </p:sp>
      <p:sp>
        <p:nvSpPr>
          <p:cNvPr id="84" name="矩形: 圆角 83"/>
          <p:cNvSpPr/>
          <p:nvPr/>
        </p:nvSpPr>
        <p:spPr>
          <a:xfrm>
            <a:off x="4478612" y="1821548"/>
            <a:ext cx="521756" cy="144721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19050">
                <a:solidFill>
                  <a:srgbClr val="FF0000"/>
                </a:solidFill>
                <a:prstDash val="sysDash"/>
              </a:ln>
              <a:noFill/>
            </a:endParaRPr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21133" y="2950498"/>
            <a:ext cx="5512047" cy="4844373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56832" y="2057985"/>
            <a:ext cx="2830335" cy="29027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6" grpId="0" animBg="1"/>
      <p:bldP spid="8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99"/>
  <p:tag name="KSO_WM_TAG_VERSION" val="1.0"/>
  <p:tag name="KSO_WM_SLIDE_ID" val="custom160499_25"/>
  <p:tag name="KSO_WM_SLIDE_INDEX" val="2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82*166"/>
  <p:tag name="KSO_WM_SLIDE_SIZE" val="795*285"/>
  <p:tag name="KSO_WM_SLIDE_MODEL_TYPE" val="numdg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99"/>
  <p:tag name="KSO_WM_TAG_VERSION" val="1.0"/>
  <p:tag name="KSO_WM_SLIDE_ID" val="custom160499_25"/>
  <p:tag name="KSO_WM_SLIDE_INDEX" val="2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82*166"/>
  <p:tag name="KSO_WM_SLIDE_SIZE" val="795*2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99"/>
  <p:tag name="KSO_WM_TAG_VERSION" val="1.0"/>
  <p:tag name="KSO_WM_SLIDE_ID" val="custom160499_25"/>
  <p:tag name="KSO_WM_SLIDE_INDEX" val="2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82*166"/>
  <p:tag name="KSO_WM_SLIDE_SIZE" val="795*28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3201907"/>
  <p:tag name="MH_LIBRARY" val="GRAPHIC"/>
  <p:tag name="MH_ORDER" val="Rectangle 3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3201907"/>
  <p:tag name="MH_LIBRARY" val="GRAPHIC"/>
  <p:tag name="MH_ORDER" val="Rectangle 3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3201907"/>
  <p:tag name="MH_LIBRARY" val="GRAPHIC"/>
  <p:tag name="MH_ORDER" val="Diamond 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3201907"/>
  <p:tag name="MH_LIBRARY" val="GRAPHIC"/>
  <p:tag name="MH_ORDER" val="Diamond 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3201907"/>
  <p:tag name="MH_LIBRARY" val="GRAPHIC"/>
  <p:tag name="MH_ORDER" val="Diamond 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3201907"/>
  <p:tag name="MH_LIBRARY" val="GRAPHIC"/>
  <p:tag name="MH_ORDER" val="Diamond 3"/>
</p:tagLst>
</file>

<file path=ppt/theme/theme1.xml><?xml version="1.0" encoding="utf-8"?>
<a:theme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805</Words>
  <Application>WPS 演示</Application>
  <PresentationFormat>全屏显示(16:9)</PresentationFormat>
  <Paragraphs>193</Paragraphs>
  <Slides>37</Slides>
  <Notes>34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38" baseType="lpstr">
      <vt:lpstr>第一PPT，www.1ppt.com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有奖问答</vt:lpstr>
      <vt:lpstr>有奖问答</vt:lpstr>
      <vt:lpstr>有奖问答</vt:lpstr>
      <vt:lpstr>幻灯片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www.1ppt.com</dc:title>
  <dc:creator>www.1ppt.com</dc:creator>
  <cp:lastModifiedBy>dell</cp:lastModifiedBy>
  <cp:revision>377</cp:revision>
  <dcterms:created xsi:type="dcterms:W3CDTF">2016-07-24T12:07:00Z</dcterms:created>
  <dcterms:modified xsi:type="dcterms:W3CDTF">2019-06-04T02:58:48Z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2052-11.1.0.8567</vt:lpwstr>
  </property>
</Properties>
</file>